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1" r:id="rId85"/>
  </p:sldIdLst>
  <p:sldSz cx="9144000" cy="6858000" type="screen4x3"/>
  <p:notesSz cx="9144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593" y="1363471"/>
            <a:ext cx="8128812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370" y="3208781"/>
            <a:ext cx="8135620" cy="3434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3/16/2022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142617"/>
            <a:ext cx="9144000" cy="5715764"/>
            <a:chOff x="0" y="1142617"/>
            <a:chExt cx="9144000" cy="5715764"/>
          </a:xfrm>
        </p:grpSpPr>
        <p:pic>
          <p:nvPicPr>
            <p:cNvPr id="4" name="object 4"/>
            <p:cNvPicPr/>
            <p:nvPr/>
          </p:nvPicPr>
          <p:blipFill rotWithShape="1">
            <a:blip r:embed="rId2" cstate="print"/>
            <a:srcRect t="16527"/>
            <a:stretch/>
          </p:blipFill>
          <p:spPr>
            <a:xfrm>
              <a:off x="175518" y="1142617"/>
              <a:ext cx="8799843" cy="43637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5" y="1196340"/>
              <a:ext cx="3590544" cy="436168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98120" y="1167384"/>
              <a:ext cx="3648710" cy="4419600"/>
            </a:xfrm>
            <a:custGeom>
              <a:avLst/>
              <a:gdLst/>
              <a:ahLst/>
              <a:cxnLst/>
              <a:rect l="l" t="t" r="r" b="b"/>
              <a:pathLst>
                <a:path w="3648710" h="4419600">
                  <a:moveTo>
                    <a:pt x="0" y="4419600"/>
                  </a:moveTo>
                  <a:lnTo>
                    <a:pt x="3648455" y="4419600"/>
                  </a:lnTo>
                  <a:lnTo>
                    <a:pt x="3648455" y="0"/>
                  </a:lnTo>
                  <a:lnTo>
                    <a:pt x="0" y="0"/>
                  </a:lnTo>
                  <a:lnTo>
                    <a:pt x="0" y="4419600"/>
                  </a:lnTo>
                  <a:close/>
                </a:path>
              </a:pathLst>
            </a:custGeom>
            <a:ln w="57912">
              <a:solidFill>
                <a:srgbClr val="77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70959" y="1143000"/>
              <a:ext cx="5240020" cy="4467225"/>
            </a:xfrm>
            <a:custGeom>
              <a:avLst/>
              <a:gdLst/>
              <a:ahLst/>
              <a:cxnLst/>
              <a:rect l="l" t="t" r="r" b="b"/>
              <a:pathLst>
                <a:path w="5240020" h="4467225">
                  <a:moveTo>
                    <a:pt x="5239512" y="0"/>
                  </a:moveTo>
                  <a:lnTo>
                    <a:pt x="0" y="0"/>
                  </a:lnTo>
                  <a:lnTo>
                    <a:pt x="0" y="4466844"/>
                  </a:lnTo>
                  <a:lnTo>
                    <a:pt x="5239512" y="4466844"/>
                  </a:lnTo>
                  <a:lnTo>
                    <a:pt x="5239512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9831" y="1650492"/>
              <a:ext cx="120396" cy="520750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0" y="5606796"/>
              <a:ext cx="9144000" cy="1251585"/>
            </a:xfrm>
            <a:custGeom>
              <a:avLst/>
              <a:gdLst/>
              <a:ahLst/>
              <a:cxnLst/>
              <a:rect l="l" t="t" r="r" b="b"/>
              <a:pathLst>
                <a:path w="9144000" h="1251584">
                  <a:moveTo>
                    <a:pt x="9144000" y="0"/>
                  </a:moveTo>
                  <a:lnTo>
                    <a:pt x="0" y="0"/>
                  </a:lnTo>
                  <a:lnTo>
                    <a:pt x="0" y="1251203"/>
                  </a:lnTo>
                  <a:lnTo>
                    <a:pt x="9144000" y="1251203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548E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48052" y="5564907"/>
            <a:ext cx="5244465" cy="75692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575"/>
              </a:spcBef>
            </a:pPr>
            <a:r>
              <a:rPr sz="2000" b="1" spc="-5" dirty="0">
                <a:latin typeface="Calibri"/>
                <a:cs typeface="Calibri"/>
              </a:rPr>
              <a:t>Motorlu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Taşıt </a:t>
            </a:r>
            <a:r>
              <a:rPr sz="2000" b="1" dirty="0">
                <a:latin typeface="Calibri"/>
                <a:cs typeface="Calibri"/>
              </a:rPr>
              <a:t>Sürücüleri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Kursu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80"/>
              </a:spcBef>
            </a:pPr>
            <a:r>
              <a:rPr sz="2000" b="1" spc="-10" dirty="0">
                <a:latin typeface="Calibri"/>
                <a:cs typeface="Calibri"/>
              </a:rPr>
              <a:t>Direksiyon </a:t>
            </a:r>
            <a:r>
              <a:rPr sz="2000" b="1" spc="-5" dirty="0">
                <a:latin typeface="Calibri"/>
                <a:cs typeface="Calibri"/>
              </a:rPr>
              <a:t>Eğitimi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Dersi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Uygulama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Sınavı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Kılavuzu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0941" y="2594305"/>
            <a:ext cx="3101975" cy="1628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610"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imes New Roman"/>
                <a:cs typeface="Times New Roman"/>
              </a:rPr>
              <a:t>T.C.</a:t>
            </a:r>
            <a:endParaRPr sz="18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35"/>
              </a:spcBef>
            </a:pPr>
            <a:r>
              <a:rPr sz="1800" b="1" dirty="0">
                <a:latin typeface="Times New Roman"/>
                <a:cs typeface="Times New Roman"/>
              </a:rPr>
              <a:t>Millî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Eğitim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Bakanlığı</a:t>
            </a:r>
            <a:endParaRPr sz="18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61100"/>
              </a:lnSpc>
            </a:pPr>
            <a:r>
              <a:rPr sz="1800" b="1" spc="-5" dirty="0">
                <a:latin typeface="Times New Roman"/>
                <a:cs typeface="Times New Roman"/>
              </a:rPr>
              <a:t>Özel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Öğretim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Kurumları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Genel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Müdürlüğü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0070D856-C7C7-45FB-A344-1582063F9B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63" y="116748"/>
            <a:ext cx="957850" cy="957850"/>
          </a:xfrm>
          <a:prstGeom prst="rect">
            <a:avLst/>
          </a:prstGeom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35B9D8EB-D406-4A66-A800-EA6BA770B155}"/>
              </a:ext>
            </a:extLst>
          </p:cNvPr>
          <p:cNvSpPr txBox="1"/>
          <p:nvPr/>
        </p:nvSpPr>
        <p:spPr>
          <a:xfrm>
            <a:off x="2401823" y="313094"/>
            <a:ext cx="5698235" cy="847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61100"/>
              </a:lnSpc>
            </a:pPr>
            <a:r>
              <a:rPr lang="tr-TR" sz="1800" b="1" spc="-5" dirty="0">
                <a:latin typeface="Times New Roman"/>
                <a:cs typeface="Times New Roman"/>
              </a:rPr>
              <a:t>PURSAKLAR İLÇE MİLLİ EĞİTİM MÜDÜRLÜĞÜ</a:t>
            </a:r>
          </a:p>
          <a:p>
            <a:pPr marL="12700" marR="5080" algn="ctr">
              <a:lnSpc>
                <a:spcPct val="161100"/>
              </a:lnSpc>
            </a:pP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71192" y="1364995"/>
            <a:ext cx="49434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Eğitimi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Dersi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Uygulama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Sınavları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884375"/>
            <a:ext cx="8194675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Komisyon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diğer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görevlilerin</a:t>
            </a:r>
            <a:r>
              <a:rPr sz="1900" b="1" spc="-5" dirty="0">
                <a:latin typeface="Times New Roman"/>
                <a:cs typeface="Times New Roman"/>
              </a:rPr>
              <a:t> sınav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başlamadan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saat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önce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bilgilendirme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toplantısına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katılmaları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zorunludur.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Toplantı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sonrası</a:t>
            </a:r>
            <a:r>
              <a:rPr sz="1900" b="1" spc="-5" dirty="0">
                <a:latin typeface="Times New Roman"/>
                <a:cs typeface="Times New Roman"/>
              </a:rPr>
              <a:t> sınav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yürütme</a:t>
            </a:r>
            <a:r>
              <a:rPr sz="1900" b="1" dirty="0">
                <a:latin typeface="Times New Roman"/>
                <a:cs typeface="Times New Roman"/>
              </a:rPr>
              <a:t> komisyonu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tarafından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verilecek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tüm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evrak</a:t>
            </a:r>
            <a:r>
              <a:rPr sz="1900" b="1" dirty="0">
                <a:latin typeface="Times New Roman"/>
                <a:cs typeface="Times New Roman"/>
              </a:rPr>
              <a:t> ve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materyalin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kontrol 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edilerek </a:t>
            </a:r>
            <a:r>
              <a:rPr sz="1900" b="1" spc="-5" dirty="0">
                <a:latin typeface="Times New Roman"/>
                <a:cs typeface="Times New Roman"/>
              </a:rPr>
              <a:t>teslim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alınması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gerekir.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1008" y="3333115"/>
            <a:ext cx="23329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31544" algn="l"/>
                <a:tab pos="1609725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(</a:t>
            </a:r>
            <a:r>
              <a:rPr sz="1900" b="1" spc="-10" dirty="0">
                <a:latin typeface="Times New Roman"/>
                <a:cs typeface="Times New Roman"/>
              </a:rPr>
              <a:t>E</a:t>
            </a:r>
            <a:r>
              <a:rPr sz="1900" b="1" spc="-5" dirty="0">
                <a:latin typeface="Times New Roman"/>
                <a:cs typeface="Times New Roman"/>
              </a:rPr>
              <a:t>K-3)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(EK-4)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77385" y="3333115"/>
            <a:ext cx="8959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formları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56759" y="3333115"/>
            <a:ext cx="12992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uzmanlarca,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39865" y="3333115"/>
            <a:ext cx="8039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tra</a:t>
            </a:r>
            <a:r>
              <a:rPr sz="1900" b="1" dirty="0">
                <a:latin typeface="Times New Roman"/>
                <a:cs typeface="Times New Roman"/>
              </a:rPr>
              <a:t>f</a:t>
            </a:r>
            <a:r>
              <a:rPr sz="1900" b="1" spc="-5" dirty="0">
                <a:latin typeface="Times New Roman"/>
                <a:cs typeface="Times New Roman"/>
              </a:rPr>
              <a:t>i</a:t>
            </a:r>
            <a:r>
              <a:rPr sz="1900" b="1" spc="5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te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25893" y="3333115"/>
            <a:ext cx="121729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karşılaşılan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303" y="3622675"/>
            <a:ext cx="29165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30020" algn="l"/>
                <a:tab pos="2234565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birbirinden	</a:t>
            </a:r>
            <a:r>
              <a:rPr sz="1900" b="1" spc="10" dirty="0">
                <a:latin typeface="Times New Roman"/>
                <a:cs typeface="Times New Roman"/>
              </a:rPr>
              <a:t>f</a:t>
            </a:r>
            <a:r>
              <a:rPr sz="1900" b="1" spc="-5" dirty="0">
                <a:latin typeface="Times New Roman"/>
                <a:cs typeface="Times New Roman"/>
              </a:rPr>
              <a:t>ar</a:t>
            </a:r>
            <a:r>
              <a:rPr sz="1900" b="1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lı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b</a:t>
            </a:r>
            <a:r>
              <a:rPr sz="1900" b="1" dirty="0">
                <a:latin typeface="Times New Roman"/>
                <a:cs typeface="Times New Roman"/>
              </a:rPr>
              <a:t>i</a:t>
            </a:r>
            <a:r>
              <a:rPr sz="1900" b="1" spc="-5" dirty="0">
                <a:latin typeface="Times New Roman"/>
                <a:cs typeface="Times New Roman"/>
              </a:rPr>
              <a:t>rç</a:t>
            </a:r>
            <a:r>
              <a:rPr sz="1900" b="1" spc="-15" dirty="0">
                <a:latin typeface="Times New Roman"/>
                <a:cs typeface="Times New Roman"/>
              </a:rPr>
              <a:t>o</a:t>
            </a:r>
            <a:r>
              <a:rPr sz="1900" b="1" spc="-5" dirty="0">
                <a:latin typeface="Times New Roman"/>
                <a:cs typeface="Times New Roman"/>
              </a:rPr>
              <a:t>k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661917" y="3622675"/>
            <a:ext cx="9912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durumda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54066" y="3622675"/>
            <a:ext cx="7207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5" dirty="0">
                <a:latin typeface="Times New Roman"/>
                <a:cs typeface="Times New Roman"/>
              </a:rPr>
              <a:t>b</a:t>
            </a:r>
            <a:r>
              <a:rPr sz="1900" b="1" spc="-5" dirty="0">
                <a:latin typeface="Times New Roman"/>
                <a:cs typeface="Times New Roman"/>
              </a:rPr>
              <a:t>en</a:t>
            </a:r>
            <a:r>
              <a:rPr sz="1900" b="1" spc="-20" dirty="0">
                <a:latin typeface="Times New Roman"/>
                <a:cs typeface="Times New Roman"/>
              </a:rPr>
              <a:t>z</a:t>
            </a:r>
            <a:r>
              <a:rPr sz="1900" b="1" spc="-5" dirty="0">
                <a:latin typeface="Times New Roman"/>
                <a:cs typeface="Times New Roman"/>
              </a:rPr>
              <a:t>er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69990" y="3622675"/>
            <a:ext cx="11652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hatalardan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5748" y="3622675"/>
            <a:ext cx="4540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yola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89544" y="3622675"/>
            <a:ext cx="95059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çıkılarak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6303" y="3912234"/>
            <a:ext cx="8201659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890">
              <a:lnSpc>
                <a:spcPct val="100000"/>
              </a:lnSpc>
              <a:spcBef>
                <a:spcPts val="95"/>
              </a:spcBef>
              <a:tabLst>
                <a:tab pos="1685925" algn="l"/>
                <a:tab pos="2423795" algn="l"/>
                <a:tab pos="3590925" algn="l"/>
                <a:tab pos="4946650" algn="l"/>
                <a:tab pos="5452110" algn="l"/>
                <a:tab pos="6327140" algn="l"/>
                <a:tab pos="6957059" algn="l"/>
                <a:tab pos="7912734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ha</a:t>
            </a:r>
            <a:r>
              <a:rPr sz="1900" b="1" spc="-20" dirty="0">
                <a:latin typeface="Times New Roman"/>
                <a:cs typeface="Times New Roman"/>
              </a:rPr>
              <a:t>z</a:t>
            </a:r>
            <a:r>
              <a:rPr sz="1900" b="1" spc="-5" dirty="0">
                <a:latin typeface="Times New Roman"/>
                <a:cs typeface="Times New Roman"/>
              </a:rPr>
              <a:t>ırla</a:t>
            </a:r>
            <a:r>
              <a:rPr sz="1900" b="1" spc="5" dirty="0">
                <a:latin typeface="Times New Roman"/>
                <a:cs typeface="Times New Roman"/>
              </a:rPr>
              <a:t>n</a:t>
            </a:r>
            <a:r>
              <a:rPr sz="1900" b="1" spc="-5" dirty="0">
                <a:latin typeface="Times New Roman"/>
                <a:cs typeface="Times New Roman"/>
              </a:rPr>
              <a:t>mıştı</a:t>
            </a:r>
            <a:r>
              <a:rPr sz="1900" b="1" spc="-180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.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Sına</a:t>
            </a:r>
            <a:r>
              <a:rPr sz="1900" b="1" spc="-5" dirty="0">
                <a:latin typeface="Times New Roman"/>
                <a:cs typeface="Times New Roman"/>
              </a:rPr>
              <a:t>v</a:t>
            </a:r>
            <a:r>
              <a:rPr sz="1900" b="1" dirty="0">
                <a:latin typeface="Times New Roman"/>
                <a:cs typeface="Times New Roman"/>
              </a:rPr>
              <a:t>	e</a:t>
            </a:r>
            <a:r>
              <a:rPr sz="1900" b="1" spc="-10" dirty="0">
                <a:latin typeface="Times New Roman"/>
                <a:cs typeface="Times New Roman"/>
              </a:rPr>
              <a:t>sn</a:t>
            </a:r>
            <a:r>
              <a:rPr sz="1900" b="1" dirty="0">
                <a:latin typeface="Times New Roman"/>
                <a:cs typeface="Times New Roman"/>
              </a:rPr>
              <a:t>a</a:t>
            </a:r>
            <a:r>
              <a:rPr sz="1900" b="1" spc="-10" dirty="0">
                <a:latin typeface="Times New Roman"/>
                <a:cs typeface="Times New Roman"/>
              </a:rPr>
              <a:t>sınd</a:t>
            </a:r>
            <a:r>
              <a:rPr sz="1900" b="1" spc="-5" dirty="0">
                <a:latin typeface="Times New Roman"/>
                <a:cs typeface="Times New Roman"/>
              </a:rPr>
              <a:t>a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5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ar</a:t>
            </a:r>
            <a:r>
              <a:rPr sz="1900" b="1" spc="-15" dirty="0">
                <a:latin typeface="Times New Roman"/>
                <a:cs typeface="Times New Roman"/>
              </a:rPr>
              <a:t>ş</a:t>
            </a:r>
            <a:r>
              <a:rPr sz="1900" b="1" spc="-5" dirty="0">
                <a:latin typeface="Times New Roman"/>
                <a:cs typeface="Times New Roman"/>
              </a:rPr>
              <a:t>ılaşı</a:t>
            </a:r>
            <a:r>
              <a:rPr sz="1900" b="1" dirty="0">
                <a:latin typeface="Times New Roman"/>
                <a:cs typeface="Times New Roman"/>
              </a:rPr>
              <a:t>l</a:t>
            </a:r>
            <a:r>
              <a:rPr sz="1900" b="1" spc="-5" dirty="0">
                <a:latin typeface="Times New Roman"/>
                <a:cs typeface="Times New Roman"/>
              </a:rPr>
              <a:t>an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her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du</a:t>
            </a:r>
            <a:r>
              <a:rPr sz="1900" b="1" spc="5" dirty="0">
                <a:latin typeface="Times New Roman"/>
                <a:cs typeface="Times New Roman"/>
              </a:rPr>
              <a:t>ru</a:t>
            </a:r>
            <a:r>
              <a:rPr sz="1900" b="1" spc="-5" dirty="0">
                <a:latin typeface="Times New Roman"/>
                <a:cs typeface="Times New Roman"/>
              </a:rPr>
              <a:t>m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h</a:t>
            </a:r>
            <a:r>
              <a:rPr sz="1900" b="1" spc="5" dirty="0">
                <a:latin typeface="Times New Roman"/>
                <a:cs typeface="Times New Roman"/>
              </a:rPr>
              <a:t>a</a:t>
            </a:r>
            <a:r>
              <a:rPr sz="1900" b="1" spc="-5" dirty="0">
                <a:latin typeface="Times New Roman"/>
                <a:cs typeface="Times New Roman"/>
              </a:rPr>
              <a:t>t</a:t>
            </a:r>
            <a:r>
              <a:rPr sz="1900" b="1" spc="10" dirty="0">
                <a:latin typeface="Times New Roman"/>
                <a:cs typeface="Times New Roman"/>
              </a:rPr>
              <a:t>a</a:t>
            </a:r>
            <a:r>
              <a:rPr sz="1900" b="1" spc="-10" dirty="0">
                <a:latin typeface="Times New Roman"/>
                <a:cs typeface="Times New Roman"/>
              </a:rPr>
              <a:t>nı</a:t>
            </a:r>
            <a:r>
              <a:rPr sz="1900" b="1" spc="-5" dirty="0">
                <a:latin typeface="Times New Roman"/>
                <a:cs typeface="Times New Roman"/>
              </a:rPr>
              <a:t>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5" dirty="0">
                <a:latin typeface="Times New Roman"/>
                <a:cs typeface="Times New Roman"/>
              </a:rPr>
              <a:t>bu  </a:t>
            </a:r>
            <a:r>
              <a:rPr sz="1900" b="1" spc="-5" dirty="0">
                <a:latin typeface="Times New Roman"/>
                <a:cs typeface="Times New Roman"/>
              </a:rPr>
              <a:t>formda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yazılmamış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olduğu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düşünülebilir.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Ancak </a:t>
            </a:r>
            <a:r>
              <a:rPr sz="1900" b="1" spc="-10" dirty="0">
                <a:latin typeface="Times New Roman"/>
                <a:cs typeface="Times New Roman"/>
              </a:rPr>
              <a:t>doğru </a:t>
            </a:r>
            <a:r>
              <a:rPr sz="1900" b="1" spc="-5" dirty="0">
                <a:latin typeface="Times New Roman"/>
                <a:cs typeface="Times New Roman"/>
              </a:rPr>
              <a:t>bir </a:t>
            </a:r>
            <a:r>
              <a:rPr sz="1900" b="1" spc="-10" dirty="0">
                <a:latin typeface="Times New Roman"/>
                <a:cs typeface="Times New Roman"/>
              </a:rPr>
              <a:t>değerlendirme </a:t>
            </a:r>
            <a:r>
              <a:rPr sz="1900" b="1" spc="-5" dirty="0">
                <a:latin typeface="Times New Roman"/>
                <a:cs typeface="Times New Roman"/>
              </a:rPr>
              <a:t>bakışıyla incelendiğinde kursiyerler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için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doğru</a:t>
            </a:r>
            <a:r>
              <a:rPr sz="1900" b="1" spc="-5" dirty="0">
                <a:latin typeface="Times New Roman"/>
                <a:cs typeface="Times New Roman"/>
              </a:rPr>
              <a:t> 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geri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dönüt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verecek</a:t>
            </a:r>
            <a:r>
              <a:rPr sz="1900" b="1" spc="-5" dirty="0">
                <a:latin typeface="Times New Roman"/>
                <a:cs typeface="Times New Roman"/>
              </a:rPr>
              <a:t> şekilde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olası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tüm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hataların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yer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aldığı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görülecektir.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5197944-8A44-4B6D-B46A-402CBE213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0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2125472"/>
            <a:ext cx="8125459" cy="231584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914400" algn="just">
              <a:lnSpc>
                <a:spcPct val="101000"/>
              </a:lnSpc>
              <a:spcBef>
                <a:spcPts val="80"/>
              </a:spcBef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Sınav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öncesi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mutlaka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tablete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yüklü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sınav</a:t>
            </a:r>
            <a:r>
              <a:rPr sz="2000" b="1" spc="4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değerlendirme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formlarını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dikkatlice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inceleyiniz.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Güzergâhı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da</a:t>
            </a:r>
            <a:r>
              <a:rPr sz="2000" b="1" spc="-5" dirty="0">
                <a:latin typeface="Times New Roman"/>
                <a:cs typeface="Times New Roman"/>
              </a:rPr>
              <a:t> aklınızdan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geçirerek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kursiyerin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değerlendirilmesi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bakımından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kilit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noktaları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belirleyiniz.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2500" b="1" u="heavy" spc="-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Temel</a:t>
            </a:r>
            <a:r>
              <a:rPr sz="2500" b="1" u="heavy" spc="5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olarak </a:t>
            </a:r>
            <a:r>
              <a:rPr sz="25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uygulama </a:t>
            </a:r>
            <a:r>
              <a:rPr sz="2500" b="1" u="heavy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“tek </a:t>
            </a:r>
            <a:r>
              <a:rPr sz="25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kırmızı, iki </a:t>
            </a:r>
            <a:r>
              <a:rPr sz="2500" b="1" u="heavy" spc="-1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sarı </a:t>
            </a:r>
            <a:r>
              <a:rPr sz="2500" b="1" u="heavy" spc="-5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veya </a:t>
            </a:r>
            <a:r>
              <a:rPr sz="25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beş</a:t>
            </a:r>
            <a:r>
              <a:rPr sz="25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mavi</a:t>
            </a:r>
            <a:r>
              <a:rPr sz="25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sınavı</a:t>
            </a:r>
            <a:r>
              <a:rPr sz="25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bitirir”</a:t>
            </a:r>
            <a:r>
              <a:rPr sz="25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cümlesi</a:t>
            </a:r>
            <a:r>
              <a:rPr sz="2500" b="1" u="heavy" spc="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ile</a:t>
            </a:r>
            <a:r>
              <a:rPr sz="2500" b="1" u="heavy" spc="1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500" b="1" u="heavy" spc="-2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özetlenebilir.</a:t>
            </a:r>
            <a:endParaRPr sz="25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3F49C1E-C1C3-4E01-A498-8A87D2B5B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444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304582"/>
            <a:ext cx="8799088" cy="52290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1853311"/>
            <a:ext cx="8197850" cy="33801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Akan</a:t>
            </a:r>
            <a:r>
              <a:rPr sz="20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Trafikte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İdeal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Olarak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Gözlemlenmesi</a:t>
            </a:r>
            <a:r>
              <a:rPr sz="2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Gereken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Bazı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Temel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Unsurlar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715" indent="913765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Bir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güzergâhının,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esnasında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spc="49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sürücü </a:t>
            </a:r>
            <a:r>
              <a:rPr sz="2000" b="1" spc="-5" dirty="0">
                <a:latin typeface="Times New Roman"/>
                <a:cs typeface="Times New Roman"/>
              </a:rPr>
              <a:t> belgesini (ehliyetini) aldıktan sonra gerçek hayatta bağımsız olarak araç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sürerken karşılaşılabileceği </a:t>
            </a:r>
            <a:r>
              <a:rPr sz="2000" b="1" dirty="0">
                <a:latin typeface="Times New Roman"/>
                <a:cs typeface="Times New Roman"/>
              </a:rPr>
              <a:t>her </a:t>
            </a:r>
            <a:r>
              <a:rPr sz="2000" b="1" spc="-5" dirty="0">
                <a:latin typeface="Times New Roman"/>
                <a:cs typeface="Times New Roman"/>
              </a:rPr>
              <a:t>türlü trafik </a:t>
            </a:r>
            <a:r>
              <a:rPr sz="2000" b="1" dirty="0">
                <a:latin typeface="Times New Roman"/>
                <a:cs typeface="Times New Roman"/>
              </a:rPr>
              <a:t>ve yol </a:t>
            </a:r>
            <a:r>
              <a:rPr sz="2000" b="1" spc="-5" dirty="0">
                <a:latin typeface="Times New Roman"/>
                <a:cs typeface="Times New Roman"/>
              </a:rPr>
              <a:t>şartlarını barındırması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gerekir.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Belirlenen </a:t>
            </a:r>
            <a:r>
              <a:rPr sz="2000" b="1" spc="-5" dirty="0">
                <a:latin typeface="Times New Roman"/>
                <a:cs typeface="Times New Roman"/>
              </a:rPr>
              <a:t>güzergâhlar için sınav değerlendirme komisyonlarınca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öncelikle dikkat edilmesi </a:t>
            </a:r>
            <a:r>
              <a:rPr sz="2000" b="1" spc="-10" dirty="0">
                <a:latin typeface="Times New Roman"/>
                <a:cs typeface="Times New Roman"/>
              </a:rPr>
              <a:t>gereken </a:t>
            </a:r>
            <a:r>
              <a:rPr sz="2000" b="1" spc="-5" dirty="0">
                <a:latin typeface="Times New Roman"/>
                <a:cs typeface="Times New Roman"/>
              </a:rPr>
              <a:t>bazı temel trafik </a:t>
            </a:r>
            <a:r>
              <a:rPr sz="2000" b="1" dirty="0">
                <a:latin typeface="Times New Roman"/>
                <a:cs typeface="Times New Roman"/>
              </a:rPr>
              <a:t>ve yol </a:t>
            </a:r>
            <a:r>
              <a:rPr sz="2000" b="1" spc="-5" dirty="0">
                <a:latin typeface="Times New Roman"/>
                <a:cs typeface="Times New Roman"/>
              </a:rPr>
              <a:t>unsurları aşağıda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özetlenmiştir. </a:t>
            </a:r>
            <a:r>
              <a:rPr sz="2000" b="1" spc="-5" dirty="0">
                <a:latin typeface="Times New Roman"/>
                <a:cs typeface="Times New Roman"/>
              </a:rPr>
              <a:t>Bu </a:t>
            </a:r>
            <a:r>
              <a:rPr sz="2000" b="1" dirty="0">
                <a:latin typeface="Times New Roman"/>
                <a:cs typeface="Times New Roman"/>
              </a:rPr>
              <a:t>unsurlar aynı </a:t>
            </a:r>
            <a:r>
              <a:rPr sz="2000" b="1" spc="-5" dirty="0">
                <a:latin typeface="Times New Roman"/>
                <a:cs typeface="Times New Roman"/>
              </a:rPr>
              <a:t>zamanda ideal bir güzergâhta </a:t>
            </a:r>
            <a:r>
              <a:rPr sz="2000" b="1" spc="-10" dirty="0">
                <a:latin typeface="Times New Roman"/>
                <a:cs typeface="Times New Roman"/>
              </a:rPr>
              <a:t>bulunması </a:t>
            </a:r>
            <a:r>
              <a:rPr sz="2000" b="1" spc="-5" dirty="0">
                <a:latin typeface="Times New Roman"/>
                <a:cs typeface="Times New Roman"/>
              </a:rPr>
              <a:t> gereken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unsurları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ihtiva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etmektedir</a:t>
            </a:r>
            <a:r>
              <a:rPr sz="1800" b="1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B5F349D-F086-4B4D-8AC1-2C7B8F701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6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20645" y="1578356"/>
            <a:ext cx="5366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Özellikle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Dikkat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Edilecek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Trafik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7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70" dirty="0">
                <a:uFill>
                  <a:solidFill>
                    <a:srgbClr val="FF0000"/>
                  </a:solidFill>
                </a:uFill>
              </a:rPr>
              <a:t>Yol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Unsurları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8955" y="2098294"/>
            <a:ext cx="8295640" cy="3867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Düz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sürüş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hızlanma,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yavaşlama,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Durma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Şeritler</a:t>
            </a:r>
            <a:r>
              <a:rPr sz="18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yoldaki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işaretleri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Virajlar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Dönüşler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farklı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daralan,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genişleyen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yolların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giriş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çıkışları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Dörtyol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 kesişen </a:t>
            </a:r>
            <a:r>
              <a:rPr sz="1800" b="1" dirty="0">
                <a:latin typeface="Times New Roman"/>
                <a:cs typeface="Times New Roman"/>
              </a:rPr>
              <a:t>yollar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(ışıklı-ışıksız)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Dönel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kavşaklar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yol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ayrımları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Eğimli</a:t>
            </a:r>
            <a:r>
              <a:rPr sz="1800" b="1" spc="-25" dirty="0">
                <a:latin typeface="Times New Roman"/>
                <a:cs typeface="Times New Roman"/>
              </a:rPr>
              <a:t> yollar,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inişler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tırmanışlı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yollar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(virajlı-virajsız)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Demir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yolu,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yaya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geçidi,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okul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veya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hastane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gibi kilit bölge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geçişleri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Duraklar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(otobüs,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dolmuş),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park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eden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araçlar,</a:t>
            </a:r>
            <a:r>
              <a:rPr sz="1800" b="1" spc="-5" dirty="0">
                <a:latin typeface="Times New Roman"/>
                <a:cs typeface="Times New Roman"/>
              </a:rPr>
              <a:t> bisiklet,</a:t>
            </a:r>
            <a:r>
              <a:rPr sz="1800" b="1" spc="5" dirty="0">
                <a:latin typeface="Times New Roman"/>
                <a:cs typeface="Times New Roman"/>
              </a:rPr>
              <a:t> yaya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motosikletler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Sollama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araç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geçişleri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Kırsal</a:t>
            </a:r>
            <a:r>
              <a:rPr sz="1800" b="1" spc="-25" dirty="0">
                <a:latin typeface="Times New Roman"/>
                <a:cs typeface="Times New Roman"/>
              </a:rPr>
              <a:t> yollar,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gidiş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gelişli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(çift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yönlü)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yollar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Çok şeritli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oto</a:t>
            </a:r>
            <a:r>
              <a:rPr sz="18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yollar,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otobanlar,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</a:t>
            </a:r>
            <a:r>
              <a:rPr sz="1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yollarda</a:t>
            </a:r>
            <a:r>
              <a:rPr sz="18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giriş,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çıkış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 seyir</a:t>
            </a:r>
            <a:endParaRPr sz="18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Karayollarındaki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olumsuzluklar,</a:t>
            </a:r>
            <a:r>
              <a:rPr sz="1800" b="1" spc="18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taşlı</a:t>
            </a:r>
            <a:r>
              <a:rPr sz="1800" b="1" spc="1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veya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kumlu</a:t>
            </a:r>
            <a:r>
              <a:rPr sz="1800" b="1" spc="17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yollar,</a:t>
            </a:r>
            <a:r>
              <a:rPr sz="1800" b="1" spc="17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tümsekli-çukurlu,</a:t>
            </a:r>
            <a:r>
              <a:rPr sz="1800" b="1" spc="16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ıslak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zeminli,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yüzey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zemini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bozuk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yollar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6C416F99-B6EB-42FA-98BE-40D514E2B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4169" y="1842973"/>
            <a:ext cx="8054340" cy="3288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Tanımlanan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bu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trafik</a:t>
            </a:r>
            <a:r>
              <a:rPr sz="2000" b="1" dirty="0">
                <a:latin typeface="Times New Roman"/>
                <a:cs typeface="Times New Roman"/>
              </a:rPr>
              <a:t> ve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yol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şartlarında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değerlendirme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komisyonlarının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ziyadesiyle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dikkatli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olarak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yeterliliğini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gözlemlemeleri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gerekir.</a:t>
            </a:r>
            <a:endParaRPr sz="2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muhtemel </a:t>
            </a:r>
            <a:r>
              <a:rPr sz="2000" b="1" dirty="0">
                <a:latin typeface="Times New Roman"/>
                <a:cs typeface="Times New Roman"/>
              </a:rPr>
              <a:t>bir </a:t>
            </a:r>
            <a:r>
              <a:rPr sz="2000" b="1" spc="-5" dirty="0">
                <a:latin typeface="Times New Roman"/>
                <a:cs typeface="Times New Roman"/>
              </a:rPr>
              <a:t>sınavda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karşılaşabileceği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bu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trafik </a:t>
            </a:r>
            <a:r>
              <a:rPr sz="2000" b="1" spc="5" dirty="0">
                <a:latin typeface="Times New Roman"/>
                <a:cs typeface="Times New Roman"/>
              </a:rPr>
              <a:t>ve 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yol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unsurları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yoğun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az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yoğun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araç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kalabalığında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veya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farklı</a:t>
            </a:r>
            <a:r>
              <a:rPr sz="2000" b="1" spc="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iklim </a:t>
            </a:r>
            <a:r>
              <a:rPr sz="2000" b="1" spc="-4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koşullarında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daha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güçlü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şartlar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olarak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algılanabilir.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  <a:spcBef>
                <a:spcPts val="155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Ancak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unutulmamalıdır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ki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kursiyerlerin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her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türlü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iklim</a:t>
            </a:r>
            <a:r>
              <a:rPr sz="2000" b="1" u="heavy" spc="49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 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trafik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yoğunluğunda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araç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sürüşü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için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yetiştirilmesi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ve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test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edilmesi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gerekmektedir.»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A862545-6EE8-44A0-96EC-8E8443280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926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24301" y="1253108"/>
            <a:ext cx="33699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Sınav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Değerlendirme</a:t>
            </a:r>
            <a:r>
              <a:rPr u="heavy" spc="-6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Formları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1818893"/>
            <a:ext cx="8124190" cy="49519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914400">
              <a:lnSpc>
                <a:spcPct val="100000"/>
              </a:lnSpc>
              <a:spcBef>
                <a:spcPts val="95"/>
              </a:spcBef>
              <a:tabLst>
                <a:tab pos="1720850" algn="l"/>
                <a:tab pos="2879725" algn="l"/>
                <a:tab pos="4005579" algn="l"/>
                <a:tab pos="4853305" algn="l"/>
                <a:tab pos="734695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2018	yılınd</a:t>
            </a:r>
            <a:r>
              <a:rPr sz="1900" b="1" dirty="0">
                <a:latin typeface="Times New Roman"/>
                <a:cs typeface="Times New Roman"/>
              </a:rPr>
              <a:t>a</a:t>
            </a:r>
            <a:r>
              <a:rPr sz="1900" b="1" spc="-5" dirty="0">
                <a:latin typeface="Times New Roman"/>
                <a:cs typeface="Times New Roman"/>
              </a:rPr>
              <a:t>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itiba</a:t>
            </a:r>
            <a:r>
              <a:rPr sz="1900" b="1" spc="-4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en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sına</a:t>
            </a:r>
            <a:r>
              <a:rPr sz="1900" b="1" spc="-5" dirty="0">
                <a:latin typeface="Times New Roman"/>
                <a:cs typeface="Times New Roman"/>
              </a:rPr>
              <a:t>v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de</a:t>
            </a:r>
            <a:r>
              <a:rPr sz="1900" b="1" dirty="0">
                <a:latin typeface="Times New Roman"/>
                <a:cs typeface="Times New Roman"/>
              </a:rPr>
              <a:t>ğ</a:t>
            </a:r>
            <a:r>
              <a:rPr sz="1900" b="1" spc="-5" dirty="0">
                <a:latin typeface="Times New Roman"/>
                <a:cs typeface="Times New Roman"/>
              </a:rPr>
              <a:t>erlendirmeler</a:t>
            </a:r>
            <a:r>
              <a:rPr sz="1900" b="1" spc="-20" dirty="0">
                <a:latin typeface="Times New Roman"/>
                <a:cs typeface="Times New Roman"/>
              </a:rPr>
              <a:t>i</a:t>
            </a:r>
            <a:r>
              <a:rPr sz="1900" b="1" spc="-10" dirty="0">
                <a:latin typeface="Times New Roman"/>
                <a:cs typeface="Times New Roman"/>
              </a:rPr>
              <a:t>ni</a:t>
            </a:r>
            <a:r>
              <a:rPr sz="1900" b="1" spc="-5" dirty="0">
                <a:latin typeface="Times New Roman"/>
                <a:cs typeface="Times New Roman"/>
              </a:rPr>
              <a:t>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tabletle  yapılmasına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başlanmıştır.</a:t>
            </a:r>
            <a:endParaRPr sz="1900" dirty="0">
              <a:latin typeface="Times New Roman"/>
              <a:cs typeface="Times New Roman"/>
            </a:endParaRPr>
          </a:p>
          <a:p>
            <a:pPr marL="12700" marR="5715" indent="914400">
              <a:lnSpc>
                <a:spcPct val="100000"/>
              </a:lnSpc>
            </a:pPr>
            <a:r>
              <a:rPr sz="1900" b="1" spc="-35" dirty="0">
                <a:latin typeface="Times New Roman"/>
                <a:cs typeface="Times New Roman"/>
              </a:rPr>
              <a:t>Tablet</a:t>
            </a:r>
            <a:r>
              <a:rPr sz="1900" b="1" spc="30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uygulaması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ile</a:t>
            </a:r>
            <a:r>
              <a:rPr sz="1900" b="1" spc="30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ilgili</a:t>
            </a:r>
            <a:r>
              <a:rPr sz="1900" b="1" spc="28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işlem</a:t>
            </a:r>
            <a:r>
              <a:rPr sz="1900" b="1" spc="3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basamakları</a:t>
            </a:r>
            <a:r>
              <a:rPr sz="1900" b="1" spc="30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aşağıda</a:t>
            </a:r>
            <a:r>
              <a:rPr sz="1900" b="1" spc="30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verilmiş</a:t>
            </a:r>
            <a:r>
              <a:rPr sz="1900" b="1" spc="30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olup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açıklamalara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göre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çalışma </a:t>
            </a:r>
            <a:r>
              <a:rPr sz="1900" b="1" spc="-15" dirty="0">
                <a:latin typeface="Times New Roman"/>
                <a:cs typeface="Times New Roman"/>
              </a:rPr>
              <a:t>yapılmaktadır.</a:t>
            </a: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63500" algn="ctr">
              <a:lnSpc>
                <a:spcPct val="100000"/>
              </a:lnSpc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Okulda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2000" b="1" u="heavy" spc="-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lant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ı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da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2000" b="1" u="heavy" spc="-114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2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ı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ac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</a:t>
            </a:r>
            <a:r>
              <a:rPr sz="20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İşle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l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269875" indent="-257810" algn="just">
              <a:lnSpc>
                <a:spcPct val="100000"/>
              </a:lnSpc>
              <a:buAutoNum type="arabicPlain"/>
              <a:tabLst>
                <a:tab pos="270510" algn="l"/>
              </a:tabLst>
            </a:pPr>
            <a:r>
              <a:rPr lang="tr-TR" sz="1900" b="1" spc="-25" dirty="0" smtClean="0">
                <a:latin typeface="Times New Roman"/>
                <a:cs typeface="Times New Roman"/>
              </a:rPr>
              <a:t>-</a:t>
            </a:r>
            <a:r>
              <a:rPr sz="1900" b="1" spc="-25" dirty="0" err="1" smtClean="0">
                <a:latin typeface="Times New Roman"/>
                <a:cs typeface="Times New Roman"/>
              </a:rPr>
              <a:t>Tablette</a:t>
            </a:r>
            <a:r>
              <a:rPr sz="1900" b="1" spc="20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kurulu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MEBDUS</a:t>
            </a:r>
            <a:r>
              <a:rPr sz="19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programı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açılır.</a:t>
            </a:r>
            <a:endParaRPr sz="1900" dirty="0">
              <a:latin typeface="Times New Roman"/>
              <a:cs typeface="Times New Roman"/>
            </a:endParaRPr>
          </a:p>
          <a:p>
            <a:pPr marL="274320" indent="-262255" algn="just">
              <a:lnSpc>
                <a:spcPct val="100000"/>
              </a:lnSpc>
              <a:buAutoNum type="arabicPlain"/>
              <a:tabLst>
                <a:tab pos="274955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Buradan</a:t>
            </a:r>
            <a:r>
              <a:rPr sz="1900" b="1" spc="1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MEBBİS</a:t>
            </a:r>
            <a:r>
              <a:rPr sz="19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kişisel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şifre</a:t>
            </a:r>
            <a:r>
              <a:rPr sz="19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ile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sisteme</a:t>
            </a:r>
            <a:r>
              <a:rPr sz="19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giriş yapılır</a:t>
            </a:r>
            <a:endParaRPr sz="19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332740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 -</a:t>
            </a:r>
            <a:r>
              <a:rPr sz="1900" b="1" spc="-5" dirty="0" err="1" smtClean="0">
                <a:latin typeface="Times New Roman"/>
                <a:cs typeface="Times New Roman"/>
              </a:rPr>
              <a:t>Önce</a:t>
            </a:r>
            <a:r>
              <a:rPr sz="1900" b="1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başkan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olacak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kişi</a:t>
            </a:r>
            <a:r>
              <a:rPr sz="1900" b="1" spc="-5" dirty="0">
                <a:latin typeface="Times New Roman"/>
                <a:cs typeface="Times New Roman"/>
              </a:rPr>
              <a:t> komisyon</a:t>
            </a:r>
            <a:r>
              <a:rPr sz="1900" b="1" dirty="0">
                <a:latin typeface="Times New Roman"/>
                <a:cs typeface="Times New Roman"/>
              </a:rPr>
              <a:t> kod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numarasını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boşluk</a:t>
            </a:r>
            <a:r>
              <a:rPr sz="1900" b="1" spc="-5" dirty="0">
                <a:latin typeface="Times New Roman"/>
                <a:cs typeface="Times New Roman"/>
              </a:rPr>
              <a:t> bırakmadan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sisteme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40" dirty="0">
                <a:latin typeface="Times New Roman"/>
                <a:cs typeface="Times New Roman"/>
              </a:rPr>
              <a:t>girer.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Sonra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üye</a:t>
            </a:r>
            <a:r>
              <a:rPr sz="1900" b="1" spc="-5" dirty="0">
                <a:latin typeface="Times New Roman"/>
                <a:cs typeface="Times New Roman"/>
              </a:rPr>
              <a:t> olan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kişi</a:t>
            </a:r>
            <a:r>
              <a:rPr sz="1900" b="1" spc="-5" dirty="0">
                <a:latin typeface="Times New Roman"/>
                <a:cs typeface="Times New Roman"/>
              </a:rPr>
              <a:t> komisyon</a:t>
            </a:r>
            <a:r>
              <a:rPr sz="1900" b="1" dirty="0">
                <a:latin typeface="Times New Roman"/>
                <a:cs typeface="Times New Roman"/>
              </a:rPr>
              <a:t> kod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numarasını</a:t>
            </a:r>
            <a:r>
              <a:rPr sz="1900" b="1" spc="47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boşluk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bırakmadan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sisteme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40" dirty="0">
                <a:latin typeface="Times New Roman"/>
                <a:cs typeface="Times New Roman"/>
              </a:rPr>
              <a:t>girer.</a:t>
            </a:r>
            <a:endParaRPr sz="1900" dirty="0">
              <a:latin typeface="Times New Roman"/>
              <a:cs typeface="Times New Roman"/>
            </a:endParaRPr>
          </a:p>
          <a:p>
            <a:pPr marL="297180" indent="-285115" algn="just">
              <a:lnSpc>
                <a:spcPct val="100000"/>
              </a:lnSpc>
              <a:buAutoNum type="arabicPlain"/>
              <a:tabLst>
                <a:tab pos="297815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Komisyon</a:t>
            </a:r>
            <a:r>
              <a:rPr sz="1900" b="1" spc="18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kod</a:t>
            </a:r>
            <a:r>
              <a:rPr sz="19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numarası</a:t>
            </a:r>
            <a:r>
              <a:rPr sz="1900" b="1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aynı</a:t>
            </a:r>
            <a:r>
              <a:rPr sz="1900" b="1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olan</a:t>
            </a:r>
            <a:r>
              <a:rPr sz="19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direksiyon</a:t>
            </a:r>
            <a:r>
              <a:rPr sz="19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eğitimi</a:t>
            </a:r>
            <a:r>
              <a:rPr sz="1900" b="1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sınav</a:t>
            </a:r>
            <a:r>
              <a:rPr sz="1900" b="1" spc="1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takip</a:t>
            </a:r>
            <a:r>
              <a:rPr sz="1900" b="1" spc="1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900" b="1" spc="1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sonuç</a:t>
            </a: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listelerinin aynı</a:t>
            </a:r>
            <a:r>
              <a:rPr sz="1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başkan</a:t>
            </a:r>
            <a:r>
              <a:rPr sz="1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ve üyede</a:t>
            </a:r>
            <a:r>
              <a:rPr sz="1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olması</a:t>
            </a:r>
            <a:r>
              <a:rPr sz="19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gereklidir.</a:t>
            </a:r>
            <a:endParaRPr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lain" startAt="5"/>
              <a:tabLst>
                <a:tab pos="299720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latin typeface="Times New Roman"/>
                <a:cs typeface="Times New Roman"/>
              </a:rPr>
              <a:t>Komisyon</a:t>
            </a:r>
            <a:r>
              <a:rPr sz="1900" b="1" spc="-5" dirty="0" smtClean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kod </a:t>
            </a:r>
            <a:r>
              <a:rPr sz="1900" b="1" spc="-5" dirty="0">
                <a:latin typeface="Times New Roman"/>
                <a:cs typeface="Times New Roman"/>
              </a:rPr>
              <a:t>numarası girişi yapıldıktan sonra “SORGULA” </a:t>
            </a:r>
            <a:r>
              <a:rPr sz="1900" b="1" dirty="0">
                <a:latin typeface="Times New Roman"/>
                <a:cs typeface="Times New Roman"/>
              </a:rPr>
              <a:t>tıklanarak 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araç/araçlara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ait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listesi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ekrana </a:t>
            </a:r>
            <a:r>
              <a:rPr sz="1900" b="1" spc="-15" dirty="0">
                <a:latin typeface="Times New Roman"/>
                <a:cs typeface="Times New Roman"/>
              </a:rPr>
              <a:t>yüklenecektir.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001FCF6-3F93-46B6-A9BA-3A910E723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5493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4873" y="1357376"/>
            <a:ext cx="3636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Sınav</a:t>
            </a:r>
            <a:r>
              <a:rPr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Esnasında</a:t>
            </a:r>
            <a:r>
              <a:rPr u="heavy" spc="-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Yapılacak</a:t>
            </a:r>
            <a:r>
              <a:rPr u="heavy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İşlemler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1945335"/>
            <a:ext cx="8268970" cy="4370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4320" indent="-262255" algn="just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274955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latin typeface="Times New Roman"/>
                <a:cs typeface="Times New Roman"/>
              </a:rPr>
              <a:t>Randevu</a:t>
            </a:r>
            <a:r>
              <a:rPr sz="1900" b="1" spc="25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saati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gelen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isminin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üzerine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ekrandan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tıklanır.</a:t>
            </a:r>
            <a:endParaRPr sz="19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274955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Kursiyer</a:t>
            </a:r>
            <a:r>
              <a:rPr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geldi mi? sorusuna geldiyse “EVET”, gelmediyse </a:t>
            </a:r>
            <a:r>
              <a:rPr sz="19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“HAYIR” 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tıklanır. </a:t>
            </a:r>
            <a:r>
              <a:rPr sz="1900" b="1" spc="-4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3-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gelmişse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başkan</a:t>
            </a:r>
            <a:r>
              <a:rPr sz="1900" b="1" dirty="0">
                <a:latin typeface="Times New Roman"/>
                <a:cs typeface="Times New Roman"/>
              </a:rPr>
              <a:t> tarafından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fotoğrafı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çekilerek</a:t>
            </a:r>
            <a:r>
              <a:rPr sz="1900" b="1" spc="45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“√” 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işareti </a:t>
            </a:r>
            <a:r>
              <a:rPr sz="1900" b="1" spc="-5" dirty="0">
                <a:latin typeface="Times New Roman"/>
                <a:cs typeface="Times New Roman"/>
              </a:rPr>
              <a:t>tıklanarak </a:t>
            </a:r>
            <a:r>
              <a:rPr sz="1900" b="1" spc="-20" dirty="0">
                <a:latin typeface="Times New Roman"/>
                <a:cs typeface="Times New Roman"/>
              </a:rPr>
              <a:t>onaylanır.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(fotoğraf kursiyerin yüz kısmının tam cepheden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görünecek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şekilde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vesikalık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ölçülerde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çekilmelidir)</a:t>
            </a:r>
            <a:endParaRPr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AutoNum type="arabicPlain" startAt="4"/>
              <a:tabLst>
                <a:tab pos="297815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Fotoğraf</a:t>
            </a:r>
            <a:r>
              <a:rPr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onaylama işlemi bitirildikten sonra ekrana araç türüne </a:t>
            </a:r>
            <a:r>
              <a:rPr sz="19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göre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EK-3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veya EK-4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formları 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gelecektir.</a:t>
            </a:r>
            <a:endParaRPr sz="1900" dirty="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  <a:buAutoNum type="arabicPlain" startAt="4"/>
              <a:tabLst>
                <a:tab pos="311785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latin typeface="Times New Roman"/>
                <a:cs typeface="Times New Roman"/>
              </a:rPr>
              <a:t>Kriter</a:t>
            </a:r>
            <a:r>
              <a:rPr sz="1900" b="1" spc="-5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grup </a:t>
            </a:r>
            <a:r>
              <a:rPr sz="1900" b="1" spc="-10" dirty="0">
                <a:latin typeface="Times New Roman"/>
                <a:cs typeface="Times New Roman"/>
              </a:rPr>
              <a:t>başlığına </a:t>
            </a:r>
            <a:r>
              <a:rPr sz="1900" b="1" spc="-5" dirty="0">
                <a:latin typeface="Times New Roman"/>
                <a:cs typeface="Times New Roman"/>
              </a:rPr>
              <a:t>tıklandığında kırmızı ve </a:t>
            </a:r>
            <a:r>
              <a:rPr sz="1900" b="1" spc="-10" dirty="0">
                <a:latin typeface="Times New Roman"/>
                <a:cs typeface="Times New Roman"/>
              </a:rPr>
              <a:t>sarı </a:t>
            </a:r>
            <a:r>
              <a:rPr sz="1900" b="1" spc="-5" dirty="0">
                <a:latin typeface="Times New Roman"/>
                <a:cs typeface="Times New Roman"/>
              </a:rPr>
              <a:t>kriterler </a:t>
            </a:r>
            <a:r>
              <a:rPr sz="1900" b="1" spc="-15" dirty="0">
                <a:latin typeface="Times New Roman"/>
                <a:cs typeface="Times New Roman"/>
              </a:rPr>
              <a:t>listelenecektir. 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hataları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varsa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ilgili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hatalar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işaretlenir.</a:t>
            </a:r>
            <a:endParaRPr sz="1900" dirty="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buAutoNum type="arabicPlain" startAt="4"/>
              <a:tabLst>
                <a:tab pos="309880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Kursiyerin</a:t>
            </a:r>
            <a:r>
              <a:rPr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mavi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renkli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maddelerden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“5”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tanesini, sarı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renkli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maddelerden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“2” sini veya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aynı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sarı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maddeyi iki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defa yapması, kırmızı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renkli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maddelerden de </a:t>
            </a:r>
            <a:r>
              <a:rPr sz="1900" b="1" spc="-4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“1” hatası olduğunda, sistem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iki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defa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“Kursiyer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uygulama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sınavından kalacak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emin misiniz” sorusuna uygun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seçenek </a:t>
            </a:r>
            <a:r>
              <a:rPr sz="1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tıklanır.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Mavi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renkle işaretli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bölümden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“5” den az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hata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olması durumunda “İleri”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butonu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tıklanarak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diğer bölümlere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geçilir.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A9125FC-0C4F-414D-BE10-9521962BB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509" y="1905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278609"/>
            <a:ext cx="8799088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869135"/>
            <a:ext cx="8126730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95"/>
              </a:spcBef>
              <a:buAutoNum type="arabicPlain" startAt="7"/>
              <a:tabLst>
                <a:tab pos="381635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latin typeface="Times New Roman"/>
                <a:cs typeface="Times New Roman"/>
              </a:rPr>
              <a:t>Eğer</a:t>
            </a:r>
            <a:r>
              <a:rPr sz="1900" b="1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mavi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renkli</a:t>
            </a:r>
            <a:r>
              <a:rPr sz="1900" b="1" spc="-5" dirty="0">
                <a:latin typeface="Times New Roman"/>
                <a:cs typeface="Times New Roman"/>
              </a:rPr>
              <a:t> maddelerden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başarısız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sayılmamışsa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ilgili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bölümdeki </a:t>
            </a:r>
            <a:r>
              <a:rPr sz="1900" b="1" spc="-10" dirty="0">
                <a:latin typeface="Times New Roman"/>
                <a:cs typeface="Times New Roman"/>
              </a:rPr>
              <a:t>“GERİ” </a:t>
            </a:r>
            <a:r>
              <a:rPr sz="1900" b="1" dirty="0">
                <a:latin typeface="Times New Roman"/>
                <a:cs typeface="Times New Roman"/>
              </a:rPr>
              <a:t>butonu tıklanarak </a:t>
            </a:r>
            <a:r>
              <a:rPr sz="1900" b="1" spc="-5" dirty="0">
                <a:latin typeface="Times New Roman"/>
                <a:cs typeface="Times New Roman"/>
              </a:rPr>
              <a:t>diğer başlıklara (sarı ve kırmızı </a:t>
            </a:r>
            <a:r>
              <a:rPr sz="1900" b="1" spc="-10" dirty="0">
                <a:latin typeface="Times New Roman"/>
                <a:cs typeface="Times New Roman"/>
              </a:rPr>
              <a:t>renkli </a:t>
            </a:r>
            <a:r>
              <a:rPr sz="1900" b="1" spc="-5" dirty="0">
                <a:latin typeface="Times New Roman"/>
                <a:cs typeface="Times New Roman"/>
              </a:rPr>
              <a:t> maddeler)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geçilir.</a:t>
            </a:r>
            <a:endParaRPr sz="1900" dirty="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spcBef>
                <a:spcPts val="5"/>
              </a:spcBef>
              <a:buAutoNum type="arabicPlain" startAt="7"/>
              <a:tabLst>
                <a:tab pos="400050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Kursiyer</a:t>
            </a:r>
            <a:r>
              <a:rPr sz="19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sınav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sonuna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kadar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başarısız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olmamışsa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formun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sağ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üst </a:t>
            </a:r>
            <a:r>
              <a:rPr sz="1900" b="1" spc="-459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köşesindeki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“BİTİR”</a:t>
            </a:r>
            <a:r>
              <a:rPr sz="19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butonu</a:t>
            </a:r>
            <a:r>
              <a:rPr sz="19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tıklanır.</a:t>
            </a:r>
            <a:endParaRPr sz="1900" dirty="0">
              <a:latin typeface="Times New Roman"/>
              <a:cs typeface="Times New Roman"/>
            </a:endParaRPr>
          </a:p>
          <a:p>
            <a:pPr marL="12064" algn="just">
              <a:lnSpc>
                <a:spcPct val="100000"/>
              </a:lnSpc>
              <a:tabLst>
                <a:tab pos="410845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9-</a:t>
            </a:r>
            <a:r>
              <a:rPr sz="1900" b="1" spc="-5" dirty="0" err="1" smtClean="0">
                <a:latin typeface="Times New Roman"/>
                <a:cs typeface="Times New Roman"/>
              </a:rPr>
              <a:t>Kursiyerin</a:t>
            </a:r>
            <a:r>
              <a:rPr sz="1900" b="1" spc="1065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başarılı</a:t>
            </a:r>
            <a:r>
              <a:rPr sz="1900" b="1" spc="107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olması</a:t>
            </a:r>
            <a:r>
              <a:rPr sz="1900" b="1" spc="107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durumunda  </a:t>
            </a:r>
            <a:r>
              <a:rPr sz="1900" b="1" spc="1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iki  </a:t>
            </a:r>
            <a:r>
              <a:rPr sz="1900" b="1" spc="1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defa</a:t>
            </a:r>
            <a:r>
              <a:rPr sz="1900" b="1" spc="108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“Kursiyer</a:t>
            </a:r>
            <a:r>
              <a:rPr sz="1900" b="1" spc="10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başarılı</a:t>
            </a: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olacaktır” </a:t>
            </a:r>
            <a:r>
              <a:rPr sz="1900" b="1" spc="-10" dirty="0">
                <a:latin typeface="Times New Roman"/>
                <a:cs typeface="Times New Roman"/>
              </a:rPr>
              <a:t>uyarısına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“EVET”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denilecektir.</a:t>
            </a:r>
            <a:endParaRPr sz="1900" dirty="0">
              <a:latin typeface="Times New Roman"/>
              <a:cs typeface="Times New Roman"/>
            </a:endParaRPr>
          </a:p>
          <a:p>
            <a:pPr marL="12700" marR="8890" algn="just">
              <a:lnSpc>
                <a:spcPct val="100000"/>
              </a:lnSpc>
              <a:buAutoNum type="arabicPlain" startAt="10"/>
              <a:tabLst>
                <a:tab pos="408940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Kursiyer</a:t>
            </a:r>
            <a:r>
              <a:rPr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listesi ekranına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tekrar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dönmek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için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“Kursiyer Listesi”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butonuna 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tıklanır.</a:t>
            </a:r>
            <a:endParaRPr sz="1900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tabLst>
                <a:tab pos="415290" algn="l"/>
              </a:tabLst>
            </a:pPr>
            <a:r>
              <a:rPr lang="tr-TR" sz="1900" b="1" spc="-20" dirty="0" smtClean="0">
                <a:latin typeface="Times New Roman"/>
                <a:cs typeface="Times New Roman"/>
              </a:rPr>
              <a:t>11-</a:t>
            </a:r>
            <a:r>
              <a:rPr sz="1900" b="1" spc="-20" dirty="0" err="1" smtClean="0">
                <a:latin typeface="Times New Roman"/>
                <a:cs typeface="Times New Roman"/>
              </a:rPr>
              <a:t>Yukarıdaki</a:t>
            </a:r>
            <a:r>
              <a:rPr sz="1900" b="1" spc="265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işlem</a:t>
            </a:r>
            <a:r>
              <a:rPr sz="1900" b="1" spc="2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basamaklarının</a:t>
            </a:r>
            <a:r>
              <a:rPr sz="1900" b="1" spc="28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aynısını</a:t>
            </a:r>
            <a:r>
              <a:rPr sz="1900" b="1" spc="28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üye</a:t>
            </a:r>
            <a:r>
              <a:rPr sz="1900" b="1" spc="28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</a:t>
            </a:r>
            <a:r>
              <a:rPr sz="1900" b="1" spc="275" dirty="0">
                <a:latin typeface="Times New Roman"/>
                <a:cs typeface="Times New Roman"/>
              </a:rPr>
              <a:t> </a:t>
            </a:r>
            <a:r>
              <a:rPr sz="1900" b="1" spc="-35" dirty="0">
                <a:latin typeface="Times New Roman"/>
                <a:cs typeface="Times New Roman"/>
              </a:rPr>
              <a:t>yapar.</a:t>
            </a:r>
            <a:r>
              <a:rPr sz="1900" b="1" spc="28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(fotoğraf</a:t>
            </a:r>
            <a:r>
              <a:rPr sz="1900" b="1" spc="28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çekme</a:t>
            </a: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Times New Roman"/>
                <a:cs typeface="Times New Roman"/>
              </a:rPr>
              <a:t>hariç)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6D4FAE9-54DE-4F40-9FB8-9B4A0AC54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255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278609"/>
            <a:ext cx="8799088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07563" y="1861185"/>
            <a:ext cx="3842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Sınav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Bitiminde</a:t>
            </a:r>
            <a:r>
              <a:rPr u="heavy" spc="-1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Yapılacak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İşlemler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2441829"/>
            <a:ext cx="8379460" cy="32284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985" algn="just">
              <a:lnSpc>
                <a:spcPct val="100000"/>
              </a:lnSpc>
              <a:spcBef>
                <a:spcPts val="95"/>
              </a:spcBef>
              <a:buAutoNum type="arabicPlain"/>
              <a:tabLst>
                <a:tab pos="375920" algn="l"/>
              </a:tabLst>
            </a:pPr>
            <a:r>
              <a:rPr lang="tr-TR" sz="1900" b="1" spc="-10" dirty="0" smtClean="0">
                <a:latin typeface="Times New Roman"/>
                <a:cs typeface="Times New Roman"/>
              </a:rPr>
              <a:t>-</a:t>
            </a:r>
            <a:r>
              <a:rPr sz="1900" b="1" spc="-10" dirty="0" err="1" smtClean="0">
                <a:latin typeface="Times New Roman"/>
                <a:cs typeface="Times New Roman"/>
              </a:rPr>
              <a:t>Sınav</a:t>
            </a:r>
            <a:r>
              <a:rPr sz="1900" b="1" spc="-5" dirty="0" smtClean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bitiminde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komisyon,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-5" dirty="0">
                <a:latin typeface="Times New Roman"/>
                <a:cs typeface="Times New Roman"/>
              </a:rPr>
              <a:t> yürütme</a:t>
            </a:r>
            <a:r>
              <a:rPr sz="1900" b="1" dirty="0">
                <a:latin typeface="Times New Roman"/>
                <a:cs typeface="Times New Roman"/>
              </a:rPr>
              <a:t> komisyonunun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bulunduğu 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binaya </a:t>
            </a:r>
            <a:r>
              <a:rPr sz="1900" b="1" spc="-10" dirty="0">
                <a:latin typeface="Times New Roman"/>
                <a:cs typeface="Times New Roman"/>
              </a:rPr>
              <a:t>gelerek direksiyon </a:t>
            </a:r>
            <a:r>
              <a:rPr sz="1900" b="1" spc="-5" dirty="0">
                <a:latin typeface="Times New Roman"/>
                <a:cs typeface="Times New Roman"/>
              </a:rPr>
              <a:t>eğitimi sınav </a:t>
            </a:r>
            <a:r>
              <a:rPr sz="1900" b="1" dirty="0">
                <a:latin typeface="Times New Roman"/>
                <a:cs typeface="Times New Roman"/>
              </a:rPr>
              <a:t>takip </a:t>
            </a:r>
            <a:r>
              <a:rPr sz="1900" b="1" spc="-5" dirty="0">
                <a:latin typeface="Times New Roman"/>
                <a:cs typeface="Times New Roman"/>
              </a:rPr>
              <a:t>ve sonuç </a:t>
            </a:r>
            <a:r>
              <a:rPr sz="1900" b="1" dirty="0">
                <a:latin typeface="Times New Roman"/>
                <a:cs typeface="Times New Roman"/>
              </a:rPr>
              <a:t>listesindeki </a:t>
            </a:r>
            <a:r>
              <a:rPr sz="1900" b="1" spc="-5" dirty="0">
                <a:latin typeface="Times New Roman"/>
                <a:cs typeface="Times New Roman"/>
              </a:rPr>
              <a:t>sonuçları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karşılaştırır. </a:t>
            </a:r>
            <a:r>
              <a:rPr sz="1900" b="1" spc="-5" dirty="0">
                <a:latin typeface="Times New Roman"/>
                <a:cs typeface="Times New Roman"/>
              </a:rPr>
              <a:t>İl/İlçe MTSK sorumlusu şef/memur </a:t>
            </a:r>
            <a:r>
              <a:rPr sz="1900" b="1" dirty="0">
                <a:latin typeface="Times New Roman"/>
                <a:cs typeface="Times New Roman"/>
              </a:rPr>
              <a:t>tarafından </a:t>
            </a:r>
            <a:r>
              <a:rPr sz="1900" b="1" spc="-5" dirty="0">
                <a:latin typeface="Times New Roman"/>
                <a:cs typeface="Times New Roman"/>
              </a:rPr>
              <a:t>modüldeki il/ilçe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uygulama sınav puan girişi/tablet izleme ekranından komisyon sonuçlarının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doğru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şekilde gönderildiği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kontrol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edilir.</a:t>
            </a:r>
            <a:endParaRPr sz="1900" dirty="0">
              <a:latin typeface="Times New Roman"/>
              <a:cs typeface="Times New Roman"/>
            </a:endParaRPr>
          </a:p>
          <a:p>
            <a:pPr marL="398145" indent="-386080" algn="just">
              <a:lnSpc>
                <a:spcPct val="100000"/>
              </a:lnSpc>
              <a:buAutoNum type="arabicPlain"/>
              <a:tabLst>
                <a:tab pos="398780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Herhangi</a:t>
            </a:r>
            <a:r>
              <a:rPr sz="1900" b="1" spc="9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bir</a:t>
            </a:r>
            <a:r>
              <a:rPr sz="1900" b="1" spc="9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problem</a:t>
            </a:r>
            <a:r>
              <a:rPr sz="1900" b="1" spc="99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yoksa  </a:t>
            </a:r>
            <a:r>
              <a:rPr sz="1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internet</a:t>
            </a:r>
            <a:r>
              <a:rPr sz="1900" b="1" spc="9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bağlantısı</a:t>
            </a:r>
            <a:r>
              <a:rPr sz="1900" b="1" spc="9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olan</a:t>
            </a:r>
            <a:r>
              <a:rPr sz="1900" b="1" spc="9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bir</a:t>
            </a:r>
            <a:r>
              <a:rPr sz="1900" b="1" spc="9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ortamda</a:t>
            </a: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“Sonuçları</a:t>
            </a:r>
            <a:r>
              <a:rPr sz="1900" b="1" spc="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Gönder”</a:t>
            </a:r>
            <a:r>
              <a:rPr sz="19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butonu</a:t>
            </a:r>
            <a:r>
              <a:rPr sz="19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tıklanarak</a:t>
            </a:r>
            <a:r>
              <a:rPr sz="1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“EVET”</a:t>
            </a:r>
            <a:r>
              <a:rPr sz="1900" b="1" spc="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seçilir.</a:t>
            </a:r>
            <a:endParaRPr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AutoNum type="arabicPlain" startAt="3"/>
              <a:tabLst>
                <a:tab pos="377825" algn="l"/>
              </a:tabLst>
            </a:pPr>
            <a:r>
              <a:rPr lang="tr-TR" sz="1900" b="1" spc="-5" dirty="0" smtClean="0">
                <a:latin typeface="Times New Roman"/>
                <a:cs typeface="Times New Roman"/>
              </a:rPr>
              <a:t>-</a:t>
            </a:r>
            <a:r>
              <a:rPr sz="1900" b="1" spc="-5" dirty="0" smtClean="0">
                <a:latin typeface="Times New Roman"/>
                <a:cs typeface="Times New Roman"/>
              </a:rPr>
              <a:t>“</a:t>
            </a:r>
            <a:r>
              <a:rPr sz="1900" b="1" spc="-5" dirty="0">
                <a:latin typeface="Times New Roman"/>
                <a:cs typeface="Times New Roman"/>
              </a:rPr>
              <a:t>Sonuçlar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gönderiliyor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lütfen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bekleyiniz”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yazısı</a:t>
            </a:r>
            <a:r>
              <a:rPr sz="1900" b="1" dirty="0">
                <a:latin typeface="Times New Roman"/>
                <a:cs typeface="Times New Roman"/>
              </a:rPr>
              <a:t> kayboluncaya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kadar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beklenilir.</a:t>
            </a:r>
            <a:endParaRPr sz="1900" dirty="0">
              <a:latin typeface="Times New Roman"/>
              <a:cs typeface="Times New Roman"/>
            </a:endParaRPr>
          </a:p>
          <a:p>
            <a:pPr marL="274320" indent="-262255" algn="just">
              <a:lnSpc>
                <a:spcPct val="100000"/>
              </a:lnSpc>
              <a:buAutoNum type="arabicPlain" startAt="3"/>
              <a:tabLst>
                <a:tab pos="274955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“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Sonuçlar</a:t>
            </a:r>
            <a:r>
              <a:rPr sz="1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başarıyla</a:t>
            </a:r>
            <a:r>
              <a:rPr sz="19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gönderildi”</a:t>
            </a:r>
            <a:r>
              <a:rPr sz="1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yazısına</a:t>
            </a:r>
            <a:r>
              <a:rPr sz="1900" b="1" spc="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“TAMAM”</a:t>
            </a:r>
            <a:r>
              <a:rPr sz="1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denilir.</a:t>
            </a:r>
            <a:endParaRPr sz="1900" dirty="0">
              <a:latin typeface="Times New Roman"/>
              <a:cs typeface="Times New Roman"/>
            </a:endParaRPr>
          </a:p>
          <a:p>
            <a:pPr marL="339090" indent="-327025" algn="just">
              <a:lnSpc>
                <a:spcPct val="100000"/>
              </a:lnSpc>
              <a:buAutoNum type="arabicPlain" startAt="3"/>
              <a:tabLst>
                <a:tab pos="339725" algn="l"/>
              </a:tabLst>
            </a:pPr>
            <a:r>
              <a:rPr lang="tr-TR" sz="1900" b="1" spc="-10" dirty="0" smtClean="0">
                <a:latin typeface="Times New Roman"/>
                <a:cs typeface="Times New Roman"/>
              </a:rPr>
              <a:t>-</a:t>
            </a:r>
            <a:r>
              <a:rPr sz="1900" b="1" spc="-10" dirty="0" err="1" smtClean="0">
                <a:latin typeface="Times New Roman"/>
                <a:cs typeface="Times New Roman"/>
              </a:rPr>
              <a:t>Sınav</a:t>
            </a:r>
            <a:r>
              <a:rPr sz="1900" b="1" spc="505" dirty="0" smtClean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evrakı</a:t>
            </a:r>
            <a:r>
              <a:rPr sz="1900" b="1" spc="50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spc="50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tablet</a:t>
            </a:r>
            <a:r>
              <a:rPr sz="1900" b="1" spc="509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İlçe</a:t>
            </a:r>
            <a:r>
              <a:rPr sz="1900" b="1" spc="50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Milli</a:t>
            </a:r>
            <a:r>
              <a:rPr sz="1900" b="1" spc="50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Eğitim</a:t>
            </a:r>
            <a:r>
              <a:rPr sz="1900" b="1" spc="50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Müdürlüğü</a:t>
            </a:r>
            <a:r>
              <a:rPr sz="1900" b="1" spc="5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görevlilerine</a:t>
            </a:r>
            <a:r>
              <a:rPr sz="1900" b="1" spc="49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imza</a:t>
            </a: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karşılığında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teslim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edilir.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6ED63CF-053F-4D08-B141-85B8C8FF2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6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278609"/>
            <a:ext cx="8799088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6303" y="1673732"/>
            <a:ext cx="8199755" cy="439799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55" algn="just">
              <a:lnSpc>
                <a:spcPct val="100000"/>
              </a:lnSpc>
              <a:spcBef>
                <a:spcPts val="95"/>
              </a:spcBef>
              <a:buAutoNum type="arabicPlain" startAt="6"/>
              <a:tabLst>
                <a:tab pos="316230" algn="l"/>
              </a:tabLst>
            </a:pPr>
            <a:r>
              <a:rPr lang="tr-TR" sz="1900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35" dirty="0" smtClean="0">
                <a:solidFill>
                  <a:srgbClr val="C00000"/>
                </a:solidFill>
                <a:latin typeface="Times New Roman"/>
                <a:cs typeface="Times New Roman"/>
              </a:rPr>
              <a:t>Tablet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sisteminin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kilitlenmesi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veya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durması oldukça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düşük bir 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ihtimaldir. </a:t>
            </a:r>
            <a:r>
              <a:rPr sz="19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Eğer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durumla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karşılaşılırsa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uygulama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kapatılmalı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tablet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internete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bağlandıktan sonra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tekrar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giriş yapılmalı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ve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sorgulama işlemi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bittikten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sonra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değerlendirmeye devam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edilmelidir.</a:t>
            </a:r>
            <a:endParaRPr sz="19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SzPct val="94736"/>
              <a:buAutoNum type="arabicPlain" startAt="6"/>
              <a:tabLst>
                <a:tab pos="213995" algn="l"/>
              </a:tabLst>
            </a:pPr>
            <a:r>
              <a:rPr lang="tr-TR" sz="1900" b="1" spc="-35" dirty="0" smtClean="0">
                <a:latin typeface="Times New Roman"/>
                <a:cs typeface="Times New Roman"/>
              </a:rPr>
              <a:t>-</a:t>
            </a:r>
            <a:r>
              <a:rPr sz="1900" b="1" spc="-35" dirty="0" smtClean="0">
                <a:latin typeface="Times New Roman"/>
                <a:cs typeface="Times New Roman"/>
              </a:rPr>
              <a:t>Tablet </a:t>
            </a:r>
            <a:r>
              <a:rPr sz="1900" b="1" spc="-5" dirty="0">
                <a:latin typeface="Times New Roman"/>
                <a:cs typeface="Times New Roman"/>
              </a:rPr>
              <a:t>üzerinde herhangi bir adayın fotoğrafının çekilmesi esnasında </a:t>
            </a:r>
            <a:r>
              <a:rPr sz="1900" b="1" spc="-10" dirty="0">
                <a:latin typeface="Times New Roman"/>
                <a:cs typeface="Times New Roman"/>
              </a:rPr>
              <a:t>diğer </a:t>
            </a:r>
            <a:r>
              <a:rPr sz="1900" b="1" spc="-5" dirty="0">
                <a:latin typeface="Times New Roman"/>
                <a:cs typeface="Times New Roman"/>
              </a:rPr>
              <a:t> kursiyer fotoğraflarının kaybolması söz </a:t>
            </a:r>
            <a:r>
              <a:rPr sz="1900" b="1" dirty="0">
                <a:latin typeface="Times New Roman"/>
                <a:cs typeface="Times New Roman"/>
              </a:rPr>
              <a:t>konusu olmayıp </a:t>
            </a:r>
            <a:r>
              <a:rPr sz="1900" b="1" spc="-5" dirty="0">
                <a:latin typeface="Times New Roman"/>
                <a:cs typeface="Times New Roman"/>
              </a:rPr>
              <a:t>sayfa yenilendiğinde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internet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bağlantısı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yapıldığında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kursiyerlerin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fotoğrafları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sisteme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yüklenecektir.</a:t>
            </a:r>
            <a:endParaRPr sz="1900" dirty="0">
              <a:latin typeface="Times New Roman"/>
              <a:cs typeface="Times New Roman"/>
            </a:endParaRPr>
          </a:p>
          <a:p>
            <a:pPr marL="280670" indent="-268605" algn="just">
              <a:lnSpc>
                <a:spcPct val="100000"/>
              </a:lnSpc>
              <a:buAutoNum type="arabicPlain" startAt="6"/>
              <a:tabLst>
                <a:tab pos="281305" algn="l"/>
              </a:tabLst>
            </a:pPr>
            <a:r>
              <a:rPr lang="tr-TR" sz="1900" b="1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-</a:t>
            </a:r>
            <a:r>
              <a:rPr sz="1900" b="1" spc="-5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Komisyonların</a:t>
            </a:r>
            <a:r>
              <a:rPr sz="1900" b="1" spc="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birden</a:t>
            </a:r>
            <a:r>
              <a:rPr sz="19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fazla</a:t>
            </a:r>
            <a:r>
              <a:rPr sz="19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araçla</a:t>
            </a:r>
            <a:r>
              <a:rPr sz="19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sınav</a:t>
            </a:r>
            <a:r>
              <a:rPr sz="19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yapması</a:t>
            </a:r>
            <a:r>
              <a:rPr sz="19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kod</a:t>
            </a:r>
            <a:r>
              <a:rPr sz="1900" b="1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numarası</a:t>
            </a:r>
            <a:r>
              <a:rPr sz="19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girdikten</a:t>
            </a:r>
            <a:r>
              <a:rPr sz="19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endParaRPr sz="19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kursiyerler</a:t>
            </a:r>
            <a:r>
              <a:rPr sz="1900" b="1" spc="-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tablete</a:t>
            </a:r>
            <a:r>
              <a:rPr sz="1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C00000"/>
                </a:solidFill>
                <a:latin typeface="Times New Roman"/>
                <a:cs typeface="Times New Roman"/>
              </a:rPr>
              <a:t>yüklendikten</a:t>
            </a:r>
            <a:r>
              <a:rPr sz="1900" b="1" spc="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sonra</a:t>
            </a:r>
            <a:r>
              <a:rPr sz="1900" b="1" spc="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sıkıntı</a:t>
            </a:r>
            <a:r>
              <a:rPr sz="19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vermemektedir.</a:t>
            </a:r>
            <a:endParaRPr sz="1900" dirty="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buAutoNum type="arabicPlain" startAt="9"/>
              <a:tabLst>
                <a:tab pos="305435" algn="l"/>
              </a:tabLst>
            </a:pPr>
            <a:r>
              <a:rPr lang="tr-TR" sz="1900" b="1" spc="-25" dirty="0" smtClean="0">
                <a:latin typeface="Times New Roman"/>
                <a:cs typeface="Times New Roman"/>
              </a:rPr>
              <a:t>-</a:t>
            </a:r>
            <a:r>
              <a:rPr sz="1900" b="1" spc="-25" dirty="0" err="1" smtClean="0">
                <a:latin typeface="Times New Roman"/>
                <a:cs typeface="Times New Roman"/>
              </a:rPr>
              <a:t>Tabletle</a:t>
            </a:r>
            <a:r>
              <a:rPr sz="1900" b="1" spc="-25" dirty="0" smtClean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 yapılması esnasında </a:t>
            </a:r>
            <a:r>
              <a:rPr sz="1900" b="1" spc="-10" dirty="0">
                <a:latin typeface="Times New Roman"/>
                <a:cs typeface="Times New Roman"/>
              </a:rPr>
              <a:t>sınav </a:t>
            </a:r>
            <a:r>
              <a:rPr sz="1900" b="1" spc="-5" dirty="0">
                <a:latin typeface="Times New Roman"/>
                <a:cs typeface="Times New Roman"/>
              </a:rPr>
              <a:t>aracının arızalanması veya başka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sebeple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devre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dışı</a:t>
            </a:r>
            <a:r>
              <a:rPr sz="1900" b="1" spc="-5" dirty="0">
                <a:latin typeface="Times New Roman"/>
                <a:cs typeface="Times New Roman"/>
              </a:rPr>
              <a:t> kalması</a:t>
            </a:r>
            <a:r>
              <a:rPr sz="1900" b="1" dirty="0">
                <a:latin typeface="Times New Roman"/>
                <a:cs typeface="Times New Roman"/>
              </a:rPr>
              <a:t> durumunda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daha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önceden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tablete</a:t>
            </a:r>
            <a:r>
              <a:rPr sz="1900" b="1" dirty="0">
                <a:latin typeface="Times New Roman"/>
                <a:cs typeface="Times New Roman"/>
              </a:rPr>
              <a:t> yüklenen 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kursiyerlerin </a:t>
            </a:r>
            <a:r>
              <a:rPr sz="1900" b="1" spc="-10" dirty="0">
                <a:latin typeface="Times New Roman"/>
                <a:cs typeface="Times New Roman"/>
              </a:rPr>
              <a:t>değerlendirilmesi </a:t>
            </a:r>
            <a:r>
              <a:rPr sz="1900" b="1" spc="-5" dirty="0">
                <a:latin typeface="Times New Roman"/>
                <a:cs typeface="Times New Roman"/>
              </a:rPr>
              <a:t>yapıldığından yeni araçla (yeni </a:t>
            </a:r>
            <a:r>
              <a:rPr sz="1900" b="1" dirty="0">
                <a:latin typeface="Times New Roman"/>
                <a:cs typeface="Times New Roman"/>
              </a:rPr>
              <a:t>plaka) </a:t>
            </a:r>
            <a:r>
              <a:rPr sz="1900" b="1" spc="-5" dirty="0">
                <a:latin typeface="Times New Roman"/>
                <a:cs typeface="Times New Roman"/>
              </a:rPr>
              <a:t>devam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edilmesinde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sakınca </a:t>
            </a:r>
            <a:r>
              <a:rPr sz="1900" b="1" spc="-15" dirty="0">
                <a:latin typeface="Times New Roman"/>
                <a:cs typeface="Times New Roman"/>
              </a:rPr>
              <a:t>bulunmamaktadır.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0E14D0F-9BB9-4224-897C-63F028A83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767" y="31413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8885" y="2707386"/>
            <a:ext cx="41275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Unutmayınız!</a:t>
            </a:r>
            <a:endParaRPr sz="40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40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Trafikte </a:t>
            </a:r>
            <a:r>
              <a:rPr sz="4000" b="1" dirty="0">
                <a:solidFill>
                  <a:srgbClr val="FF0000"/>
                </a:solidFill>
                <a:latin typeface="Times New Roman"/>
                <a:cs typeface="Times New Roman"/>
              </a:rPr>
              <a:t>tek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yanlış, </a:t>
            </a:r>
            <a:r>
              <a:rPr sz="4000" b="1" spc="-9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bütün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doğruları </a:t>
            </a:r>
            <a:r>
              <a:rPr sz="4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götürür.</a:t>
            </a:r>
            <a:endParaRPr sz="4000" dirty="0">
              <a:latin typeface="Times New Roman"/>
              <a:cs typeface="Times New Roman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6CCDBE7B-DCB0-4F3D-9556-8AD599FE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905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1883791"/>
            <a:ext cx="8128000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Kimlik</a:t>
            </a:r>
            <a:r>
              <a:rPr sz="20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Evrak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Kontrolü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Sınav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öncesi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kursiyerin;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giriş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belgesi,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Kimlik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belgesi,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K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sınıfı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sürücü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aday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belgesi,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Direksiyon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eğitimi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takip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sonuç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listesi</a:t>
            </a:r>
            <a:endParaRPr sz="20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Kimlik </a:t>
            </a:r>
            <a:r>
              <a:rPr sz="2000" b="1" dirty="0">
                <a:latin typeface="Times New Roman"/>
                <a:cs typeface="Times New Roman"/>
              </a:rPr>
              <a:t>ve evrak </a:t>
            </a:r>
            <a:r>
              <a:rPr sz="2000" b="1" spc="-10" dirty="0">
                <a:latin typeface="Times New Roman"/>
                <a:cs typeface="Times New Roman"/>
              </a:rPr>
              <a:t>kontrolü </a:t>
            </a:r>
            <a:r>
              <a:rPr sz="2000" b="1" spc="-5" dirty="0">
                <a:latin typeface="Times New Roman"/>
                <a:cs typeface="Times New Roman"/>
              </a:rPr>
              <a:t>aşamasında olası herhangi bir </a:t>
            </a:r>
            <a:r>
              <a:rPr sz="2000" b="1" dirty="0">
                <a:latin typeface="Times New Roman"/>
                <a:cs typeface="Times New Roman"/>
              </a:rPr>
              <a:t>zaman </a:t>
            </a:r>
            <a:r>
              <a:rPr sz="2000" b="1" spc="-5" dirty="0">
                <a:latin typeface="Times New Roman"/>
                <a:cs typeface="Times New Roman"/>
              </a:rPr>
              <a:t>aşımı </a:t>
            </a:r>
            <a:r>
              <a:rPr sz="2000" b="1" dirty="0">
                <a:latin typeface="Times New Roman"/>
                <a:cs typeface="Times New Roman"/>
              </a:rPr>
              <a:t>ve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randevu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süresinin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aşılması</a:t>
            </a:r>
            <a:r>
              <a:rPr sz="2000" b="1" spc="-5" dirty="0">
                <a:latin typeface="Times New Roman"/>
                <a:cs typeface="Times New Roman"/>
              </a:rPr>
              <a:t> riskine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karşı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bu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işlemlerin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zamanında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yapılması</a:t>
            </a:r>
            <a:r>
              <a:rPr sz="20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sınav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değerlendirme</a:t>
            </a:r>
            <a:r>
              <a:rPr sz="20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komisyonlarının</a:t>
            </a:r>
            <a:r>
              <a:rPr sz="20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sorumluluğundadır.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0552" y="1900427"/>
            <a:ext cx="2592324" cy="161543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B1AC061-269E-4463-9A6F-96ED66F15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10666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1485138"/>
            <a:ext cx="355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Sınavın</a:t>
            </a:r>
            <a:r>
              <a:rPr sz="1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süresi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ve</a:t>
            </a:r>
            <a:r>
              <a:rPr sz="18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sınavın </a:t>
            </a:r>
            <a:r>
              <a:rPr sz="18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bitirilmesi</a:t>
            </a:r>
            <a:r>
              <a:rPr sz="1800" i="1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4370" y="2048713"/>
            <a:ext cx="523494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10" dirty="0">
                <a:solidFill>
                  <a:srgbClr val="000000"/>
                </a:solidFill>
              </a:rPr>
              <a:t>Kursiyere</a:t>
            </a:r>
            <a:r>
              <a:rPr sz="1900" spc="10" dirty="0">
                <a:solidFill>
                  <a:srgbClr val="000000"/>
                </a:solidFill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sınav</a:t>
            </a:r>
            <a:r>
              <a:rPr sz="1900" spc="5" dirty="0">
                <a:solidFill>
                  <a:srgbClr val="000000"/>
                </a:solidFill>
              </a:rPr>
              <a:t> </a:t>
            </a:r>
            <a:r>
              <a:rPr sz="1900" spc="-15" dirty="0">
                <a:solidFill>
                  <a:srgbClr val="000000"/>
                </a:solidFill>
              </a:rPr>
              <a:t>süresi</a:t>
            </a:r>
            <a:r>
              <a:rPr sz="1900" spc="20" dirty="0">
                <a:solidFill>
                  <a:srgbClr val="000000"/>
                </a:solidFill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ve sınavla</a:t>
            </a:r>
            <a:r>
              <a:rPr sz="1900" spc="15" dirty="0">
                <a:solidFill>
                  <a:srgbClr val="000000"/>
                </a:solidFill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ilgili bilgi</a:t>
            </a:r>
            <a:r>
              <a:rPr sz="1900" dirty="0">
                <a:solidFill>
                  <a:srgbClr val="000000"/>
                </a:solidFill>
              </a:rPr>
              <a:t> </a:t>
            </a:r>
            <a:r>
              <a:rPr sz="1900" spc="-5" dirty="0">
                <a:solidFill>
                  <a:srgbClr val="000000"/>
                </a:solidFill>
              </a:rPr>
              <a:t>veriniz.</a:t>
            </a:r>
            <a:endParaRPr sz="1900"/>
          </a:p>
        </p:txBody>
      </p:sp>
      <p:sp>
        <p:nvSpPr>
          <p:cNvPr id="6" name="object 6"/>
          <p:cNvSpPr txBox="1"/>
          <p:nvPr/>
        </p:nvSpPr>
        <p:spPr>
          <a:xfrm>
            <a:off x="474370" y="3709161"/>
            <a:ext cx="8196580" cy="264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Örnek</a:t>
            </a:r>
            <a:r>
              <a:rPr sz="20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cümle: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950">
              <a:latin typeface="Times New Roman"/>
              <a:cs typeface="Times New Roman"/>
            </a:endParaRPr>
          </a:p>
          <a:p>
            <a:pPr marL="926465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“Sınavınız</a:t>
            </a:r>
            <a:r>
              <a:rPr sz="1900" b="1" spc="3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35</a:t>
            </a:r>
            <a:r>
              <a:rPr sz="1900" b="1" spc="34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dakika</a:t>
            </a:r>
            <a:r>
              <a:rPr sz="1900" b="1" spc="3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olup</a:t>
            </a:r>
            <a:r>
              <a:rPr sz="1900" b="1" spc="3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ilk</a:t>
            </a:r>
            <a:r>
              <a:rPr sz="1900" b="1" spc="3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5</a:t>
            </a:r>
            <a:r>
              <a:rPr sz="1900" b="1" spc="32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dakikada</a:t>
            </a:r>
            <a:r>
              <a:rPr sz="1900" b="1" spc="3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</a:t>
            </a:r>
            <a:r>
              <a:rPr sz="1900" b="1" spc="3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bilgisi</a:t>
            </a:r>
            <a:r>
              <a:rPr sz="1900" b="1" spc="3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sorgulama</a:t>
            </a:r>
            <a:r>
              <a:rPr sz="1900" b="1" spc="3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ile</a:t>
            </a:r>
            <a:endParaRPr sz="19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ilgili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sorular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bölümü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uygulanacaktır.</a:t>
            </a:r>
            <a:endParaRPr sz="190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30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dakikalık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süre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içerisinde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ise</a:t>
            </a:r>
            <a:r>
              <a:rPr sz="1900" b="1" dirty="0">
                <a:latin typeface="Times New Roman"/>
                <a:cs typeface="Times New Roman"/>
              </a:rPr>
              <a:t> akan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trafikte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uygulama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sınavınız 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yapılacaktır.</a:t>
            </a:r>
            <a:r>
              <a:rPr sz="1900" b="1" spc="-10" dirty="0">
                <a:latin typeface="Times New Roman"/>
                <a:cs typeface="Times New Roman"/>
              </a:rPr>
              <a:t> Bu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süre</a:t>
            </a:r>
            <a:r>
              <a:rPr sz="1900" b="1" spc="-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içerisinde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siz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fark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etseniz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etmeseniz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hata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yapmanız veya </a:t>
            </a:r>
            <a:r>
              <a:rPr sz="1900" b="1" spc="-10" dirty="0">
                <a:latin typeface="Times New Roman"/>
                <a:cs typeface="Times New Roman"/>
              </a:rPr>
              <a:t>sürücü </a:t>
            </a:r>
            <a:r>
              <a:rPr sz="1900" b="1" spc="-5" dirty="0">
                <a:latin typeface="Times New Roman"/>
                <a:cs typeface="Times New Roman"/>
              </a:rPr>
              <a:t>sertifikası almaya </a:t>
            </a:r>
            <a:r>
              <a:rPr sz="1900" b="1" spc="-10" dirty="0">
                <a:latin typeface="Times New Roman"/>
                <a:cs typeface="Times New Roman"/>
              </a:rPr>
              <a:t>hazır </a:t>
            </a:r>
            <a:r>
              <a:rPr sz="1900" b="1" spc="-5" dirty="0">
                <a:latin typeface="Times New Roman"/>
                <a:cs typeface="Times New Roman"/>
              </a:rPr>
              <a:t>olmadığınız </a:t>
            </a:r>
            <a:r>
              <a:rPr sz="1900" b="1" dirty="0">
                <a:latin typeface="Times New Roman"/>
                <a:cs typeface="Times New Roman"/>
              </a:rPr>
              <a:t>kanaatine </a:t>
            </a:r>
            <a:r>
              <a:rPr sz="1900" b="1" spc="-5" dirty="0">
                <a:latin typeface="Times New Roman"/>
                <a:cs typeface="Times New Roman"/>
              </a:rPr>
              <a:t>neden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olacak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davranışınızı</a:t>
            </a:r>
            <a:r>
              <a:rPr sz="1900" b="1" spc="-5" dirty="0">
                <a:latin typeface="Times New Roman"/>
                <a:cs typeface="Times New Roman"/>
              </a:rPr>
              <a:t> tespit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etmemiz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halinde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sınavınızı</a:t>
            </a:r>
            <a:r>
              <a:rPr sz="1900" b="1" dirty="0">
                <a:latin typeface="Times New Roman"/>
                <a:cs typeface="Times New Roman"/>
              </a:rPr>
              <a:t> daha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öncede </a:t>
            </a:r>
            <a:r>
              <a:rPr sz="1900" b="1" spc="-5" dirty="0">
                <a:latin typeface="Times New Roman"/>
                <a:cs typeface="Times New Roman"/>
              </a:rPr>
              <a:t> bitirebiliriz.”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5771" y="2535935"/>
            <a:ext cx="2808731" cy="1511808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06FAAE0-12B4-43E2-AC61-359AA5288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2857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1801444"/>
            <a:ext cx="8279130" cy="728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</a:t>
            </a:r>
            <a:r>
              <a:rPr sz="2300" i="1" u="heavy" spc="2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öncesi</a:t>
            </a:r>
            <a:r>
              <a:rPr sz="2300" i="1" u="heavy" spc="2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sorulacak</a:t>
            </a:r>
            <a:r>
              <a:rPr sz="2300" i="1" u="heavy" spc="24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güvenlik</a:t>
            </a:r>
            <a:r>
              <a:rPr sz="2300" i="1" u="heavy" spc="2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2300" i="1" u="heavy" spc="26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araç</a:t>
            </a:r>
            <a:r>
              <a:rPr sz="2300" i="1" u="heavy" spc="26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bilgisi</a:t>
            </a:r>
            <a:r>
              <a:rPr sz="2300" i="1" u="heavy" spc="24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sorgulama</a:t>
            </a:r>
            <a:r>
              <a:rPr sz="2300" i="1" u="heavy" spc="25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bölümü</a:t>
            </a: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300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hakkında</a:t>
            </a:r>
            <a:r>
              <a:rPr sz="2300" i="1" u="heavy" spc="-4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300"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bilgi;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2809494"/>
            <a:ext cx="8281670" cy="2754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Kursiyere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sorulacak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sorular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hakkında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bilgi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veriniz.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Örnek</a:t>
            </a:r>
            <a:r>
              <a:rPr sz="1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cümle: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“</a:t>
            </a:r>
            <a:r>
              <a:rPr sz="2000" b="1" i="1" spc="-5" dirty="0">
                <a:latin typeface="Times New Roman"/>
                <a:cs typeface="Times New Roman"/>
              </a:rPr>
              <a:t>Size sınav başlamadan önce </a:t>
            </a:r>
            <a:r>
              <a:rPr sz="2000" b="1" i="1" dirty="0">
                <a:latin typeface="Times New Roman"/>
                <a:cs typeface="Times New Roman"/>
              </a:rPr>
              <a:t>aracı </a:t>
            </a:r>
            <a:r>
              <a:rPr sz="2000" b="1" i="1" spc="-5" dirty="0">
                <a:latin typeface="Times New Roman"/>
                <a:cs typeface="Times New Roman"/>
              </a:rPr>
              <a:t>yeterince </a:t>
            </a:r>
            <a:r>
              <a:rPr sz="2000" b="1" i="1" spc="-10" dirty="0">
                <a:latin typeface="Times New Roman"/>
                <a:cs typeface="Times New Roman"/>
              </a:rPr>
              <a:t>tanıyıp </a:t>
            </a:r>
            <a:r>
              <a:rPr sz="2000" b="1" i="1" spc="-5" dirty="0">
                <a:latin typeface="Times New Roman"/>
                <a:cs typeface="Times New Roman"/>
              </a:rPr>
              <a:t>tanımadığınızı, </a:t>
            </a:r>
            <a:r>
              <a:rPr sz="2000" b="1" i="1" dirty="0">
                <a:latin typeface="Times New Roman"/>
                <a:cs typeface="Times New Roman"/>
              </a:rPr>
              <a:t> araç </a:t>
            </a:r>
            <a:r>
              <a:rPr sz="2000" b="1" i="1" spc="-5" dirty="0">
                <a:latin typeface="Times New Roman"/>
                <a:cs typeface="Times New Roman"/>
              </a:rPr>
              <a:t>kullanımı konusunda önemli teknik bilgilere sahip olup olmadığınızı test </a:t>
            </a:r>
            <a:r>
              <a:rPr sz="2000" b="1" i="1" dirty="0">
                <a:latin typeface="Times New Roman"/>
                <a:cs typeface="Times New Roman"/>
              </a:rPr>
              <a:t> etmek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amacıyla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bazı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sorular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soracağız.</a:t>
            </a:r>
            <a:endParaRPr sz="2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b="1" i="1" spc="-5" dirty="0">
                <a:latin typeface="Times New Roman"/>
                <a:cs typeface="Times New Roman"/>
              </a:rPr>
              <a:t>Bu soruların </a:t>
            </a:r>
            <a:r>
              <a:rPr sz="2000" b="1" i="1" dirty="0">
                <a:latin typeface="Times New Roman"/>
                <a:cs typeface="Times New Roman"/>
              </a:rPr>
              <a:t>5 </a:t>
            </a:r>
            <a:r>
              <a:rPr sz="2000" b="1" i="1" spc="-5" dirty="0">
                <a:latin typeface="Times New Roman"/>
                <a:cs typeface="Times New Roman"/>
              </a:rPr>
              <a:t>tanesini </a:t>
            </a:r>
            <a:r>
              <a:rPr sz="2000" b="1" i="1" dirty="0">
                <a:latin typeface="Times New Roman"/>
                <a:cs typeface="Times New Roman"/>
              </a:rPr>
              <a:t>doğru </a:t>
            </a:r>
            <a:r>
              <a:rPr sz="2000" b="1" i="1" spc="-5" dirty="0">
                <a:latin typeface="Times New Roman"/>
                <a:cs typeface="Times New Roman"/>
              </a:rPr>
              <a:t>cevaplayamazsanız sınavda başarısız 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olacaksınız.</a:t>
            </a:r>
            <a:r>
              <a:rPr sz="2000" b="1" spc="-5" dirty="0">
                <a:latin typeface="Times New Roman"/>
                <a:cs typeface="Times New Roman"/>
              </a:rPr>
              <a:t>”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5A4E554-93B4-44CA-8B3C-232D143F2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24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518" y="278609"/>
            <a:ext cx="8800465" cy="5227955"/>
            <a:chOff x="175518" y="278609"/>
            <a:chExt cx="8800465" cy="5227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18" y="278609"/>
              <a:ext cx="8799843" cy="52278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8977" y="1831848"/>
              <a:ext cx="8036559" cy="24765"/>
            </a:xfrm>
            <a:custGeom>
              <a:avLst/>
              <a:gdLst/>
              <a:ahLst/>
              <a:cxnLst/>
              <a:rect l="l" t="t" r="r" b="b"/>
              <a:pathLst>
                <a:path w="8036559" h="24764">
                  <a:moveTo>
                    <a:pt x="8036001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8036001" y="24384"/>
                  </a:lnTo>
                  <a:lnTo>
                    <a:pt x="803600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45932" y="1537843"/>
            <a:ext cx="764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f</a:t>
            </a:r>
            <a:r>
              <a:rPr dirty="0"/>
              <a:t>o</a:t>
            </a:r>
            <a:r>
              <a:rPr spc="-10" dirty="0"/>
              <a:t>r</a:t>
            </a:r>
            <a:r>
              <a:rPr dirty="0"/>
              <a:t>m</a:t>
            </a:r>
            <a:r>
              <a:rPr spc="-15" dirty="0"/>
              <a:t>u</a:t>
            </a:r>
            <a:r>
              <a:rPr dirty="0"/>
              <a:t>,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6303" y="1537843"/>
            <a:ext cx="731393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091565" algn="l"/>
                <a:tab pos="2560955" algn="l"/>
                <a:tab pos="3638550" algn="l"/>
                <a:tab pos="4504690" algn="l"/>
                <a:tab pos="5400675" algn="l"/>
              </a:tabLst>
            </a:pP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(EK-4)	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direksiyon	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eğitimi	dersi	sınav	değerlendirme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değerlendirme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kriterleri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sınavın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hangi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hallerde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sonlandırılacağı;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6303" y="2452243"/>
            <a:ext cx="806450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Kursiyere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değerlendirme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süreci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hakkında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kısa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bilgi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veriniz.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Örnek</a:t>
            </a:r>
            <a:r>
              <a:rPr sz="20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cümle: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b="1" i="1" dirty="0">
                <a:latin typeface="Times New Roman"/>
                <a:cs typeface="Times New Roman"/>
              </a:rPr>
              <a:t>“…bu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sorulardan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sonra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akan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trafikte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değerlendirme</a:t>
            </a:r>
            <a:r>
              <a:rPr sz="2000" b="1" i="1" spc="49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formunda </a:t>
            </a:r>
            <a:r>
              <a:rPr sz="2000" b="1" i="1" dirty="0">
                <a:latin typeface="Times New Roman"/>
                <a:cs typeface="Times New Roman"/>
              </a:rPr>
              <a:t> ifade </a:t>
            </a:r>
            <a:r>
              <a:rPr sz="2000" b="1" i="1" spc="-5" dirty="0">
                <a:latin typeface="Times New Roman"/>
                <a:cs typeface="Times New Roman"/>
              </a:rPr>
              <a:t>edilen belirli beceri durumlarına </a:t>
            </a:r>
            <a:r>
              <a:rPr sz="2000" b="1" i="1" dirty="0">
                <a:latin typeface="Times New Roman"/>
                <a:cs typeface="Times New Roman"/>
              </a:rPr>
              <a:t>göre </a:t>
            </a:r>
            <a:r>
              <a:rPr sz="2000" b="1" i="1" spc="-5" dirty="0">
                <a:latin typeface="Times New Roman"/>
                <a:cs typeface="Times New Roman"/>
              </a:rPr>
              <a:t>hata bazlı bir değerlendirme ile </a:t>
            </a:r>
            <a:r>
              <a:rPr sz="2000" b="1" i="1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performansınızı</a:t>
            </a:r>
            <a:r>
              <a:rPr sz="2000" b="1" i="1" spc="-5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değerlendireceğiz.</a:t>
            </a:r>
            <a:endParaRPr sz="2000">
              <a:latin typeface="Times New Roman"/>
              <a:cs typeface="Times New Roman"/>
            </a:endParaRPr>
          </a:p>
          <a:p>
            <a:pPr marL="12700" marR="5080" indent="978535" algn="just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latin typeface="Times New Roman"/>
                <a:cs typeface="Times New Roman"/>
              </a:rPr>
              <a:t>Bazı </a:t>
            </a:r>
            <a:r>
              <a:rPr sz="2000" b="1" i="1" spc="-5" dirty="0">
                <a:latin typeface="Times New Roman"/>
                <a:cs typeface="Times New Roman"/>
              </a:rPr>
              <a:t>hatalarda sınavınız hemen bitirilecek bazılarında </a:t>
            </a:r>
            <a:r>
              <a:rPr sz="2000" b="1" i="1" dirty="0">
                <a:latin typeface="Times New Roman"/>
                <a:cs typeface="Times New Roman"/>
              </a:rPr>
              <a:t>ise devam </a:t>
            </a:r>
            <a:r>
              <a:rPr sz="2000" b="1" i="1" spc="5" dirty="0">
                <a:latin typeface="Times New Roman"/>
                <a:cs typeface="Times New Roman"/>
              </a:rPr>
              <a:t> </a:t>
            </a:r>
            <a:r>
              <a:rPr sz="2000" b="1" i="1" spc="-10" dirty="0">
                <a:latin typeface="Times New Roman"/>
                <a:cs typeface="Times New Roman"/>
              </a:rPr>
              <a:t>edecektir.</a:t>
            </a:r>
            <a:r>
              <a:rPr sz="2000" b="1" i="1" spc="-3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Bu</a:t>
            </a:r>
            <a:r>
              <a:rPr sz="2000" b="1" i="1" spc="10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değerlendirmeler</a:t>
            </a:r>
            <a:r>
              <a:rPr sz="2000" b="1" i="1" spc="-45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hakkında</a:t>
            </a:r>
            <a:r>
              <a:rPr sz="2000" b="1" i="1" spc="-25" dirty="0">
                <a:latin typeface="Times New Roman"/>
                <a:cs typeface="Times New Roman"/>
              </a:rPr>
              <a:t> </a:t>
            </a:r>
            <a:r>
              <a:rPr sz="2000" b="1" i="1" spc="-5" dirty="0">
                <a:latin typeface="Times New Roman"/>
                <a:cs typeface="Times New Roman"/>
              </a:rPr>
              <a:t>bilgilendirildiniz</a:t>
            </a:r>
            <a:r>
              <a:rPr sz="2000" b="1" i="1" spc="-40" dirty="0">
                <a:latin typeface="Times New Roman"/>
                <a:cs typeface="Times New Roman"/>
              </a:rPr>
              <a:t> </a:t>
            </a:r>
            <a:r>
              <a:rPr sz="2000" b="1" i="1" dirty="0">
                <a:latin typeface="Times New Roman"/>
                <a:cs typeface="Times New Roman"/>
              </a:rPr>
              <a:t>mi?”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8B440E0-8E39-4347-9D93-7EF2E75BB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140" y="6541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764" y="1178178"/>
            <a:ext cx="7885430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Güzergâh</a:t>
            </a:r>
            <a:r>
              <a:rPr i="1" u="heavy" spc="-3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üzerinde</a:t>
            </a:r>
            <a:r>
              <a:rPr i="1" u="heavy" spc="-2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i="1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varsa</a:t>
            </a:r>
            <a:r>
              <a:rPr i="1" u="heavy" spc="-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değişiklikler;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000000"/>
                </a:solidFill>
              </a:rPr>
              <a:t>Kursiyere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güzergâh</a:t>
            </a:r>
            <a:r>
              <a:rPr sz="1800" spc="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hakkında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varsa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değişikliklerden</a:t>
            </a:r>
            <a:r>
              <a:rPr sz="1800" spc="-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de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bahsederek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bilgi </a:t>
            </a:r>
            <a:r>
              <a:rPr sz="1800" spc="-5" dirty="0">
                <a:solidFill>
                  <a:srgbClr val="000000"/>
                </a:solidFill>
              </a:rPr>
              <a:t>veriniz.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505764" y="2062099"/>
            <a:ext cx="8306434" cy="4502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Örnek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cümle: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21690" algn="l"/>
                <a:tab pos="1428750" algn="l"/>
                <a:tab pos="2369185" algn="l"/>
                <a:tab pos="3568700" algn="l"/>
                <a:tab pos="5287645" algn="l"/>
                <a:tab pos="5706745" algn="l"/>
                <a:tab pos="6795134" algn="l"/>
                <a:tab pos="7623175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“</a:t>
            </a:r>
            <a:r>
              <a:rPr sz="1900" b="1" i="1" spc="-5" dirty="0">
                <a:latin typeface="Times New Roman"/>
                <a:cs typeface="Times New Roman"/>
              </a:rPr>
              <a:t>Da</a:t>
            </a:r>
            <a:r>
              <a:rPr sz="1900" b="1" i="1" spc="5" dirty="0">
                <a:latin typeface="Times New Roman"/>
                <a:cs typeface="Times New Roman"/>
              </a:rPr>
              <a:t>h</a:t>
            </a:r>
            <a:r>
              <a:rPr sz="1900" b="1" i="1" spc="-5" dirty="0">
                <a:latin typeface="Times New Roman"/>
                <a:cs typeface="Times New Roman"/>
              </a:rPr>
              <a:t>a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önce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çalı</a:t>
            </a:r>
            <a:r>
              <a:rPr sz="1900" b="1" i="1" spc="-15" dirty="0">
                <a:latin typeface="Times New Roman"/>
                <a:cs typeface="Times New Roman"/>
              </a:rPr>
              <a:t>ş</a:t>
            </a:r>
            <a:r>
              <a:rPr sz="1900" b="1" i="1" spc="-5" dirty="0">
                <a:latin typeface="Times New Roman"/>
                <a:cs typeface="Times New Roman"/>
              </a:rPr>
              <a:t>mış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olduğ</a:t>
            </a:r>
            <a:r>
              <a:rPr sz="1900" b="1" i="1" dirty="0">
                <a:latin typeface="Times New Roman"/>
                <a:cs typeface="Times New Roman"/>
              </a:rPr>
              <a:t>u</a:t>
            </a:r>
            <a:r>
              <a:rPr sz="1900" b="1" i="1" spc="-10" dirty="0">
                <a:latin typeface="Times New Roman"/>
                <a:cs typeface="Times New Roman"/>
              </a:rPr>
              <a:t>n</a:t>
            </a:r>
            <a:r>
              <a:rPr sz="1900" b="1" i="1" spc="5" dirty="0">
                <a:latin typeface="Times New Roman"/>
                <a:cs typeface="Times New Roman"/>
              </a:rPr>
              <a:t>u</a:t>
            </a:r>
            <a:r>
              <a:rPr sz="1900" b="1" i="1" spc="-5" dirty="0">
                <a:latin typeface="Times New Roman"/>
                <a:cs typeface="Times New Roman"/>
              </a:rPr>
              <a:t>z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gü</a:t>
            </a:r>
            <a:r>
              <a:rPr sz="1900" b="1" i="1" spc="-15" dirty="0">
                <a:latin typeface="Times New Roman"/>
                <a:cs typeface="Times New Roman"/>
              </a:rPr>
              <a:t>z</a:t>
            </a:r>
            <a:r>
              <a:rPr sz="1900" b="1" i="1" spc="-5" dirty="0">
                <a:latin typeface="Times New Roman"/>
                <a:cs typeface="Times New Roman"/>
              </a:rPr>
              <a:t>ergâh</a:t>
            </a:r>
            <a:r>
              <a:rPr sz="1900" b="1" i="1" spc="5" dirty="0">
                <a:latin typeface="Times New Roman"/>
                <a:cs typeface="Times New Roman"/>
              </a:rPr>
              <a:t>ı</a:t>
            </a:r>
            <a:r>
              <a:rPr sz="1900" b="1" i="1" spc="-5" dirty="0">
                <a:latin typeface="Times New Roman"/>
                <a:cs typeface="Times New Roman"/>
              </a:rPr>
              <a:t>mı</a:t>
            </a:r>
            <a:r>
              <a:rPr sz="1900" b="1" i="1" spc="-15" dirty="0">
                <a:latin typeface="Times New Roman"/>
                <a:cs typeface="Times New Roman"/>
              </a:rPr>
              <a:t>z</a:t>
            </a:r>
            <a:r>
              <a:rPr sz="1900" b="1" i="1" spc="-5" dirty="0">
                <a:latin typeface="Times New Roman"/>
                <a:cs typeface="Times New Roman"/>
              </a:rPr>
              <a:t>da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bir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değişik</a:t>
            </a:r>
            <a:r>
              <a:rPr sz="1900" b="1" i="1" dirty="0">
                <a:latin typeface="Times New Roman"/>
                <a:cs typeface="Times New Roman"/>
              </a:rPr>
              <a:t>l</a:t>
            </a:r>
            <a:r>
              <a:rPr sz="1900" b="1" i="1" spc="-5" dirty="0">
                <a:latin typeface="Times New Roman"/>
                <a:cs typeface="Times New Roman"/>
              </a:rPr>
              <a:t>ik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yoktu</a:t>
            </a:r>
            <a:r>
              <a:rPr sz="1900" b="1" i="1" spc="-125" dirty="0">
                <a:latin typeface="Times New Roman"/>
                <a:cs typeface="Times New Roman"/>
              </a:rPr>
              <a:t>r</a:t>
            </a:r>
            <a:r>
              <a:rPr sz="1900" b="1" i="1" spc="-5" dirty="0">
                <a:latin typeface="Times New Roman"/>
                <a:cs typeface="Times New Roman"/>
              </a:rPr>
              <a:t>.</a:t>
            </a:r>
            <a:r>
              <a:rPr sz="1900" b="1" i="1" dirty="0">
                <a:latin typeface="Times New Roman"/>
                <a:cs typeface="Times New Roman"/>
              </a:rPr>
              <a:t>	</a:t>
            </a:r>
            <a:r>
              <a:rPr sz="1900" b="1" i="1" spc="-5" dirty="0">
                <a:latin typeface="Times New Roman"/>
                <a:cs typeface="Times New Roman"/>
              </a:rPr>
              <a:t>Eğitim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i="1" spc="-10" dirty="0">
                <a:latin typeface="Times New Roman"/>
                <a:cs typeface="Times New Roman"/>
              </a:rPr>
              <a:t>süresince</a:t>
            </a:r>
            <a:r>
              <a:rPr sz="1900" b="1" i="1" spc="1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bu</a:t>
            </a:r>
            <a:r>
              <a:rPr sz="1900" b="1" i="1" spc="1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güzergâhta</a:t>
            </a:r>
            <a:r>
              <a:rPr sz="1900" b="1" i="1" spc="3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daha</a:t>
            </a:r>
            <a:r>
              <a:rPr sz="1900" b="1" i="1" spc="2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önce</a:t>
            </a:r>
            <a:r>
              <a:rPr sz="1900" b="1" i="1" spc="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araç</a:t>
            </a:r>
            <a:r>
              <a:rPr sz="1900" b="1" i="1" spc="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kullandınız</a:t>
            </a:r>
            <a:r>
              <a:rPr sz="1900" b="1" i="1" spc="2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mı?”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</a:t>
            </a:r>
            <a:r>
              <a:rPr sz="20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süresince</a:t>
            </a:r>
            <a:r>
              <a:rPr sz="20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sakin</a:t>
            </a:r>
            <a:r>
              <a:rPr sz="2000" b="1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güven</a:t>
            </a:r>
            <a:r>
              <a:rPr sz="20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veren</a:t>
            </a:r>
            <a:r>
              <a:rPr sz="2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bir</a:t>
            </a:r>
            <a:r>
              <a:rPr sz="20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sürüş</a:t>
            </a:r>
            <a:r>
              <a:rPr sz="2000" b="1" i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için;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rahatlatılması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sınava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başlamadan</a:t>
            </a:r>
            <a:r>
              <a:rPr sz="1900" b="1" spc="5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önce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yatıştırılması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önemlidir.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Örnek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cümle:</a:t>
            </a:r>
            <a:endParaRPr sz="20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“</a:t>
            </a:r>
            <a:r>
              <a:rPr sz="1900" b="1" i="1" spc="-5" dirty="0">
                <a:latin typeface="Times New Roman"/>
                <a:cs typeface="Times New Roman"/>
              </a:rPr>
              <a:t>Sınav</a:t>
            </a:r>
            <a:r>
              <a:rPr sz="1900" b="1" i="1" spc="3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esnasında</a:t>
            </a:r>
            <a:r>
              <a:rPr sz="1900" b="1" i="1" spc="4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özellikle</a:t>
            </a:r>
            <a:r>
              <a:rPr sz="1900" b="1" i="1" spc="4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kendinizden</a:t>
            </a:r>
            <a:r>
              <a:rPr sz="1900" b="1" i="1" spc="4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emin</a:t>
            </a:r>
            <a:r>
              <a:rPr sz="1900" b="1" i="1" spc="40" dirty="0">
                <a:latin typeface="Times New Roman"/>
                <a:cs typeface="Times New Roman"/>
              </a:rPr>
              <a:t> </a:t>
            </a:r>
            <a:r>
              <a:rPr sz="1900" b="1" i="1" dirty="0">
                <a:latin typeface="Times New Roman"/>
                <a:cs typeface="Times New Roman"/>
              </a:rPr>
              <a:t>olunuz</a:t>
            </a:r>
            <a:r>
              <a:rPr sz="1900" b="1" i="1" spc="3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ve</a:t>
            </a:r>
            <a:r>
              <a:rPr sz="1900" b="1" i="1" spc="3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sakin</a:t>
            </a:r>
            <a:r>
              <a:rPr sz="1900" b="1" i="1" spc="3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bir</a:t>
            </a:r>
            <a:r>
              <a:rPr sz="1900" b="1" i="1" spc="3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sürüş</a:t>
            </a:r>
            <a:r>
              <a:rPr sz="1900" b="1" i="1" spc="3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sergileyiniz. </a:t>
            </a:r>
            <a:r>
              <a:rPr sz="1900" b="1" i="1" spc="-459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Çok</a:t>
            </a:r>
            <a:r>
              <a:rPr sz="1900" b="1" i="1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başarılı</a:t>
            </a:r>
            <a:r>
              <a:rPr sz="1900" b="1" i="1" spc="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bir</a:t>
            </a:r>
            <a:r>
              <a:rPr sz="1900" b="1" i="1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sürüş</a:t>
            </a:r>
            <a:r>
              <a:rPr sz="1900" b="1" i="1" spc="2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ve</a:t>
            </a:r>
            <a:r>
              <a:rPr sz="1900" b="1" i="1" spc="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sınav</a:t>
            </a:r>
            <a:r>
              <a:rPr sz="1900" b="1" i="1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gerçekleştireceğinize</a:t>
            </a:r>
            <a:r>
              <a:rPr sz="1900" b="1" i="1" spc="-1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inanıyorum.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Kursiyerin</a:t>
            </a:r>
            <a:r>
              <a:rPr sz="2000" b="1" i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kendini</a:t>
            </a:r>
            <a:r>
              <a:rPr sz="2000" b="1" i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sınava</a:t>
            </a:r>
            <a:r>
              <a:rPr sz="20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hazır</a:t>
            </a:r>
            <a:r>
              <a:rPr sz="2000" b="1" i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hissetmesi</a:t>
            </a:r>
            <a:r>
              <a:rPr sz="2000" b="1" i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i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gerekliliği;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ts val="2380"/>
              </a:lnSpc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Örnek</a:t>
            </a:r>
            <a:r>
              <a:rPr sz="20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cümle: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60"/>
              </a:lnSpc>
            </a:pPr>
            <a:r>
              <a:rPr sz="1900" b="1" spc="-5" dirty="0">
                <a:latin typeface="Times New Roman"/>
                <a:cs typeface="Times New Roman"/>
              </a:rPr>
              <a:t>“S</a:t>
            </a:r>
            <a:r>
              <a:rPr sz="1900" b="1" i="1" spc="-5" dirty="0">
                <a:latin typeface="Times New Roman"/>
                <a:cs typeface="Times New Roman"/>
              </a:rPr>
              <a:t>iz</a:t>
            </a:r>
            <a:r>
              <a:rPr sz="1900" b="1" i="1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sınava</a:t>
            </a:r>
            <a:r>
              <a:rPr sz="1900" b="1" i="1" spc="15" dirty="0">
                <a:latin typeface="Times New Roman"/>
                <a:cs typeface="Times New Roman"/>
              </a:rPr>
              <a:t> </a:t>
            </a:r>
            <a:r>
              <a:rPr sz="1900" b="1" i="1" spc="-10" dirty="0">
                <a:latin typeface="Times New Roman"/>
                <a:cs typeface="Times New Roman"/>
              </a:rPr>
              <a:t>hazır</a:t>
            </a:r>
            <a:r>
              <a:rPr sz="1900" b="1" i="1" spc="10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olduğunuzda</a:t>
            </a:r>
            <a:r>
              <a:rPr sz="1900" b="1" i="1" spc="4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başlayacağız.</a:t>
            </a:r>
            <a:r>
              <a:rPr sz="1900" b="1" i="1" spc="15" dirty="0">
                <a:latin typeface="Times New Roman"/>
                <a:cs typeface="Times New Roman"/>
              </a:rPr>
              <a:t> </a:t>
            </a:r>
            <a:r>
              <a:rPr sz="1900" b="1" i="1" spc="-5" dirty="0">
                <a:latin typeface="Times New Roman"/>
                <a:cs typeface="Times New Roman"/>
              </a:rPr>
              <a:t>Hazır mısınız?”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35D3CC5-81C8-44E1-8823-FC7AEFBDA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066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5764" y="1531746"/>
            <a:ext cx="831088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Geri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bildirim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iletişim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ile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ilgili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bilinmesi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gereken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konular;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2000" b="1" spc="-10" dirty="0">
                <a:latin typeface="Times New Roman"/>
                <a:cs typeface="Times New Roman"/>
              </a:rPr>
              <a:t>Kursiyere</a:t>
            </a:r>
            <a:r>
              <a:rPr sz="2000" b="1" spc="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iletişimin</a:t>
            </a:r>
            <a:r>
              <a:rPr sz="2000" b="1" spc="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açık</a:t>
            </a:r>
            <a:r>
              <a:rPr sz="2000" b="1" spc="7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olduğu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gerektiğinde</a:t>
            </a:r>
            <a:r>
              <a:rPr sz="2000" b="1" spc="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sormak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istediği</a:t>
            </a:r>
            <a:r>
              <a:rPr sz="2000" b="1" spc="8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bir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konu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hakkında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ön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bilgi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verilmesi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uygundur.</a:t>
            </a:r>
            <a:endParaRPr sz="2000">
              <a:latin typeface="Times New Roman"/>
              <a:cs typeface="Times New Roman"/>
            </a:endParaRPr>
          </a:p>
          <a:p>
            <a:pPr marL="12700" marR="1079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Örnek</a:t>
            </a:r>
            <a:r>
              <a:rPr sz="2000" b="1" spc="16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cümle: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“</a:t>
            </a:r>
            <a:r>
              <a:rPr sz="20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Sormak</a:t>
            </a:r>
            <a:r>
              <a:rPr sz="20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veya</a:t>
            </a:r>
            <a:r>
              <a:rPr sz="2000" b="1" i="1" spc="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söylemek</a:t>
            </a:r>
            <a:r>
              <a:rPr sz="2000" b="1" i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istediğiniz</a:t>
            </a:r>
            <a:r>
              <a:rPr sz="2000" b="1" i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bir</a:t>
            </a:r>
            <a:r>
              <a:rPr sz="20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konu</a:t>
            </a:r>
            <a:r>
              <a:rPr sz="2000" b="1" i="1" spc="1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olduğunda</a:t>
            </a:r>
            <a:r>
              <a:rPr sz="2000" b="1" i="1" spc="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lütfen </a:t>
            </a:r>
            <a:r>
              <a:rPr sz="2000" b="1" i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çekinmeyiniz.”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8255" indent="914400" algn="just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Times New Roman"/>
                <a:cs typeface="Times New Roman"/>
              </a:rPr>
              <a:t>Konuşmalarınızda </a:t>
            </a:r>
            <a:r>
              <a:rPr sz="2000" b="1" dirty="0">
                <a:latin typeface="Times New Roman"/>
                <a:cs typeface="Times New Roman"/>
              </a:rPr>
              <a:t>ve </a:t>
            </a:r>
            <a:r>
              <a:rPr sz="2000" b="1" spc="-5" dirty="0">
                <a:latin typeface="Times New Roman"/>
                <a:cs typeface="Times New Roman"/>
              </a:rPr>
              <a:t>özellikle sürüş esnasında nazik </a:t>
            </a:r>
            <a:r>
              <a:rPr sz="2000" b="1" dirty="0">
                <a:latin typeface="Times New Roman"/>
                <a:cs typeface="Times New Roman"/>
              </a:rPr>
              <a:t>bir </a:t>
            </a:r>
            <a:r>
              <a:rPr sz="2000" b="1" spc="-10" dirty="0">
                <a:latin typeface="Times New Roman"/>
                <a:cs typeface="Times New Roman"/>
              </a:rPr>
              <a:t>şekilde, </a:t>
            </a:r>
            <a:r>
              <a:rPr sz="2000" b="1" spc="-5" dirty="0">
                <a:latin typeface="Times New Roman"/>
                <a:cs typeface="Times New Roman"/>
              </a:rPr>
              <a:t>net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anlaşılır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bir</a:t>
            </a:r>
            <a:r>
              <a:rPr sz="2000" b="1" dirty="0">
                <a:latin typeface="Times New Roman"/>
                <a:cs typeface="Times New Roman"/>
              </a:rPr>
              <a:t> ses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tonu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ile</a:t>
            </a:r>
            <a:r>
              <a:rPr sz="2000" b="1" spc="-5" dirty="0">
                <a:latin typeface="Times New Roman"/>
                <a:cs typeface="Times New Roman"/>
              </a:rPr>
              <a:t> kısa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cümleler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kullanarak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soruları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komisyon başkanı olarak sorunuz </a:t>
            </a:r>
            <a:r>
              <a:rPr sz="2000" b="1" dirty="0">
                <a:latin typeface="Times New Roman"/>
                <a:cs typeface="Times New Roman"/>
              </a:rPr>
              <a:t>veya </a:t>
            </a:r>
            <a:r>
              <a:rPr sz="2000" b="1" spc="-5" dirty="0">
                <a:latin typeface="Times New Roman"/>
                <a:cs typeface="Times New Roman"/>
              </a:rPr>
              <a:t>komutlarınızı veriniz. </a:t>
            </a:r>
            <a:r>
              <a:rPr sz="2000" b="1" spc="-20" dirty="0">
                <a:latin typeface="Times New Roman"/>
                <a:cs typeface="Times New Roman"/>
              </a:rPr>
              <a:t>Vereceğiniz 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komutlara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göre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hareket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etmesini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kursiyerden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isteyiniz.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1D8648C-4859-4926-AFFF-D9F23092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791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518" y="278609"/>
            <a:ext cx="8800465" cy="5227955"/>
            <a:chOff x="175518" y="278609"/>
            <a:chExt cx="8800465" cy="52279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5518" y="278609"/>
              <a:ext cx="8799843" cy="522780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54704" y="1604009"/>
              <a:ext cx="48895" cy="24765"/>
            </a:xfrm>
            <a:custGeom>
              <a:avLst/>
              <a:gdLst/>
              <a:ahLst/>
              <a:cxnLst/>
              <a:rect l="l" t="t" r="r" b="b"/>
              <a:pathLst>
                <a:path w="48895" h="24764">
                  <a:moveTo>
                    <a:pt x="48767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48767" y="24384"/>
                  </a:lnTo>
                  <a:lnTo>
                    <a:pt x="4876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99089" y="1141494"/>
            <a:ext cx="25527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Araç</a:t>
            </a:r>
            <a:r>
              <a:rPr u="heavy" spc="-5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Bilgisi</a:t>
            </a:r>
            <a:r>
              <a:rPr u="heavy" spc="-5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Sorgulama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2437" y="4358385"/>
            <a:ext cx="8376284" cy="2160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Direksiyon </a:t>
            </a:r>
            <a:r>
              <a:rPr sz="2000" b="1" dirty="0">
                <a:latin typeface="Times New Roman"/>
                <a:cs typeface="Times New Roman"/>
              </a:rPr>
              <a:t>eğitimi </a:t>
            </a:r>
            <a:r>
              <a:rPr sz="2000" b="1" spc="-5" dirty="0">
                <a:latin typeface="Times New Roman"/>
                <a:cs typeface="Times New Roman"/>
              </a:rPr>
              <a:t>dersi sınavlarında </a:t>
            </a:r>
            <a:r>
              <a:rPr sz="2000" b="1" spc="-10" dirty="0">
                <a:latin typeface="Times New Roman"/>
                <a:cs typeface="Times New Roman"/>
              </a:rPr>
              <a:t>kursiyerlere </a:t>
            </a:r>
            <a:r>
              <a:rPr sz="2000" b="1" dirty="0">
                <a:latin typeface="Times New Roman"/>
                <a:cs typeface="Times New Roman"/>
              </a:rPr>
              <a:t>araç </a:t>
            </a:r>
            <a:r>
              <a:rPr sz="2000" b="1" spc="-5" dirty="0">
                <a:latin typeface="Times New Roman"/>
                <a:cs typeface="Times New Roman"/>
              </a:rPr>
              <a:t>bilgisi </a:t>
            </a:r>
            <a:r>
              <a:rPr sz="2000" b="1" dirty="0">
                <a:latin typeface="Times New Roman"/>
                <a:cs typeface="Times New Roman"/>
              </a:rPr>
              <a:t>sorgulama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soruları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sorularak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(EK-4)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değerlendirme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formlarına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göre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tablete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işlenmesi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gerekmektedir.</a:t>
            </a:r>
            <a:endParaRPr sz="2000">
              <a:latin typeface="Times New Roman"/>
              <a:cs typeface="Times New Roman"/>
            </a:endParaRPr>
          </a:p>
          <a:p>
            <a:pPr marL="299085" marR="8636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Sakince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(EK-4)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formunda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(I)</a:t>
            </a:r>
            <a:r>
              <a:rPr sz="2000" b="1" spc="-11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ARAÇ BİLGİSİ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SORGULAMA</a:t>
            </a:r>
            <a:r>
              <a:rPr sz="2000" b="1" spc="-1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BÖLÜMÜ’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nde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yer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alan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soruları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sorunuz.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dirty="0">
                <a:latin typeface="Times New Roman"/>
                <a:cs typeface="Times New Roman"/>
              </a:rPr>
              <a:t>Kursiyerin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5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veya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daha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fazla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yanlış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cevap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vermesi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halinde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bu</a:t>
            </a:r>
            <a:r>
              <a:rPr sz="2000" b="1" spc="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bölümün</a:t>
            </a:r>
            <a:endParaRPr sz="20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önemini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hatırlatarak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bitiriniz.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744132"/>
              </p:ext>
            </p:extLst>
          </p:nvPr>
        </p:nvGraphicFramePr>
        <p:xfrm>
          <a:off x="569634" y="1576300"/>
          <a:ext cx="7920355" cy="2184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544">
                <a:tc gridSpan="3">
                  <a:txBody>
                    <a:bodyPr/>
                    <a:lstStyle/>
                    <a:p>
                      <a:pPr marL="285051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(I)</a:t>
                      </a:r>
                      <a:r>
                        <a:rPr sz="850" b="1" spc="15" dirty="0">
                          <a:latin typeface="Times New Roman"/>
                          <a:cs typeface="Times New Roman"/>
                        </a:rPr>
                        <a:t> ARAÇ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BİLGİSİ</a:t>
                      </a:r>
                      <a:r>
                        <a:rPr sz="85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latin typeface="Times New Roman"/>
                          <a:cs typeface="Times New Roman"/>
                        </a:rPr>
                        <a:t>SORGULAMA</a:t>
                      </a:r>
                      <a:r>
                        <a:rPr sz="8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b="1" spc="20" dirty="0">
                          <a:latin typeface="Times New Roman"/>
                          <a:cs typeface="Times New Roman"/>
                        </a:rPr>
                        <a:t>BÖLÜMÜ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07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45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45"/>
                        </a:spcBef>
                      </a:pPr>
                      <a:r>
                        <a:rPr sz="850" spc="10" dirty="0">
                          <a:latin typeface="Times New Roman"/>
                          <a:cs typeface="Times New Roman"/>
                        </a:rPr>
                        <a:t>Lastiklerin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havalarının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yeterli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olup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olmadığını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gözle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ayakla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spc="2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kaputunu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açıp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akünün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yerini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</a:t>
                      </a:r>
                      <a:r>
                        <a:rPr sz="8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("C",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"CE", "D"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ve "DE"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85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8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85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69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spc="10" dirty="0">
                          <a:latin typeface="Times New Roman"/>
                          <a:cs typeface="Times New Roman"/>
                        </a:rPr>
                        <a:t>Motor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yağı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motor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suyu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konulma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yerini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</a:t>
                      </a:r>
                      <a:r>
                        <a:rPr sz="85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("C",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"CE",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"D"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ve "DE"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850" i="1" spc="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8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85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916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spc="20" dirty="0">
                          <a:latin typeface="Times New Roman"/>
                          <a:cs typeface="Times New Roman"/>
                        </a:rPr>
                        <a:t>Cam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silecek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5" dirty="0">
                          <a:latin typeface="Times New Roman"/>
                          <a:cs typeface="Times New Roman"/>
                        </a:rPr>
                        <a:t>suyunun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konulma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yerini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</a:t>
                      </a:r>
                      <a:r>
                        <a:rPr sz="85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("C",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"CE", "D"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"DE"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85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850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45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45"/>
                        </a:spcBef>
                      </a:pPr>
                      <a:r>
                        <a:rPr sz="850" spc="2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bagajını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açıp;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stepne,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kriko,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bijon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anahtarı,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reflektör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ilkyardım</a:t>
                      </a:r>
                      <a:r>
                        <a:rPr sz="8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çantasını</a:t>
                      </a:r>
                      <a:r>
                        <a:rPr sz="8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</a:t>
                      </a:r>
                      <a:r>
                        <a:rPr sz="85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("C",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"CE", "D"</a:t>
                      </a:r>
                      <a:r>
                        <a:rPr sz="85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"DE"</a:t>
                      </a:r>
                      <a:r>
                        <a:rPr sz="8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85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8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85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07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45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45"/>
                        </a:spcBef>
                      </a:pPr>
                      <a:r>
                        <a:rPr sz="850" spc="15" dirty="0">
                          <a:latin typeface="Times New Roman"/>
                          <a:cs typeface="Times New Roman"/>
                        </a:rPr>
                        <a:t>Yağ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hararet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göstergelerini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Hangi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durumda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tehlike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ifade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ettiklerini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bilmiyor.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spc="5" dirty="0">
                          <a:latin typeface="Times New Roman"/>
                          <a:cs typeface="Times New Roman"/>
                        </a:rPr>
                        <a:t>Yakıt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göstergesinin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yerini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850" spc="-5" dirty="0">
                          <a:latin typeface="Times New Roman"/>
                          <a:cs typeface="Times New Roman"/>
                        </a:rPr>
                        <a:t>Uzun/kısa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far,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korna,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cam</a:t>
                      </a:r>
                      <a:r>
                        <a:rPr sz="8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silecek</a:t>
                      </a:r>
                      <a:r>
                        <a:rPr sz="8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10" dirty="0">
                          <a:latin typeface="Times New Roman"/>
                          <a:cs typeface="Times New Roman"/>
                        </a:rPr>
                        <a:t>kumanda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kollarını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754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kolunu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850" b="1" spc="15" dirty="0">
                          <a:latin typeface="Times New Roman"/>
                          <a:cs typeface="Times New Roman"/>
                        </a:rPr>
                        <a:t>10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850" spc="15" dirty="0">
                          <a:latin typeface="Times New Roman"/>
                          <a:cs typeface="Times New Roman"/>
                        </a:rPr>
                        <a:t>Araç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içi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aydınlatma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lambalarını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açıp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kapatamıyor.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754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spc="15" dirty="0">
                          <a:latin typeface="Times New Roman"/>
                          <a:cs typeface="Times New Roman"/>
                        </a:rPr>
                        <a:t>11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spc="15" dirty="0">
                          <a:latin typeface="Times New Roman"/>
                          <a:cs typeface="Times New Roman"/>
                        </a:rPr>
                        <a:t>Dış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ve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iç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aynaların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ayar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yerlerini</a:t>
                      </a:r>
                      <a:r>
                        <a:rPr sz="8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b="1" spc="15" dirty="0">
                          <a:latin typeface="Times New Roman"/>
                          <a:cs typeface="Times New Roman"/>
                        </a:rPr>
                        <a:t>12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850" spc="10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frenini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 ayak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fren</a:t>
                      </a:r>
                      <a:r>
                        <a:rPr sz="8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pedalını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985"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850" b="1" spc="15" dirty="0">
                          <a:latin typeface="Times New Roman"/>
                          <a:cs typeface="Times New Roman"/>
                        </a:rPr>
                        <a:t>13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850" spc="15" dirty="0">
                          <a:latin typeface="Times New Roman"/>
                          <a:cs typeface="Times New Roman"/>
                        </a:rPr>
                        <a:t>Gaz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debriyaj</a:t>
                      </a:r>
                      <a:r>
                        <a:rPr sz="8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8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85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8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850" i="1" spc="204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pedallarını</a:t>
                      </a:r>
                      <a:r>
                        <a:rPr sz="8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03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b="1" spc="15" dirty="0">
                          <a:latin typeface="Times New Roman"/>
                          <a:cs typeface="Times New Roman"/>
                        </a:rPr>
                        <a:t>14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spc="2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kaç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8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olduğunu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bilmiyor</a:t>
                      </a:r>
                      <a:r>
                        <a:rPr sz="85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850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85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850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85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Otomatik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5" dirty="0"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8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araçlarda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P,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10" dirty="0">
                          <a:latin typeface="Times New Roman"/>
                          <a:cs typeface="Times New Roman"/>
                        </a:rPr>
                        <a:t>N,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2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komutlarının</a:t>
                      </a:r>
                      <a:r>
                        <a:rPr sz="8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-5" dirty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sz="8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dirty="0">
                          <a:latin typeface="Times New Roman"/>
                          <a:cs typeface="Times New Roman"/>
                        </a:rPr>
                        <a:t>anlama</a:t>
                      </a:r>
                      <a:r>
                        <a:rPr sz="8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5" dirty="0">
                          <a:latin typeface="Times New Roman"/>
                          <a:cs typeface="Times New Roman"/>
                        </a:rPr>
                        <a:t>geldiğini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sz="850" b="1" spc="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8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2148CD97-66A7-46E3-A0F5-FB5F091FB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0617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2943" y="1952625"/>
            <a:ext cx="848487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085" algn="l"/>
                <a:tab pos="299720" algn="l"/>
                <a:tab pos="978535" algn="l"/>
                <a:tab pos="1765300" algn="l"/>
                <a:tab pos="3048635" algn="l"/>
                <a:tab pos="4050029" algn="l"/>
                <a:tab pos="5391150" algn="l"/>
                <a:tab pos="6418580" algn="l"/>
                <a:tab pos="7616825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Ar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ç	</a:t>
            </a:r>
            <a:r>
              <a:rPr sz="2000" b="1" spc="-10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si	so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g</a:t>
            </a:r>
            <a:r>
              <a:rPr sz="2000" b="1" spc="5" dirty="0">
                <a:latin typeface="Times New Roman"/>
                <a:cs typeface="Times New Roman"/>
              </a:rPr>
              <a:t>u</a:t>
            </a:r>
            <a:r>
              <a:rPr sz="2000" b="1" spc="-2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	</a:t>
            </a:r>
            <a:r>
              <a:rPr sz="2000" b="1" spc="-5" dirty="0">
                <a:latin typeface="Times New Roman"/>
                <a:cs typeface="Times New Roman"/>
              </a:rPr>
              <a:t>sorul</a:t>
            </a:r>
            <a:r>
              <a:rPr sz="2000" b="1" spc="5" dirty="0">
                <a:latin typeface="Times New Roman"/>
                <a:cs typeface="Times New Roman"/>
              </a:rPr>
              <a:t>a</a:t>
            </a:r>
            <a:r>
              <a:rPr sz="2000" b="1" dirty="0">
                <a:latin typeface="Times New Roman"/>
                <a:cs typeface="Times New Roman"/>
              </a:rPr>
              <a:t>rı	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orul</a:t>
            </a:r>
            <a:r>
              <a:rPr sz="2000" b="1" spc="-10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rken	</a:t>
            </a:r>
            <a:r>
              <a:rPr sz="2000" b="1" spc="-5" dirty="0">
                <a:latin typeface="Times New Roman"/>
                <a:cs typeface="Times New Roman"/>
              </a:rPr>
              <a:t>d</a:t>
            </a:r>
            <a:r>
              <a:rPr sz="2000" b="1" spc="-20" dirty="0">
                <a:latin typeface="Times New Roman"/>
                <a:cs typeface="Times New Roman"/>
              </a:rPr>
              <a:t>ı</a:t>
            </a:r>
            <a:r>
              <a:rPr sz="2000" b="1" spc="-5" dirty="0">
                <a:latin typeface="Times New Roman"/>
                <a:cs typeface="Times New Roman"/>
              </a:rPr>
              <a:t>ş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ı</a:t>
            </a:r>
            <a:r>
              <a:rPr sz="2000" b="1" spc="-20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a	</a:t>
            </a:r>
            <a:r>
              <a:rPr sz="2000" b="1" spc="-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o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spc="-5" dirty="0">
                <a:latin typeface="Times New Roman"/>
                <a:cs typeface="Times New Roman"/>
              </a:rPr>
              <a:t>ul</a:t>
            </a:r>
            <a:r>
              <a:rPr sz="2000" b="1" spc="-2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ası	g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ek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  sorular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tamamlandıktan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sonra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aracın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içinde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sorulacak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sorulara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geçiniz.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Kursiyere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ileri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araç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tekniği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veya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motor</a:t>
            </a:r>
            <a:r>
              <a:rPr sz="2000" b="1" u="heavy" spc="-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bilgileri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sorulmamalıdır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Formda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bulunmayan</a:t>
            </a:r>
            <a:r>
              <a:rPr sz="2000" b="1" u="heavy" spc="-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sorulardan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kesinlikle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kaçınılmalıdır.</a:t>
            </a:r>
            <a:endParaRPr sz="2000" dirty="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1707514" algn="l"/>
                <a:tab pos="2760345" algn="l"/>
                <a:tab pos="4645660" algn="l"/>
                <a:tab pos="6038850" algn="l"/>
                <a:tab pos="733044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Doğruda</a:t>
            </a:r>
            <a:r>
              <a:rPr sz="2000" b="1" dirty="0">
                <a:latin typeface="Times New Roman"/>
                <a:cs typeface="Times New Roman"/>
              </a:rPr>
              <a:t>n	</a:t>
            </a:r>
            <a:r>
              <a:rPr sz="2000" b="1" spc="-10" dirty="0">
                <a:latin typeface="Times New Roman"/>
                <a:cs typeface="Times New Roman"/>
              </a:rPr>
              <a:t>(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5" dirty="0">
                <a:latin typeface="Times New Roman"/>
                <a:cs typeface="Times New Roman"/>
              </a:rPr>
              <a:t>K</a:t>
            </a:r>
            <a:r>
              <a:rPr sz="2000" b="1" spc="-10" dirty="0">
                <a:latin typeface="Times New Roman"/>
                <a:cs typeface="Times New Roman"/>
              </a:rPr>
              <a:t>-4</a:t>
            </a:r>
            <a:r>
              <a:rPr sz="2000" b="1" dirty="0">
                <a:latin typeface="Times New Roman"/>
                <a:cs typeface="Times New Roman"/>
              </a:rPr>
              <a:t>)	</a:t>
            </a:r>
            <a:r>
              <a:rPr sz="2000" b="1" spc="-5" dirty="0">
                <a:latin typeface="Times New Roman"/>
                <a:cs typeface="Times New Roman"/>
              </a:rPr>
              <a:t>değ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endi</a:t>
            </a:r>
            <a:r>
              <a:rPr sz="2000" b="1" spc="-2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me	</a:t>
            </a:r>
            <a:r>
              <a:rPr sz="2000" b="1" spc="-10" dirty="0">
                <a:latin typeface="Times New Roman"/>
                <a:cs typeface="Times New Roman"/>
              </a:rPr>
              <a:t>f</a:t>
            </a:r>
            <a:r>
              <a:rPr sz="2000" b="1" dirty="0">
                <a:latin typeface="Times New Roman"/>
                <a:cs typeface="Times New Roman"/>
              </a:rPr>
              <a:t>orm</a:t>
            </a:r>
            <a:r>
              <a:rPr sz="2000" b="1" spc="-10" dirty="0">
                <a:latin typeface="Times New Roman"/>
                <a:cs typeface="Times New Roman"/>
              </a:rPr>
              <a:t>u</a:t>
            </a:r>
            <a:r>
              <a:rPr sz="2000" b="1" dirty="0">
                <a:latin typeface="Times New Roman"/>
                <a:cs typeface="Times New Roman"/>
              </a:rPr>
              <a:t>n</a:t>
            </a:r>
            <a:r>
              <a:rPr sz="2000" b="1" spc="-10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a	</a:t>
            </a:r>
            <a:r>
              <a:rPr sz="2000" b="1" spc="-10" dirty="0">
                <a:latin typeface="Times New Roman"/>
                <a:cs typeface="Times New Roman"/>
              </a:rPr>
              <a:t>b</a:t>
            </a:r>
            <a:r>
              <a:rPr sz="2000" b="1" dirty="0">
                <a:latin typeface="Times New Roman"/>
                <a:cs typeface="Times New Roman"/>
              </a:rPr>
              <a:t>e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t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l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n	</a:t>
            </a:r>
            <a:r>
              <a:rPr sz="2000" b="1" spc="-5" dirty="0">
                <a:latin typeface="Times New Roman"/>
                <a:cs typeface="Times New Roman"/>
              </a:rPr>
              <a:t>h</a:t>
            </a:r>
            <a:r>
              <a:rPr sz="2000" b="1" spc="-10" dirty="0">
                <a:latin typeface="Times New Roman"/>
                <a:cs typeface="Times New Roman"/>
              </a:rPr>
              <a:t>u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spc="-5" dirty="0">
                <a:latin typeface="Times New Roman"/>
                <a:cs typeface="Times New Roman"/>
              </a:rPr>
              <a:t>us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arın  </a:t>
            </a:r>
            <a:r>
              <a:rPr sz="2000" b="1" spc="-5" dirty="0">
                <a:latin typeface="Times New Roman"/>
                <a:cs typeface="Times New Roman"/>
              </a:rPr>
              <a:t>gösterilmesi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yeterlidir.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20011" y="4293108"/>
            <a:ext cx="6017260" cy="1816735"/>
            <a:chOff x="1620011" y="4293108"/>
            <a:chExt cx="6017260" cy="181673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0011" y="4293108"/>
              <a:ext cx="2755391" cy="1816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1371" y="4293108"/>
              <a:ext cx="2755392" cy="1816607"/>
            </a:xfrm>
            <a:prstGeom prst="rect">
              <a:avLst/>
            </a:prstGeom>
          </p:spPr>
        </p:pic>
      </p:grpSp>
      <p:pic>
        <p:nvPicPr>
          <p:cNvPr id="9" name="Resim 8">
            <a:extLst>
              <a:ext uri="{FF2B5EF4-FFF2-40B4-BE49-F238E27FC236}">
                <a16:creationId xmlns:a16="http://schemas.microsoft.com/office/drawing/2014/main" id="{DC48B63F-423E-48E6-936B-940D3466D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4669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14" y="278609"/>
            <a:ext cx="8796276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1366519"/>
            <a:ext cx="7680959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9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Tablet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Üzerinden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(EK-4)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Değerlendirme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Formu</a:t>
            </a:r>
            <a:r>
              <a:rPr sz="1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Sürücü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Sertifikaları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Direksiyon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Sınavları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Kursiyerin</a:t>
            </a:r>
            <a:r>
              <a:rPr sz="1900" b="1" u="heavy" spc="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Sınava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Hazır</a:t>
            </a:r>
            <a:r>
              <a:rPr sz="19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Olduğunun</a:t>
            </a:r>
            <a:r>
              <a:rPr sz="1900" b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Gözlemlenmesi;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  <a:tab pos="817244" algn="l"/>
                <a:tab pos="2077720" algn="l"/>
                <a:tab pos="3591560" algn="l"/>
                <a:tab pos="4760595" algn="l"/>
                <a:tab pos="5956935" algn="l"/>
                <a:tab pos="678942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Bir	kursiyerin	yetiştirilmesi	açısından	minimum	eğitim	şartları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2294" y="2235454"/>
            <a:ext cx="4813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ilgili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882" y="2525013"/>
            <a:ext cx="791908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mevzuatta</a:t>
            </a:r>
            <a:r>
              <a:rPr sz="1900" b="1" spc="4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spc="43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öğretim</a:t>
            </a:r>
            <a:r>
              <a:rPr sz="1900" b="1" spc="4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programlarında</a:t>
            </a:r>
            <a:r>
              <a:rPr sz="1900" b="1" spc="40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tanımlanmıştır.</a:t>
            </a:r>
            <a:r>
              <a:rPr sz="1900" b="1" spc="4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Ancak</a:t>
            </a:r>
            <a:r>
              <a:rPr sz="1900" b="1" spc="4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her</a:t>
            </a:r>
            <a:r>
              <a:rPr sz="1900" b="1" spc="38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insanın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882" y="2814573"/>
            <a:ext cx="792162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79169" algn="l"/>
                <a:tab pos="1932939" algn="l"/>
                <a:tab pos="3289300" algn="l"/>
                <a:tab pos="4690110" algn="l"/>
                <a:tab pos="5423535" algn="l"/>
                <a:tab pos="6301740" algn="l"/>
                <a:tab pos="692785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yetişme	</a:t>
            </a:r>
            <a:r>
              <a:rPr sz="1900" b="1" spc="-10" dirty="0">
                <a:latin typeface="Times New Roman"/>
                <a:cs typeface="Times New Roman"/>
              </a:rPr>
              <a:t>şa</a:t>
            </a:r>
            <a:r>
              <a:rPr sz="1900" b="1" spc="-1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tl</a:t>
            </a:r>
            <a:r>
              <a:rPr sz="1900" b="1" spc="10" dirty="0">
                <a:latin typeface="Times New Roman"/>
                <a:cs typeface="Times New Roman"/>
              </a:rPr>
              <a:t>a</a:t>
            </a:r>
            <a:r>
              <a:rPr sz="1900" b="1" spc="-5" dirty="0">
                <a:latin typeface="Times New Roman"/>
                <a:cs typeface="Times New Roman"/>
              </a:rPr>
              <a:t>rı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değiş</a:t>
            </a:r>
            <a:r>
              <a:rPr sz="1900" b="1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enlik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göste</a:t>
            </a:r>
            <a:r>
              <a:rPr sz="1900" b="1" spc="-4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ebili</a:t>
            </a:r>
            <a:r>
              <a:rPr sz="1900" b="1" spc="-18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.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Bilgi,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becer</a:t>
            </a:r>
            <a:r>
              <a:rPr sz="1900" b="1" spc="-25" dirty="0">
                <a:latin typeface="Times New Roman"/>
                <a:cs typeface="Times New Roman"/>
              </a:rPr>
              <a:t>i</a:t>
            </a:r>
            <a:r>
              <a:rPr sz="1900" b="1" spc="-5" dirty="0">
                <a:latin typeface="Times New Roman"/>
                <a:cs typeface="Times New Roman"/>
              </a:rPr>
              <a:t>,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algı,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yete</a:t>
            </a:r>
            <a:r>
              <a:rPr sz="1900" b="1" spc="-20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l</a:t>
            </a:r>
            <a:r>
              <a:rPr sz="1900" b="1" spc="-15" dirty="0">
                <a:latin typeface="Times New Roman"/>
                <a:cs typeface="Times New Roman"/>
              </a:rPr>
              <a:t>i</a:t>
            </a:r>
            <a:r>
              <a:rPr sz="1900" b="1" spc="-5" dirty="0">
                <a:latin typeface="Times New Roman"/>
                <a:cs typeface="Times New Roman"/>
              </a:rPr>
              <a:t>lik,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108710" algn="l"/>
                <a:tab pos="151511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yetkinlik	ve	davranış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3147" y="3103829"/>
            <a:ext cx="533844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44625" algn="l"/>
                <a:tab pos="1929764" algn="l"/>
                <a:tab pos="3063875" algn="l"/>
                <a:tab pos="3916045" algn="l"/>
                <a:tab pos="4909820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ba</a:t>
            </a:r>
            <a:r>
              <a:rPr sz="1900" b="1" dirty="0">
                <a:latin typeface="Times New Roman"/>
                <a:cs typeface="Times New Roman"/>
              </a:rPr>
              <a:t>kı</a:t>
            </a:r>
            <a:r>
              <a:rPr sz="1900" b="1" spc="-5" dirty="0">
                <a:latin typeface="Times New Roman"/>
                <a:cs typeface="Times New Roman"/>
              </a:rPr>
              <a:t>mınd</a:t>
            </a:r>
            <a:r>
              <a:rPr sz="1900" b="1" spc="5" dirty="0">
                <a:latin typeface="Times New Roman"/>
                <a:cs typeface="Times New Roman"/>
              </a:rPr>
              <a:t>a</a:t>
            </a:r>
            <a:r>
              <a:rPr sz="1900" b="1" spc="-5" dirty="0">
                <a:latin typeface="Times New Roman"/>
                <a:cs typeface="Times New Roman"/>
              </a:rPr>
              <a:t>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s</a:t>
            </a:r>
            <a:r>
              <a:rPr sz="1900" b="1" spc="-5" dirty="0">
                <a:latin typeface="Times New Roman"/>
                <a:cs typeface="Times New Roman"/>
              </a:rPr>
              <a:t>ürüc</a:t>
            </a:r>
            <a:r>
              <a:rPr sz="1900" b="1" dirty="0">
                <a:latin typeface="Times New Roman"/>
                <a:cs typeface="Times New Roman"/>
              </a:rPr>
              <a:t>ü</a:t>
            </a:r>
            <a:r>
              <a:rPr sz="1900" b="1" spc="-10" dirty="0">
                <a:latin typeface="Times New Roman"/>
                <a:cs typeface="Times New Roman"/>
              </a:rPr>
              <a:t>d</a:t>
            </a:r>
            <a:r>
              <a:rPr sz="1900" b="1" spc="-5" dirty="0">
                <a:latin typeface="Times New Roman"/>
                <a:cs typeface="Times New Roman"/>
              </a:rPr>
              <a:t>e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olm</a:t>
            </a:r>
            <a:r>
              <a:rPr sz="1900" b="1" spc="5" dirty="0">
                <a:latin typeface="Times New Roman"/>
                <a:cs typeface="Times New Roman"/>
              </a:rPr>
              <a:t>a</a:t>
            </a:r>
            <a:r>
              <a:rPr sz="1900" b="1" spc="-15" dirty="0">
                <a:latin typeface="Times New Roman"/>
                <a:cs typeface="Times New Roman"/>
              </a:rPr>
              <a:t>s</a:t>
            </a:r>
            <a:r>
              <a:rPr sz="1900" b="1" spc="-5" dirty="0">
                <a:latin typeface="Times New Roman"/>
                <a:cs typeface="Times New Roman"/>
              </a:rPr>
              <a:t>ı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ge</a:t>
            </a:r>
            <a:r>
              <a:rPr sz="1900" b="1" spc="-50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e</a:t>
            </a:r>
            <a:r>
              <a:rPr sz="1900" b="1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en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tüm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4370" y="3394075"/>
            <a:ext cx="8211184" cy="2921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1016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donanımlar eğitim esnasında tam olarak alınamamış </a:t>
            </a:r>
            <a:r>
              <a:rPr sz="1900" b="1" spc="-20" dirty="0">
                <a:latin typeface="Times New Roman"/>
                <a:cs typeface="Times New Roman"/>
              </a:rPr>
              <a:t>olabilir. </a:t>
            </a:r>
            <a:r>
              <a:rPr sz="1900" b="1" spc="-5" dirty="0">
                <a:latin typeface="Times New Roman"/>
                <a:cs typeface="Times New Roman"/>
              </a:rPr>
              <a:t>Öte yandan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sınavına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duygusal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zihinsel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olarak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hazır</a:t>
            </a:r>
            <a:r>
              <a:rPr sz="1900" b="1" spc="-5" dirty="0">
                <a:latin typeface="Times New Roman"/>
                <a:cs typeface="Times New Roman"/>
              </a:rPr>
              <a:t> olunması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gerekmektedir.</a:t>
            </a:r>
            <a:endParaRPr sz="19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-5" dirty="0">
                <a:latin typeface="Times New Roman"/>
                <a:cs typeface="Times New Roman"/>
              </a:rPr>
              <a:t> sınavları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özellikle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sürücü</a:t>
            </a:r>
            <a:r>
              <a:rPr sz="1900" b="1" spc="-5" dirty="0">
                <a:latin typeface="Times New Roman"/>
                <a:cs typeface="Times New Roman"/>
              </a:rPr>
              <a:t> belgesi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almaya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hazır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olduğunun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tespit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edilmesi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üzerine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yapılandırılır.</a:t>
            </a:r>
            <a:r>
              <a:rPr sz="1900" b="1" spc="-10" dirty="0">
                <a:latin typeface="Times New Roman"/>
                <a:cs typeface="Times New Roman"/>
              </a:rPr>
              <a:t> Bu</a:t>
            </a:r>
            <a:r>
              <a:rPr sz="1900" b="1" spc="-5" dirty="0">
                <a:latin typeface="Times New Roman"/>
                <a:cs typeface="Times New Roman"/>
              </a:rPr>
              <a:t> bağlamda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uygulayıcıları,</a:t>
            </a:r>
            <a:r>
              <a:rPr sz="1900" b="1" spc="-5" dirty="0">
                <a:latin typeface="Times New Roman"/>
                <a:cs typeface="Times New Roman"/>
              </a:rPr>
              <a:t> kursiyerlerin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öncelikle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-5" dirty="0">
                <a:latin typeface="Times New Roman"/>
                <a:cs typeface="Times New Roman"/>
              </a:rPr>
              <a:t> sınavına</a:t>
            </a:r>
            <a:r>
              <a:rPr sz="1900" b="1" spc="47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spc="47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trafik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şartlarına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hazır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olduğu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kabul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edilerek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sınavı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başlatırlar.</a:t>
            </a:r>
            <a:endParaRPr sz="19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Kuşkusuz kursiyerlerin aşırı </a:t>
            </a:r>
            <a:r>
              <a:rPr sz="1900" b="1" spc="-10" dirty="0">
                <a:latin typeface="Times New Roman"/>
                <a:cs typeface="Times New Roman"/>
              </a:rPr>
              <a:t>heyecanlı </a:t>
            </a:r>
            <a:r>
              <a:rPr sz="1900" b="1" spc="-5" dirty="0">
                <a:latin typeface="Times New Roman"/>
                <a:cs typeface="Times New Roman"/>
              </a:rPr>
              <a:t>olmaları </a:t>
            </a:r>
            <a:r>
              <a:rPr sz="1900" b="1" spc="-10" dirty="0">
                <a:latin typeface="Times New Roman"/>
                <a:cs typeface="Times New Roman"/>
              </a:rPr>
              <a:t>başarısız </a:t>
            </a:r>
            <a:r>
              <a:rPr sz="1900" b="1" spc="-5" dirty="0">
                <a:latin typeface="Times New Roman"/>
                <a:cs typeface="Times New Roman"/>
              </a:rPr>
              <a:t>olmaları için bir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nedendir.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Ancak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-5" dirty="0">
                <a:latin typeface="Times New Roman"/>
                <a:cs typeface="Times New Roman"/>
              </a:rPr>
              <a:t> öncesi</a:t>
            </a:r>
            <a:r>
              <a:rPr sz="1900" b="1" dirty="0">
                <a:latin typeface="Times New Roman"/>
                <a:cs typeface="Times New Roman"/>
              </a:rPr>
              <a:t> makul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kabul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edilebilir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seviyede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heyecanın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olması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beklenir.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4CF4334D-29E7-4BD0-9503-9DD88611E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49" y="-412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540" y="1902968"/>
            <a:ext cx="799655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Kursiyerlerin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hazırlanmasının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ötesinde</a:t>
            </a:r>
            <a:r>
              <a:rPr sz="2000" b="1" dirty="0">
                <a:latin typeface="Times New Roman"/>
                <a:cs typeface="Times New Roman"/>
              </a:rPr>
              <a:t> bu </a:t>
            </a:r>
            <a:r>
              <a:rPr sz="2000" b="1" spc="-5" dirty="0">
                <a:latin typeface="Times New Roman"/>
                <a:cs typeface="Times New Roman"/>
              </a:rPr>
              <a:t>makul ama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riskli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olabilecek heyecanın biraz yatıştırılması son derece </a:t>
            </a:r>
            <a:r>
              <a:rPr sz="2000" b="1" spc="-25" dirty="0">
                <a:latin typeface="Times New Roman"/>
                <a:cs typeface="Times New Roman"/>
              </a:rPr>
              <a:t>önemlidir.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Aracın </a:t>
            </a:r>
            <a:r>
              <a:rPr sz="2000" b="1" dirty="0">
                <a:latin typeface="Times New Roman"/>
                <a:cs typeface="Times New Roman"/>
              </a:rPr>
              <a:t> hemen </a:t>
            </a:r>
            <a:r>
              <a:rPr sz="2000" b="1" spc="-5" dirty="0">
                <a:latin typeface="Times New Roman"/>
                <a:cs typeface="Times New Roman"/>
              </a:rPr>
              <a:t>aceleci </a:t>
            </a:r>
            <a:r>
              <a:rPr sz="2000" b="1" dirty="0">
                <a:latin typeface="Times New Roman"/>
                <a:cs typeface="Times New Roman"/>
              </a:rPr>
              <a:t>bir </a:t>
            </a:r>
            <a:r>
              <a:rPr sz="2000" b="1" spc="-10" dirty="0">
                <a:latin typeface="Times New Roman"/>
                <a:cs typeface="Times New Roman"/>
              </a:rPr>
              <a:t>şekilde hareket </a:t>
            </a:r>
            <a:r>
              <a:rPr sz="2000" b="1" spc="-5" dirty="0">
                <a:latin typeface="Times New Roman"/>
                <a:cs typeface="Times New Roman"/>
              </a:rPr>
              <a:t>ettirilmesi </a:t>
            </a:r>
            <a:r>
              <a:rPr sz="2000" b="1" spc="-20" dirty="0">
                <a:latin typeface="Times New Roman"/>
                <a:cs typeface="Times New Roman"/>
              </a:rPr>
              <a:t>istenmemelidir. </a:t>
            </a:r>
            <a:r>
              <a:rPr sz="2000" b="1" spc="-5" dirty="0">
                <a:latin typeface="Times New Roman"/>
                <a:cs typeface="Times New Roman"/>
              </a:rPr>
              <a:t>Sakin </a:t>
            </a:r>
            <a:r>
              <a:rPr sz="2000" b="1" dirty="0">
                <a:latin typeface="Times New Roman"/>
                <a:cs typeface="Times New Roman"/>
              </a:rPr>
              <a:t>bir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dil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tavırla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aşağıdaki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adımları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uygulayınız.</a:t>
            </a:r>
            <a:endParaRPr sz="2000">
              <a:latin typeface="Times New Roman"/>
              <a:cs typeface="Times New Roman"/>
            </a:endParaRPr>
          </a:p>
          <a:p>
            <a:pPr marL="299085" marR="1079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b="1" spc="-25" dirty="0">
                <a:latin typeface="Times New Roman"/>
                <a:cs typeface="Times New Roman"/>
              </a:rPr>
              <a:t>Kursiyer,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araç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dışında</a:t>
            </a:r>
            <a:r>
              <a:rPr sz="2000" b="1" spc="-5" dirty="0">
                <a:latin typeface="Times New Roman"/>
                <a:cs typeface="Times New Roman"/>
              </a:rPr>
              <a:t> karşılandıktan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sonra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yukarıda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bahsedilen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kimlik </a:t>
            </a:r>
            <a:r>
              <a:rPr sz="2000" b="1" spc="-10" dirty="0">
                <a:latin typeface="Times New Roman"/>
                <a:cs typeface="Times New Roman"/>
              </a:rPr>
              <a:t>kontrolü </a:t>
            </a:r>
            <a:r>
              <a:rPr sz="2000" b="1" dirty="0">
                <a:latin typeface="Times New Roman"/>
                <a:cs typeface="Times New Roman"/>
              </a:rPr>
              <a:t>ve araç </a:t>
            </a:r>
            <a:r>
              <a:rPr sz="2000" b="1" spc="-5" dirty="0">
                <a:latin typeface="Times New Roman"/>
                <a:cs typeface="Times New Roman"/>
              </a:rPr>
              <a:t>bilgisi sorgulaması esnasında </a:t>
            </a:r>
            <a:r>
              <a:rPr sz="2000" b="1" dirty="0">
                <a:latin typeface="Times New Roman"/>
                <a:cs typeface="Times New Roman"/>
              </a:rPr>
              <a:t>daha önce </a:t>
            </a:r>
            <a:r>
              <a:rPr sz="2000" b="1" spc="-15" dirty="0">
                <a:latin typeface="Times New Roman"/>
                <a:cs typeface="Times New Roman"/>
              </a:rPr>
              <a:t>bu 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araçla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eğitim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yapıp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yapmadığını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sorunuz.</a:t>
            </a:r>
            <a:endParaRPr sz="20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spc="11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eğitim</a:t>
            </a:r>
            <a:r>
              <a:rPr sz="2000" b="1" spc="110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almış</a:t>
            </a:r>
            <a:r>
              <a:rPr sz="2000" b="1" spc="11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olmasının</a:t>
            </a:r>
            <a:r>
              <a:rPr sz="2000" b="1" spc="1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önemine  </a:t>
            </a:r>
            <a:r>
              <a:rPr sz="2000" b="1" spc="1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vurgu  </a:t>
            </a:r>
            <a:r>
              <a:rPr sz="2000" b="1" spc="1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yaparak  </a:t>
            </a:r>
            <a:r>
              <a:rPr sz="2000" b="1" spc="1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iyi</a:t>
            </a:r>
            <a:endParaRPr sz="200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dileklerinizi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dile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getiriniz.</a:t>
            </a:r>
            <a:endParaRPr sz="20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Hazır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olduğunu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hissetmesi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halinde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araca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binmesini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söyleyiniz.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B748C79-480C-44F4-9C6C-11C8BF4B6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404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8261" y="1690877"/>
            <a:ext cx="811275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Eğitimi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Dersi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Uygulama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Sınavı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Mevzuatı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Genel</a:t>
            </a:r>
            <a:r>
              <a:rPr u="heavy" spc="-1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Açıklamalar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2286761"/>
            <a:ext cx="8341359" cy="3210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-5" dirty="0">
                <a:latin typeface="Times New Roman"/>
                <a:cs typeface="Times New Roman"/>
              </a:rPr>
              <a:t> eğitimi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dersi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uygulama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sınavlarında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kursiyerlerin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temel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 hâkimiyeti yanında, trafik kurallarına </a:t>
            </a:r>
            <a:r>
              <a:rPr sz="1900" b="1" dirty="0">
                <a:latin typeface="Times New Roman"/>
                <a:cs typeface="Times New Roman"/>
              </a:rPr>
              <a:t>uygun </a:t>
            </a:r>
            <a:r>
              <a:rPr sz="1900" b="1" spc="-5" dirty="0">
                <a:latin typeface="Times New Roman"/>
                <a:cs typeface="Times New Roman"/>
              </a:rPr>
              <a:t>ve trafik güvenliğini tehlikeye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sokmayacak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şekilde araç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kullanmaları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istenir.</a:t>
            </a:r>
            <a:endParaRPr sz="1900" dirty="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35 dakikalık uygulama sınavı </a:t>
            </a:r>
            <a:r>
              <a:rPr sz="1900" b="1" spc="-15" dirty="0">
                <a:latin typeface="Times New Roman"/>
                <a:cs typeface="Times New Roman"/>
              </a:rPr>
              <a:t>süresi </a:t>
            </a:r>
            <a:r>
              <a:rPr sz="1900" b="1" spc="-5" dirty="0">
                <a:latin typeface="Times New Roman"/>
                <a:cs typeface="Times New Roman"/>
              </a:rPr>
              <a:t>içerisinde kursiyerin trafikte </a:t>
            </a:r>
            <a:r>
              <a:rPr sz="1900" b="1" dirty="0">
                <a:latin typeface="Times New Roman"/>
                <a:cs typeface="Times New Roman"/>
              </a:rPr>
              <a:t>kural 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hatası</a:t>
            </a:r>
            <a:r>
              <a:rPr sz="1900" b="1" dirty="0">
                <a:latin typeface="Times New Roman"/>
                <a:cs typeface="Times New Roman"/>
              </a:rPr>
              <a:t> yapması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hâkimiyeti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açısından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sürücü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belgesi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alamayacak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kanaatinin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oluşması</a:t>
            </a:r>
            <a:r>
              <a:rPr sz="1900" b="1" dirty="0">
                <a:latin typeface="Times New Roman"/>
                <a:cs typeface="Times New Roman"/>
              </a:rPr>
              <a:t> durumunda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süre</a:t>
            </a:r>
            <a:r>
              <a:rPr sz="1900" b="1" spc="-5" dirty="0">
                <a:latin typeface="Times New Roman"/>
                <a:cs typeface="Times New Roman"/>
              </a:rPr>
              <a:t> bitmeden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sona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erdirilir.</a:t>
            </a:r>
            <a:endParaRPr sz="19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Kursiyerin yapmış olduğu </a:t>
            </a:r>
            <a:r>
              <a:rPr sz="1900" b="1" dirty="0">
                <a:latin typeface="Times New Roman"/>
                <a:cs typeface="Times New Roman"/>
              </a:rPr>
              <a:t>hatalı </a:t>
            </a:r>
            <a:r>
              <a:rPr sz="1900" b="1" spc="-10" dirty="0">
                <a:latin typeface="Times New Roman"/>
                <a:cs typeface="Times New Roman"/>
              </a:rPr>
              <a:t>davranış </a:t>
            </a:r>
            <a:r>
              <a:rPr sz="1900" b="1" spc="-5" dirty="0">
                <a:latin typeface="Times New Roman"/>
                <a:cs typeface="Times New Roman"/>
              </a:rPr>
              <a:t>tablet üzerinden (EK-3) veya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(EK-4)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değerlendirme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formunda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yere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işlenir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ve</a:t>
            </a:r>
            <a:r>
              <a:rPr sz="1900" b="1" spc="459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kursiyere</a:t>
            </a:r>
            <a:r>
              <a:rPr sz="1900" b="1" spc="459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gerekli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açıklama yapılarak aracın </a:t>
            </a:r>
            <a:r>
              <a:rPr sz="1900" b="1" spc="-10" dirty="0">
                <a:latin typeface="Times New Roman"/>
                <a:cs typeface="Times New Roman"/>
              </a:rPr>
              <a:t>direksiyon </a:t>
            </a:r>
            <a:r>
              <a:rPr sz="1900" b="1" dirty="0">
                <a:latin typeface="Times New Roman"/>
                <a:cs typeface="Times New Roman"/>
              </a:rPr>
              <a:t>usta </a:t>
            </a:r>
            <a:r>
              <a:rPr sz="1900" b="1" spc="-10" dirty="0">
                <a:latin typeface="Times New Roman"/>
                <a:cs typeface="Times New Roman"/>
              </a:rPr>
              <a:t>öğreticisi </a:t>
            </a:r>
            <a:r>
              <a:rPr sz="1900" b="1" dirty="0">
                <a:latin typeface="Times New Roman"/>
                <a:cs typeface="Times New Roman"/>
              </a:rPr>
              <a:t>tarafından </a:t>
            </a:r>
            <a:r>
              <a:rPr sz="1900" b="1" spc="-5" dirty="0">
                <a:latin typeface="Times New Roman"/>
                <a:cs typeface="Times New Roman"/>
              </a:rPr>
              <a:t>sınav </a:t>
            </a:r>
            <a:r>
              <a:rPr sz="1900" b="1" spc="-10" dirty="0">
                <a:latin typeface="Times New Roman"/>
                <a:cs typeface="Times New Roman"/>
              </a:rPr>
              <a:t>başlangıç </a:t>
            </a:r>
            <a:r>
              <a:rPr sz="1900" b="1" spc="-5" dirty="0">
                <a:latin typeface="Times New Roman"/>
                <a:cs typeface="Times New Roman"/>
              </a:rPr>
              <a:t> noktasına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getirilmesi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sağlanır.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0CF5BB3-9FDE-4AFF-8310-9B99F086A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014" y="278609"/>
            <a:ext cx="8798375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8447" y="1498549"/>
            <a:ext cx="54140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5" dirty="0">
                <a:uFill>
                  <a:solidFill>
                    <a:srgbClr val="FF0000"/>
                  </a:solidFill>
                </a:uFill>
              </a:rPr>
              <a:t>Akan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Trafikte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Sınavı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Değerlendirmesi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3939285"/>
            <a:ext cx="8196580" cy="1762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Kursiyerlerin </a:t>
            </a:r>
            <a:r>
              <a:rPr sz="1900" b="1" dirty="0">
                <a:latin typeface="Times New Roman"/>
                <a:cs typeface="Times New Roman"/>
              </a:rPr>
              <a:t>akan trafikte </a:t>
            </a:r>
            <a:r>
              <a:rPr sz="1900" b="1" spc="-10" dirty="0">
                <a:latin typeface="Times New Roman"/>
                <a:cs typeface="Times New Roman"/>
              </a:rPr>
              <a:t>değerlendirilmesi direksiyon </a:t>
            </a:r>
            <a:r>
              <a:rPr sz="1900" b="1" spc="-5" dirty="0">
                <a:latin typeface="Times New Roman"/>
                <a:cs typeface="Times New Roman"/>
              </a:rPr>
              <a:t>sınavının </a:t>
            </a:r>
            <a:r>
              <a:rPr sz="1900" b="1" spc="-10" dirty="0">
                <a:latin typeface="Times New Roman"/>
                <a:cs typeface="Times New Roman"/>
              </a:rPr>
              <a:t>en </a:t>
            </a:r>
            <a:r>
              <a:rPr sz="1900" b="1" spc="-5" dirty="0">
                <a:latin typeface="Times New Roman"/>
                <a:cs typeface="Times New Roman"/>
              </a:rPr>
              <a:t> önemli </a:t>
            </a:r>
            <a:r>
              <a:rPr sz="1900" b="1" spc="-20" dirty="0">
                <a:latin typeface="Times New Roman"/>
                <a:cs typeface="Times New Roman"/>
              </a:rPr>
              <a:t>aşamasıdır. </a:t>
            </a:r>
            <a:r>
              <a:rPr sz="1900" b="1" spc="-10" dirty="0">
                <a:latin typeface="Times New Roman"/>
                <a:cs typeface="Times New Roman"/>
              </a:rPr>
              <a:t>Bu </a:t>
            </a:r>
            <a:r>
              <a:rPr sz="1900" b="1" spc="-5" dirty="0">
                <a:latin typeface="Times New Roman"/>
                <a:cs typeface="Times New Roman"/>
              </a:rPr>
              <a:t>aşama, kursiyerlerin </a:t>
            </a:r>
            <a:r>
              <a:rPr sz="1900" b="1" spc="-10" dirty="0">
                <a:latin typeface="Times New Roman"/>
                <a:cs typeface="Times New Roman"/>
              </a:rPr>
              <a:t>sürücü </a:t>
            </a:r>
            <a:r>
              <a:rPr sz="1900" b="1" spc="-5" dirty="0">
                <a:latin typeface="Times New Roman"/>
                <a:cs typeface="Times New Roman"/>
              </a:rPr>
              <a:t>sertifikası alabilmek </a:t>
            </a:r>
            <a:r>
              <a:rPr sz="1900" b="1" spc="-10" dirty="0">
                <a:latin typeface="Times New Roman"/>
                <a:cs typeface="Times New Roman"/>
              </a:rPr>
              <a:t>için </a:t>
            </a:r>
            <a:r>
              <a:rPr sz="1900" b="1" spc="-5" dirty="0">
                <a:latin typeface="Times New Roman"/>
                <a:cs typeface="Times New Roman"/>
              </a:rPr>
              <a:t> yeterli olup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olmadıklarının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gözlemlendiği,</a:t>
            </a:r>
            <a:endParaRPr sz="19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30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dakikalık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sürüş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trafikteki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seyir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süresince</a:t>
            </a:r>
            <a:r>
              <a:rPr sz="1900" b="1" spc="-5" dirty="0">
                <a:latin typeface="Times New Roman"/>
                <a:cs typeface="Times New Roman"/>
              </a:rPr>
              <a:t> belli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bazı</a:t>
            </a:r>
            <a:r>
              <a:rPr sz="1900" b="1" spc="-5" dirty="0">
                <a:latin typeface="Times New Roman"/>
                <a:cs typeface="Times New Roman"/>
              </a:rPr>
              <a:t> temel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manevraların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istendiği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bazı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görevler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verilerek</a:t>
            </a:r>
            <a:r>
              <a:rPr sz="1900" b="1" spc="-5" dirty="0">
                <a:latin typeface="Times New Roman"/>
                <a:cs typeface="Times New Roman"/>
              </a:rPr>
              <a:t> kursiyerin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trafik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yol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durumlarına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verdiği tepkilerin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değerlendirildiği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süreçtir.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2148839"/>
            <a:ext cx="3496056" cy="151638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D3A88A1-48C5-4964-A219-9FA8E71AB2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314" y="2857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03808" y="1593595"/>
            <a:ext cx="61302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u="heavy" spc="-30" dirty="0">
                <a:uFill>
                  <a:solidFill>
                    <a:srgbClr val="FF0000"/>
                  </a:solidFill>
                </a:uFill>
              </a:rPr>
              <a:t>Tablet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Üzerinden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(EK-4)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Eğitimi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Dersi Sınav </a:t>
            </a:r>
            <a:r>
              <a:rPr spc="-484" dirty="0"/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Değerlendirme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Formu’nun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Doldurulması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2464054"/>
            <a:ext cx="8080375" cy="289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(</a:t>
            </a:r>
            <a:r>
              <a:rPr sz="1900" b="1" spc="-5" dirty="0">
                <a:latin typeface="Times New Roman"/>
                <a:cs typeface="Times New Roman"/>
              </a:rPr>
              <a:t>EK-4)</a:t>
            </a:r>
            <a:r>
              <a:rPr sz="1900" b="1" spc="18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değerlendirme</a:t>
            </a:r>
            <a:r>
              <a:rPr sz="1900" b="1" spc="18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formunda</a:t>
            </a:r>
            <a:r>
              <a:rPr sz="1900" b="1" spc="185" dirty="0"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AKAN</a:t>
            </a:r>
            <a:r>
              <a:rPr sz="1900" b="1" u="heavy" spc="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TRAFİKTE</a:t>
            </a:r>
            <a:r>
              <a:rPr sz="1900" b="1" u="heavy" spc="16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SÜRÜŞ</a:t>
            </a:r>
            <a:r>
              <a:rPr sz="1900" b="1" u="heavy" spc="18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BECERİSİ</a:t>
            </a:r>
            <a:r>
              <a:rPr sz="1900" b="1" u="heavy" spc="1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 </a:t>
            </a:r>
            <a:r>
              <a:rPr sz="19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TRAFİK</a:t>
            </a:r>
            <a:r>
              <a:rPr sz="1900" b="1" u="heavy" spc="4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ALGISINA</a:t>
            </a:r>
            <a:r>
              <a:rPr sz="1900" b="1" u="heavy" spc="3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YÖNELİK</a:t>
            </a:r>
            <a:r>
              <a:rPr sz="1900" b="1" u="heavy" spc="4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DAVRANIŞLAR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BÖLÜMÜ</a:t>
            </a:r>
            <a:r>
              <a:rPr sz="1900" b="1" u="heavy" spc="4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içerisinde</a:t>
            </a:r>
            <a:r>
              <a:rPr sz="1900" b="1" spc="45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iki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ayrı </a:t>
            </a:r>
            <a:r>
              <a:rPr sz="1900" b="1" spc="-10" dirty="0">
                <a:latin typeface="Times New Roman"/>
                <a:cs typeface="Times New Roman"/>
              </a:rPr>
              <a:t>değerlendirme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kriter</a:t>
            </a:r>
            <a:r>
              <a:rPr sz="1900" b="1" spc="-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türü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dikkat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çekmektedir.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ts val="2035"/>
              </a:lnSpc>
              <a:spcBef>
                <a:spcPts val="5"/>
              </a:spcBef>
            </a:pPr>
            <a:r>
              <a:rPr sz="17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Bu</a:t>
            </a:r>
            <a:r>
              <a:rPr sz="17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7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bölümler;</a:t>
            </a:r>
            <a:endParaRPr sz="1700">
              <a:latin typeface="Times New Roman"/>
              <a:cs typeface="Times New Roman"/>
            </a:endParaRPr>
          </a:p>
          <a:p>
            <a:pPr marL="299085" indent="-287020">
              <a:lnSpc>
                <a:spcPts val="2275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b="1" spc="-65" dirty="0">
                <a:latin typeface="Times New Roman"/>
                <a:cs typeface="Times New Roman"/>
              </a:rPr>
              <a:t>Tek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madde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doğrudan</a:t>
            </a:r>
            <a:r>
              <a:rPr sz="1900" b="1" spc="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hatalara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göre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yapılan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değerlendirme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kriterleri,</a:t>
            </a:r>
            <a:endParaRPr sz="19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  <a:tab pos="1160145" algn="l"/>
                <a:tab pos="2279015" algn="l"/>
                <a:tab pos="3141345" algn="l"/>
                <a:tab pos="4970780" algn="l"/>
                <a:tab pos="5979795" algn="l"/>
                <a:tab pos="6569709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Madde	</a:t>
            </a:r>
            <a:r>
              <a:rPr sz="1900" b="1" spc="5" dirty="0">
                <a:latin typeface="Times New Roman"/>
                <a:cs typeface="Times New Roman"/>
              </a:rPr>
              <a:t>b</a:t>
            </a:r>
            <a:r>
              <a:rPr sz="1900" b="1" spc="-5" dirty="0">
                <a:latin typeface="Times New Roman"/>
                <a:cs typeface="Times New Roman"/>
              </a:rPr>
              <a:t>aşlı</a:t>
            </a:r>
            <a:r>
              <a:rPr sz="1900" b="1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ları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al</a:t>
            </a:r>
            <a:r>
              <a:rPr sz="1900" b="1" dirty="0">
                <a:latin typeface="Times New Roman"/>
                <a:cs typeface="Times New Roman"/>
              </a:rPr>
              <a:t>t</a:t>
            </a:r>
            <a:r>
              <a:rPr sz="1900" b="1" spc="-5" dirty="0">
                <a:latin typeface="Times New Roman"/>
                <a:cs typeface="Times New Roman"/>
              </a:rPr>
              <a:t>ı</a:t>
            </a:r>
            <a:r>
              <a:rPr sz="1900" b="1" dirty="0">
                <a:latin typeface="Times New Roman"/>
                <a:cs typeface="Times New Roman"/>
              </a:rPr>
              <a:t>n</a:t>
            </a:r>
            <a:r>
              <a:rPr sz="1900" b="1" spc="-10" dirty="0">
                <a:latin typeface="Times New Roman"/>
                <a:cs typeface="Times New Roman"/>
              </a:rPr>
              <a:t>d</a:t>
            </a:r>
            <a:r>
              <a:rPr sz="1900" b="1" spc="-5" dirty="0">
                <a:latin typeface="Times New Roman"/>
                <a:cs typeface="Times New Roman"/>
              </a:rPr>
              <a:t>a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d</a:t>
            </a:r>
            <a:r>
              <a:rPr sz="1900" b="1" dirty="0">
                <a:latin typeface="Times New Roman"/>
                <a:cs typeface="Times New Roman"/>
              </a:rPr>
              <a:t>e</a:t>
            </a:r>
            <a:r>
              <a:rPr sz="1900" b="1" spc="-5" dirty="0">
                <a:latin typeface="Times New Roman"/>
                <a:cs typeface="Times New Roman"/>
              </a:rPr>
              <a:t>tayla</a:t>
            </a:r>
            <a:r>
              <a:rPr sz="1900" b="1" dirty="0">
                <a:latin typeface="Times New Roman"/>
                <a:cs typeface="Times New Roman"/>
              </a:rPr>
              <a:t>n</a:t>
            </a:r>
            <a:r>
              <a:rPr sz="1900" b="1" spc="-10" dirty="0">
                <a:latin typeface="Times New Roman"/>
                <a:cs typeface="Times New Roman"/>
              </a:rPr>
              <a:t>dırıl</a:t>
            </a:r>
            <a:r>
              <a:rPr sz="1900" b="1" dirty="0">
                <a:latin typeface="Times New Roman"/>
                <a:cs typeface="Times New Roman"/>
              </a:rPr>
              <a:t>m</a:t>
            </a:r>
            <a:r>
              <a:rPr sz="1900" b="1" spc="-5" dirty="0">
                <a:latin typeface="Times New Roman"/>
                <a:cs typeface="Times New Roman"/>
              </a:rPr>
              <a:t>ış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hatalara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gö</a:t>
            </a:r>
            <a:r>
              <a:rPr sz="1900" b="1" spc="-2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e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değerlendirme  </a:t>
            </a:r>
            <a:r>
              <a:rPr sz="1900" b="1" spc="-5" dirty="0">
                <a:latin typeface="Times New Roman"/>
                <a:cs typeface="Times New Roman"/>
              </a:rPr>
              <a:t>beceri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kriterleri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olarak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ele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alınmalıdır.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Sınav</a:t>
            </a:r>
            <a:r>
              <a:rPr sz="1900" b="1" spc="2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değerlendirme</a:t>
            </a:r>
            <a:r>
              <a:rPr sz="1900" b="1" spc="24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komisyonu</a:t>
            </a:r>
            <a:r>
              <a:rPr sz="1900" b="1" spc="25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üyesi</a:t>
            </a:r>
            <a:r>
              <a:rPr sz="1900" b="1" spc="2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ile</a:t>
            </a:r>
            <a:r>
              <a:rPr sz="1900" b="1" spc="2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koordineli</a:t>
            </a:r>
            <a:r>
              <a:rPr sz="1900" b="1" spc="24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çalışmaya</a:t>
            </a:r>
            <a:r>
              <a:rPr sz="1900" b="1" spc="2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özen</a:t>
            </a:r>
            <a:endParaRPr sz="1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gösteriniz.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130270A-E9DB-44A3-A533-10F60F167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278609"/>
            <a:ext cx="8799088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7461" y="2036775"/>
            <a:ext cx="9169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spc="-10" dirty="0">
                <a:latin typeface="Calibri"/>
                <a:cs typeface="Calibri"/>
              </a:rPr>
              <a:t>!!!</a:t>
            </a:r>
            <a:endParaRPr sz="7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3466846"/>
            <a:ext cx="8268970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Direksiyon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eğitimi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dersi sınavı uygulama ve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değerlendirme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komisyonları </a:t>
            </a:r>
            <a:r>
              <a:rPr sz="1900" b="1" spc="-5" dirty="0">
                <a:latin typeface="Calibri"/>
                <a:cs typeface="Calibri"/>
              </a:rPr>
              <a:t> </a:t>
            </a: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tarafından</a:t>
            </a:r>
            <a:r>
              <a:rPr sz="1900" b="1" u="heavy" spc="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sınav</a:t>
            </a:r>
            <a:r>
              <a:rPr sz="19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güzergâhları</a:t>
            </a:r>
            <a:r>
              <a:rPr sz="19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mutlaka</a:t>
            </a:r>
            <a:r>
              <a:rPr sz="19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çok</a:t>
            </a:r>
            <a:r>
              <a:rPr sz="1900" b="1" u="heavy" spc="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iyi </a:t>
            </a: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bilinmelidir.</a:t>
            </a:r>
            <a:endParaRPr sz="1900">
              <a:latin typeface="Calibri"/>
              <a:cs typeface="Calibri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Sınav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öncesi </a:t>
            </a:r>
            <a:r>
              <a:rPr sz="19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güzergâh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üzerinde </a:t>
            </a:r>
            <a:r>
              <a:rPr sz="190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keşif gezisi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yapılarak kilit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noktaların </a:t>
            </a:r>
            <a:r>
              <a:rPr sz="19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ve 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sürüş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esnasında</a:t>
            </a:r>
            <a:r>
              <a:rPr sz="19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olabilecek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olası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hataların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önceden</a:t>
            </a:r>
            <a:r>
              <a:rPr sz="19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tespit</a:t>
            </a:r>
            <a:r>
              <a:rPr sz="1900" b="1" u="heavy" spc="40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edilmesi</a:t>
            </a:r>
            <a:r>
              <a:rPr sz="1900" b="1" u="heavy" spc="4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9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faydalı 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olacaktır</a:t>
            </a:r>
            <a:r>
              <a:rPr sz="17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.</a:t>
            </a:r>
            <a:endParaRPr sz="1700">
              <a:latin typeface="Calibri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CFFB8D4F-538F-49C8-930B-E50DF5283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6" y="33742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571" y="3429000"/>
            <a:ext cx="820991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Araca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Bindiğinde</a:t>
            </a:r>
            <a:r>
              <a:rPr sz="16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Koltuk</a:t>
            </a:r>
            <a:r>
              <a:rPr sz="1600" b="1" u="heavy" spc="-1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Ayarlarını</a:t>
            </a:r>
            <a:r>
              <a:rPr sz="16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Kontrol</a:t>
            </a:r>
            <a:r>
              <a:rPr sz="16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Etmiyor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913765" algn="just">
              <a:lnSpc>
                <a:spcPct val="100000"/>
              </a:lnSpc>
              <a:spcBef>
                <a:spcPts val="10"/>
              </a:spcBef>
            </a:pPr>
            <a:r>
              <a:rPr sz="1600" b="1" dirty="0">
                <a:latin typeface="Times New Roman"/>
                <a:cs typeface="Times New Roman"/>
              </a:rPr>
              <a:t>Koltuk </a:t>
            </a:r>
            <a:r>
              <a:rPr sz="1600" b="1" spc="-5" dirty="0">
                <a:latin typeface="Times New Roman"/>
                <a:cs typeface="Times New Roman"/>
              </a:rPr>
              <a:t>ayarı </a:t>
            </a:r>
            <a:r>
              <a:rPr sz="1600" b="1" dirty="0">
                <a:latin typeface="Times New Roman"/>
                <a:cs typeface="Times New Roman"/>
              </a:rPr>
              <a:t>yapmayan veya rahat ve </a:t>
            </a:r>
            <a:r>
              <a:rPr sz="1600" b="1" spc="-5" dirty="0">
                <a:latin typeface="Times New Roman"/>
                <a:cs typeface="Times New Roman"/>
              </a:rPr>
              <a:t>güvenli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bir sürüşü </a:t>
            </a:r>
            <a:r>
              <a:rPr sz="1600" b="1" dirty="0">
                <a:latin typeface="Times New Roman"/>
                <a:cs typeface="Times New Roman"/>
              </a:rPr>
              <a:t>engelleyecek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şekilde</a:t>
            </a:r>
            <a:r>
              <a:rPr sz="1600" b="1" dirty="0">
                <a:latin typeface="Times New Roman"/>
                <a:cs typeface="Times New Roman"/>
              </a:rPr>
              <a:t> ayar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yapan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(örneğin</a:t>
            </a:r>
            <a:r>
              <a:rPr sz="1600" b="1" dirty="0">
                <a:latin typeface="Times New Roman"/>
                <a:cs typeface="Times New Roman"/>
              </a:rPr>
              <a:t> görüşü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etkileyecek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şekilde</a:t>
            </a:r>
            <a:r>
              <a:rPr sz="1600" b="1" dirty="0">
                <a:latin typeface="Times New Roman"/>
                <a:cs typeface="Times New Roman"/>
              </a:rPr>
              <a:t> aşırı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yatıran</a:t>
            </a:r>
            <a:r>
              <a:rPr sz="1600" b="1" spc="4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veya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dikleştiren)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kursiyerler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için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işaretleme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0" dirty="0" err="1">
                <a:latin typeface="Times New Roman"/>
                <a:cs typeface="Times New Roman"/>
              </a:rPr>
              <a:t>yapılır</a:t>
            </a:r>
            <a:r>
              <a:rPr sz="1600" b="1" spc="-20" dirty="0" smtClean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Araca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Bindiğinde</a:t>
            </a:r>
            <a:r>
              <a:rPr sz="16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Ayna</a:t>
            </a:r>
            <a:r>
              <a:rPr sz="1600" b="1" u="heavy" spc="-1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Ayarlarını</a:t>
            </a:r>
            <a:r>
              <a:rPr sz="16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Kontrol</a:t>
            </a:r>
            <a:r>
              <a:rPr sz="16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Etmiyor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  <a:spcBef>
                <a:spcPts val="10"/>
              </a:spcBef>
            </a:pPr>
            <a:r>
              <a:rPr sz="1600" b="1" spc="-35" dirty="0">
                <a:latin typeface="Times New Roman"/>
                <a:cs typeface="Times New Roman"/>
              </a:rPr>
              <a:t>Ayna </a:t>
            </a:r>
            <a:r>
              <a:rPr sz="1600" b="1" spc="-10" dirty="0">
                <a:latin typeface="Times New Roman"/>
                <a:cs typeface="Times New Roman"/>
              </a:rPr>
              <a:t>kontrolü </a:t>
            </a:r>
            <a:r>
              <a:rPr sz="1600" b="1" dirty="0">
                <a:latin typeface="Times New Roman"/>
                <a:cs typeface="Times New Roman"/>
              </a:rPr>
              <a:t>trafik güvenliği için çok </a:t>
            </a:r>
            <a:r>
              <a:rPr sz="1600" b="1" spc="-20" dirty="0">
                <a:latin typeface="Times New Roman"/>
                <a:cs typeface="Times New Roman"/>
              </a:rPr>
              <a:t>önemlidir. </a:t>
            </a:r>
            <a:r>
              <a:rPr sz="1600" b="1" dirty="0">
                <a:latin typeface="Times New Roman"/>
                <a:cs typeface="Times New Roman"/>
              </a:rPr>
              <a:t>Hem </a:t>
            </a:r>
            <a:r>
              <a:rPr sz="1600" b="1" spc="-5" dirty="0">
                <a:latin typeface="Times New Roman"/>
                <a:cs typeface="Times New Roman"/>
              </a:rPr>
              <a:t>iç </a:t>
            </a:r>
            <a:r>
              <a:rPr sz="1600" b="1" spc="-10" dirty="0">
                <a:latin typeface="Times New Roman"/>
                <a:cs typeface="Times New Roman"/>
              </a:rPr>
              <a:t>hem </a:t>
            </a:r>
            <a:r>
              <a:rPr sz="1600" b="1" spc="-5" dirty="0">
                <a:latin typeface="Times New Roman"/>
                <a:cs typeface="Times New Roman"/>
              </a:rPr>
              <a:t>de iki dış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aynanın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kontrol</a:t>
            </a:r>
            <a:r>
              <a:rPr sz="1600" b="1" dirty="0">
                <a:latin typeface="Times New Roman"/>
                <a:cs typeface="Times New Roman"/>
              </a:rPr>
              <a:t> edilmesi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gereklidir.</a:t>
            </a:r>
            <a:endParaRPr sz="1600" dirty="0">
              <a:latin typeface="Times New Roman"/>
              <a:cs typeface="Times New Roman"/>
            </a:endParaRPr>
          </a:p>
          <a:p>
            <a:pPr marL="12700" marR="8255" indent="913765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Bu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bölümde</a:t>
            </a:r>
            <a:r>
              <a:rPr sz="1600" b="1" dirty="0">
                <a:latin typeface="Times New Roman"/>
                <a:cs typeface="Times New Roman"/>
              </a:rPr>
              <a:t> ayna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kontrolü</a:t>
            </a:r>
            <a:r>
              <a:rPr sz="1600" b="1" spc="-5" dirty="0">
                <a:latin typeface="Times New Roman"/>
                <a:cs typeface="Times New Roman"/>
              </a:rPr>
              <a:t> yapılmadığı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zaman</a:t>
            </a:r>
            <a:r>
              <a:rPr sz="1600" b="1" spc="4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sarı</a:t>
            </a:r>
            <a:r>
              <a:rPr sz="1600" b="1" spc="4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bölüm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işaretlenmelidir. </a:t>
            </a:r>
            <a:r>
              <a:rPr sz="1600" b="1" spc="-10" dirty="0">
                <a:latin typeface="Times New Roman"/>
                <a:cs typeface="Times New Roman"/>
              </a:rPr>
              <a:t>İşaretleme </a:t>
            </a:r>
            <a:r>
              <a:rPr sz="1600" b="1" spc="-5" dirty="0">
                <a:latin typeface="Times New Roman"/>
                <a:cs typeface="Times New Roman"/>
              </a:rPr>
              <a:t>yapıldıktan sonra sürüş </a:t>
            </a:r>
            <a:r>
              <a:rPr sz="1600" b="1" dirty="0">
                <a:latin typeface="Times New Roman"/>
                <a:cs typeface="Times New Roman"/>
              </a:rPr>
              <a:t>ve trafik güvenliği </a:t>
            </a:r>
            <a:r>
              <a:rPr sz="1600" b="1" spc="-5" dirty="0">
                <a:latin typeface="Times New Roman"/>
                <a:cs typeface="Times New Roman"/>
              </a:rPr>
              <a:t>bakımından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kursiyere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ayna</a:t>
            </a:r>
            <a:r>
              <a:rPr sz="1600" b="1" spc="-10" dirty="0">
                <a:latin typeface="Times New Roman"/>
                <a:cs typeface="Times New Roman"/>
              </a:rPr>
              <a:t> kontrolü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yapması </a:t>
            </a:r>
            <a:r>
              <a:rPr sz="1600" b="1" spc="-15" dirty="0">
                <a:latin typeface="Times New Roman"/>
                <a:cs typeface="Times New Roman"/>
              </a:rPr>
              <a:t>söylenebilir.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791" y="1152525"/>
            <a:ext cx="8065008" cy="120967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8344CC9-C13D-4D00-B740-2A5433DE4E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2857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9140952" cy="65471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2791" y="1406093"/>
            <a:ext cx="30454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Emniyet</a:t>
            </a:r>
            <a:r>
              <a:rPr u="heavy" spc="-5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kemerini</a:t>
            </a:r>
            <a:r>
              <a:rPr u="heavy" spc="-6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takmıyor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2016379"/>
            <a:ext cx="827024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Bu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bölümde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emniyet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kemerini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takması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kontrol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edilmelidir.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Kursiyerlerin aracı 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hareket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ettirmeden önce emniyet kemerini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takması</a:t>
            </a:r>
            <a:r>
              <a:rPr sz="20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gerekir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5080" indent="964565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Ancak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ideal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olan</a:t>
            </a:r>
            <a:r>
              <a:rPr sz="2000" b="1" dirty="0">
                <a:latin typeface="Times New Roman"/>
                <a:cs typeface="Times New Roman"/>
              </a:rPr>
              <a:t> araç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çalıştırmadan</a:t>
            </a:r>
            <a:r>
              <a:rPr sz="2000" b="1" dirty="0">
                <a:latin typeface="Times New Roman"/>
                <a:cs typeface="Times New Roman"/>
              </a:rPr>
              <a:t> önce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emniyet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kemerinin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takılmasıdır.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Emniyet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kemerini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takarken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öncelikle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dirty="0">
                <a:latin typeface="Times New Roman"/>
                <a:cs typeface="Times New Roman"/>
              </a:rPr>
              <a:t> kemeri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takmasını gözlemleyiniz. </a:t>
            </a:r>
            <a:r>
              <a:rPr sz="2000" b="1" dirty="0">
                <a:latin typeface="Times New Roman"/>
                <a:cs typeface="Times New Roman"/>
              </a:rPr>
              <a:t>Kursiyer </a:t>
            </a:r>
            <a:r>
              <a:rPr sz="2000" b="1" spc="-5" dirty="0">
                <a:latin typeface="Times New Roman"/>
                <a:cs typeface="Times New Roman"/>
              </a:rPr>
              <a:t>emniyet kemerini taktıktan sonra başkan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olarak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sizde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emniyet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kemerini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takınız.</a:t>
            </a:r>
            <a:endParaRPr sz="200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Ayrıca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arkadaki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komisyon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üyesi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ile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araçtaki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usta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öğreticinin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emniyet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kemeri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takma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zorunluluğunun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olduğunu</a:t>
            </a:r>
            <a:r>
              <a:rPr sz="20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unutmayınız.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Emniyet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kemerini takmayan kursiyer başarısız </a:t>
            </a:r>
            <a:r>
              <a:rPr sz="2000" b="1" spc="-10" dirty="0">
                <a:latin typeface="Times New Roman"/>
                <a:cs typeface="Times New Roman"/>
              </a:rPr>
              <a:t>sayıldığından </a:t>
            </a:r>
            <a:r>
              <a:rPr sz="2000" b="1" spc="-5" dirty="0">
                <a:latin typeface="Times New Roman"/>
                <a:cs typeface="Times New Roman"/>
              </a:rPr>
              <a:t>sınavın sonlandırılması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gerekir.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24D3D545-73B1-4268-8272-1A6A2627A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077" y="3327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1033" y="1123950"/>
            <a:ext cx="8128812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5480" marR="5080" indent="-3193415">
              <a:lnSpc>
                <a:spcPct val="100000"/>
              </a:lnSpc>
              <a:spcBef>
                <a:spcPts val="100"/>
              </a:spcBef>
            </a:pPr>
            <a:r>
              <a:rPr sz="2400" u="heavy" spc="-5" dirty="0">
                <a:uFill>
                  <a:solidFill>
                    <a:srgbClr val="FF0000"/>
                  </a:solidFill>
                </a:uFill>
              </a:rPr>
              <a:t>Alkol, Uyuşturucu </a:t>
            </a:r>
            <a:r>
              <a:rPr sz="2400" u="heavy" dirty="0">
                <a:uFill>
                  <a:solidFill>
                    <a:srgbClr val="FF0000"/>
                  </a:solidFill>
                </a:uFill>
              </a:rPr>
              <a:t>veya </a:t>
            </a:r>
            <a:r>
              <a:rPr sz="2400" u="heavy" spc="-5" dirty="0">
                <a:uFill>
                  <a:solidFill>
                    <a:srgbClr val="FF0000"/>
                  </a:solidFill>
                </a:uFill>
              </a:rPr>
              <a:t>Uyarıcı </a:t>
            </a:r>
            <a:r>
              <a:rPr sz="2400" u="heavy" dirty="0">
                <a:uFill>
                  <a:solidFill>
                    <a:srgbClr val="FF0000"/>
                  </a:solidFill>
                </a:uFill>
              </a:rPr>
              <a:t>Maddelerin Etkisinde </a:t>
            </a:r>
            <a:r>
              <a:rPr sz="2400" u="heavy" spc="-5" dirty="0">
                <a:uFill>
                  <a:solidFill>
                    <a:srgbClr val="FF0000"/>
                  </a:solidFill>
                </a:uFill>
              </a:rPr>
              <a:t>Olduğu </a:t>
            </a:r>
            <a:r>
              <a:rPr sz="2400" spc="-585" dirty="0"/>
              <a:t> </a:t>
            </a:r>
            <a:r>
              <a:rPr sz="2400" u="heavy" dirty="0">
                <a:uFill>
                  <a:solidFill>
                    <a:srgbClr val="FF0000"/>
                  </a:solidFill>
                </a:uFill>
              </a:rPr>
              <a:t>Gözlemlendi</a:t>
            </a:r>
            <a:endParaRPr sz="2400" dirty="0"/>
          </a:p>
        </p:txBody>
      </p:sp>
      <p:sp>
        <p:nvSpPr>
          <p:cNvPr id="5" name="object 5"/>
          <p:cNvSpPr txBox="1"/>
          <p:nvPr/>
        </p:nvSpPr>
        <p:spPr>
          <a:xfrm>
            <a:off x="357400" y="1981200"/>
            <a:ext cx="8265795" cy="95090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95"/>
              </a:spcBef>
              <a:tabLst>
                <a:tab pos="2475230" algn="l"/>
                <a:tab pos="3193415" algn="l"/>
                <a:tab pos="4519295" algn="l"/>
                <a:tab pos="5133340" algn="l"/>
                <a:tab pos="6003925" algn="l"/>
                <a:tab pos="7327265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Kursiye</a:t>
            </a:r>
            <a:r>
              <a:rPr sz="1900" b="1" spc="-1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lerin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al</a:t>
            </a:r>
            <a:r>
              <a:rPr sz="1900" b="1" spc="5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ol,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uyuştu</a:t>
            </a:r>
            <a:r>
              <a:rPr sz="1900" b="1" spc="5" dirty="0">
                <a:latin typeface="Times New Roman"/>
                <a:cs typeface="Times New Roman"/>
              </a:rPr>
              <a:t>r</a:t>
            </a:r>
            <a:r>
              <a:rPr sz="1900" b="1" spc="-10" dirty="0">
                <a:latin typeface="Times New Roman"/>
                <a:cs typeface="Times New Roman"/>
              </a:rPr>
              <a:t>uc</a:t>
            </a:r>
            <a:r>
              <a:rPr sz="1900" b="1" spc="-5" dirty="0">
                <a:latin typeface="Times New Roman"/>
                <a:cs typeface="Times New Roman"/>
              </a:rPr>
              <a:t>u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u</a:t>
            </a:r>
            <a:r>
              <a:rPr sz="1900" b="1" spc="-5" dirty="0">
                <a:latin typeface="Times New Roman"/>
                <a:cs typeface="Times New Roman"/>
              </a:rPr>
              <a:t>y</a:t>
            </a:r>
            <a:r>
              <a:rPr sz="1900" b="1" spc="5" dirty="0">
                <a:latin typeface="Times New Roman"/>
                <a:cs typeface="Times New Roman"/>
              </a:rPr>
              <a:t>a</a:t>
            </a:r>
            <a:r>
              <a:rPr sz="1900" b="1" spc="-5" dirty="0">
                <a:latin typeface="Times New Roman"/>
                <a:cs typeface="Times New Roman"/>
              </a:rPr>
              <a:t>rıcı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maddeler</a:t>
            </a:r>
            <a:r>
              <a:rPr sz="1900" b="1" spc="-20" dirty="0">
                <a:latin typeface="Times New Roman"/>
                <a:cs typeface="Times New Roman"/>
              </a:rPr>
              <a:t>i</a:t>
            </a:r>
            <a:r>
              <a:rPr sz="1900" b="1" spc="-5" dirty="0">
                <a:latin typeface="Times New Roman"/>
                <a:cs typeface="Times New Roman"/>
              </a:rPr>
              <a:t>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et</a:t>
            </a:r>
            <a:r>
              <a:rPr sz="1900" b="1" spc="10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isinde  olmaları halinde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sınavı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hemen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10" dirty="0" err="1">
                <a:latin typeface="Times New Roman"/>
                <a:cs typeface="Times New Roman"/>
              </a:rPr>
              <a:t>sonlandırılır</a:t>
            </a:r>
            <a:r>
              <a:rPr sz="2000" b="1" spc="-10" dirty="0" smtClean="0">
                <a:latin typeface="Times New Roman"/>
                <a:cs typeface="Times New Roman"/>
              </a:rPr>
              <a:t>.</a:t>
            </a:r>
            <a:endParaRPr sz="185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Aracı</a:t>
            </a:r>
            <a:r>
              <a:rPr sz="22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Çalıştırma</a:t>
            </a:r>
            <a:r>
              <a:rPr sz="22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Becerisi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4900040"/>
            <a:ext cx="8267700" cy="118618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14400" algn="just">
              <a:lnSpc>
                <a:spcPct val="100400"/>
              </a:lnSpc>
              <a:spcBef>
                <a:spcPts val="85"/>
              </a:spcBef>
            </a:pPr>
            <a:r>
              <a:rPr sz="1900" b="1" spc="-5" dirty="0">
                <a:latin typeface="Times New Roman"/>
                <a:cs typeface="Times New Roman"/>
              </a:rPr>
              <a:t>Kursiyerin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aracı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çalıştıramaması,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debriyaja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basmaması,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vitesi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boşa </a:t>
            </a:r>
            <a:r>
              <a:rPr sz="1900" b="1" spc="-5" dirty="0">
                <a:latin typeface="Times New Roman"/>
                <a:cs typeface="Times New Roman"/>
              </a:rPr>
              <a:t> almaması</a:t>
            </a:r>
            <a:r>
              <a:rPr sz="1900" b="1" spc="45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spc="45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aracı</a:t>
            </a:r>
            <a:r>
              <a:rPr sz="1900" b="1" spc="45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çalıştırdığı</a:t>
            </a:r>
            <a:r>
              <a:rPr sz="1900" b="1" spc="45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halde</a:t>
            </a:r>
            <a:r>
              <a:rPr sz="1900" b="1" spc="45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kontak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anahtarını</a:t>
            </a:r>
            <a:r>
              <a:rPr sz="1900" b="1" spc="45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marş</a:t>
            </a:r>
            <a:r>
              <a:rPr sz="1900" b="1" spc="44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kademesinde </a:t>
            </a:r>
            <a:r>
              <a:rPr sz="1900" b="1" spc="-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tutmaya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devam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etmesi</a:t>
            </a:r>
            <a:r>
              <a:rPr sz="1900" b="1" dirty="0">
                <a:latin typeface="Times New Roman"/>
                <a:cs typeface="Times New Roman"/>
              </a:rPr>
              <a:t> durumunda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maddelerden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dolayı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formun</a:t>
            </a:r>
            <a:r>
              <a:rPr sz="1900" b="1" spc="5" dirty="0">
                <a:latin typeface="Times New Roman"/>
                <a:cs typeface="Times New Roman"/>
              </a:rPr>
              <a:t> bu 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bölümünde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işaretlemeler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yapılmalıdır.</a:t>
            </a:r>
            <a:endParaRPr sz="1900">
              <a:latin typeface="Times New Roman"/>
              <a:cs typeface="Times New Roman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797536"/>
              </p:ext>
            </p:extLst>
          </p:nvPr>
        </p:nvGraphicFramePr>
        <p:xfrm>
          <a:off x="533400" y="3124200"/>
          <a:ext cx="7766683" cy="1577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75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100"/>
                        </a:spcBef>
                      </a:pPr>
                      <a:r>
                        <a:rPr sz="155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ARAC</a:t>
                      </a:r>
                      <a:r>
                        <a:rPr sz="15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b="1" spc="-204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ÇA</a:t>
                      </a:r>
                      <a:r>
                        <a:rPr sz="15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5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5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5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MA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Aracı   çalıştırmadan  önce  debriyaja basmıyor </a:t>
                      </a:r>
                      <a:r>
                        <a:rPr lang="tr-TR" sz="14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(Otomatik vitesli araçlar hariç) </a:t>
                      </a:r>
                      <a:r>
                        <a:rPr lang="tr-T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 vitesi boşa almıyor</a:t>
                      </a:r>
                      <a:endParaRPr sz="14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41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41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4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acı</a:t>
                      </a:r>
                      <a:r>
                        <a:rPr sz="14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ça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lı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41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41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c) Araç çalıştığı halde kontak anahtarını marş kademesinde tutmaya devam ediyor.</a:t>
                      </a: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41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550" b="1" spc="-41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6E4DFCE9-1753-4C06-A545-5727BE71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21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08860" y="1133058"/>
            <a:ext cx="53594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Kalkış</a:t>
            </a:r>
            <a:r>
              <a:rPr u="heavy" spc="-1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Yapma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(Aracı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Harekete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Geçirme)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Becerisi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6775" y="4495800"/>
            <a:ext cx="8243570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Bu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bölümün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değerlendirmesi</a:t>
            </a:r>
            <a:r>
              <a:rPr sz="1600" b="1" spc="-5" dirty="0">
                <a:latin typeface="Times New Roman"/>
                <a:cs typeface="Times New Roman"/>
              </a:rPr>
              <a:t> yapılırken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kursiyerin</a:t>
            </a:r>
            <a:r>
              <a:rPr sz="1600" b="1" spc="4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trafiği</a:t>
            </a:r>
            <a:r>
              <a:rPr sz="1600" b="1" spc="47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nasıl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</a:t>
            </a:r>
            <a:r>
              <a:rPr sz="1600" b="1" spc="-5" dirty="0">
                <a:latin typeface="Times New Roman"/>
                <a:cs typeface="Times New Roman"/>
              </a:rPr>
              <a:t> ettiğini,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ön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arkaya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bakıp</a:t>
            </a:r>
            <a:r>
              <a:rPr sz="1600" b="1" dirty="0">
                <a:latin typeface="Times New Roman"/>
                <a:cs typeface="Times New Roman"/>
              </a:rPr>
              <a:t> bakmadığını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özellikle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bakış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sürelerine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dikkat </a:t>
            </a:r>
            <a:r>
              <a:rPr sz="1600" b="1" spc="-10" dirty="0">
                <a:latin typeface="Times New Roman"/>
                <a:cs typeface="Times New Roman"/>
              </a:rPr>
              <a:t>ederek </a:t>
            </a:r>
            <a:r>
              <a:rPr sz="1600" b="1" spc="-5" dirty="0">
                <a:latin typeface="Times New Roman"/>
                <a:cs typeface="Times New Roman"/>
              </a:rPr>
              <a:t>gözlemleyiniz. </a:t>
            </a:r>
            <a:r>
              <a:rPr sz="1600" b="1" spc="-10" dirty="0">
                <a:latin typeface="Times New Roman"/>
                <a:cs typeface="Times New Roman"/>
              </a:rPr>
              <a:t>Bu </a:t>
            </a:r>
            <a:r>
              <a:rPr sz="1600" b="1" dirty="0">
                <a:latin typeface="Times New Roman"/>
                <a:cs typeface="Times New Roman"/>
              </a:rPr>
              <a:t>durumda </a:t>
            </a:r>
            <a:r>
              <a:rPr sz="1600" b="1" spc="-5" dirty="0">
                <a:latin typeface="Times New Roman"/>
                <a:cs typeface="Times New Roman"/>
              </a:rPr>
              <a:t>kursiyerin aynaları kullanması çok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önemlidir. </a:t>
            </a:r>
            <a:r>
              <a:rPr sz="1600" b="1" spc="-5" dirty="0">
                <a:latin typeface="Times New Roman"/>
                <a:cs typeface="Times New Roman"/>
              </a:rPr>
              <a:t>Kör noktaların görülmesi için </a:t>
            </a:r>
            <a:r>
              <a:rPr sz="1600" b="1" spc="-10" dirty="0">
                <a:latin typeface="Times New Roman"/>
                <a:cs typeface="Times New Roman"/>
              </a:rPr>
              <a:t>bazen sürücüler </a:t>
            </a:r>
            <a:r>
              <a:rPr sz="1600" b="1" spc="-5" dirty="0">
                <a:latin typeface="Times New Roman"/>
                <a:cs typeface="Times New Roman"/>
              </a:rPr>
              <a:t>arkalarına </a:t>
            </a:r>
            <a:r>
              <a:rPr sz="1600" b="1" spc="-15" dirty="0">
                <a:latin typeface="Times New Roman"/>
                <a:cs typeface="Times New Roman"/>
              </a:rPr>
              <a:t>dönerek 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bakıp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ederler.</a:t>
            </a:r>
            <a:endParaRPr sz="1600" dirty="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Çıkış yapılırken özellikle arkadan ve karşıdan gelen araçlar dikkatlice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 </a:t>
            </a:r>
            <a:r>
              <a:rPr sz="1600" b="1" spc="-20" dirty="0">
                <a:latin typeface="Times New Roman"/>
                <a:cs typeface="Times New Roman"/>
              </a:rPr>
              <a:t>edilmelidir. </a:t>
            </a:r>
            <a:r>
              <a:rPr sz="1600" b="1" spc="-5" dirty="0">
                <a:latin typeface="Times New Roman"/>
                <a:cs typeface="Times New Roman"/>
              </a:rPr>
              <a:t>Birçok kursiyerin, sadece önlerine bakarak arkadan gelen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araçları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–belki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sinyallerine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güvenerek-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</a:t>
            </a:r>
            <a:r>
              <a:rPr sz="1600" b="1" spc="-5" dirty="0">
                <a:latin typeface="Times New Roman"/>
                <a:cs typeface="Times New Roman"/>
              </a:rPr>
              <a:t> etmeden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çıktıkları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gözlemlenmektedir.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85539"/>
              </p:ext>
            </p:extLst>
          </p:nvPr>
        </p:nvGraphicFramePr>
        <p:xfrm>
          <a:off x="697992" y="1600201"/>
          <a:ext cx="7696833" cy="2743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4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933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KALKIŞ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YAPMA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(ARACI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HAREKETE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GEÇİRME)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a)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hareket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ettirmeden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frenini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indirmiyor.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4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3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Kalkışı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doğru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vitesle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yapmıyor,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Otomatik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araçlarda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vitesi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pozisyonuna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getirmiyor.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5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Kalkış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önce aynaları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5255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üstü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ile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kontrolü yapmıyor.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3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5255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aracı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sarsıyor.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Kalkış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ettiriyor.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Kalkışta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akışı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uyumlu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hareket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edemiyor.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3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ğ)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düşürecek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şekilde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hızlı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kontrolsüz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yapıyor.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5255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52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spc="5" dirty="0">
                          <a:latin typeface="Times New Roman"/>
                          <a:cs typeface="Times New Roman"/>
                        </a:rPr>
                        <a:t>h)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Kalkış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yaptıktan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doğru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şeride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konumlandıramıyor.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19"/>
                        </a:lnSpc>
                        <a:spcBef>
                          <a:spcPts val="2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0EEFF8AF-212B-423E-A843-0A08FF8222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9108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43339" y="1144119"/>
            <a:ext cx="56642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Araç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Kumanda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Pedallarına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İntibak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Etme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5105400"/>
            <a:ext cx="819721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Times New Roman"/>
                <a:cs typeface="Times New Roman"/>
              </a:rPr>
              <a:t>Bu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maddedeki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kusurlar sürüş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esnasında</a:t>
            </a:r>
            <a:r>
              <a:rPr sz="2000" b="1" spc="48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herhangi </a:t>
            </a:r>
            <a:r>
              <a:rPr sz="2000" b="1" dirty="0">
                <a:latin typeface="Times New Roman"/>
                <a:cs typeface="Times New Roman"/>
              </a:rPr>
              <a:t>bir anda </a:t>
            </a:r>
            <a:r>
              <a:rPr sz="2000" b="1" spc="-5" dirty="0">
                <a:latin typeface="Times New Roman"/>
                <a:cs typeface="Times New Roman"/>
              </a:rPr>
              <a:t>bile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test </a:t>
            </a:r>
            <a:r>
              <a:rPr sz="2000" b="1" spc="-20" dirty="0">
                <a:latin typeface="Times New Roman"/>
                <a:cs typeface="Times New Roman"/>
              </a:rPr>
              <a:t>edilebilir. </a:t>
            </a:r>
            <a:r>
              <a:rPr sz="2000" b="1" dirty="0">
                <a:latin typeface="Times New Roman"/>
                <a:cs typeface="Times New Roman"/>
              </a:rPr>
              <a:t>Örneğin </a:t>
            </a:r>
            <a:r>
              <a:rPr sz="2000" b="1" spc="-5" dirty="0">
                <a:latin typeface="Times New Roman"/>
                <a:cs typeface="Times New Roman"/>
              </a:rPr>
              <a:t>ışıklı kavşaklarda </a:t>
            </a:r>
            <a:r>
              <a:rPr sz="2000" b="1" dirty="0">
                <a:latin typeface="Times New Roman"/>
                <a:cs typeface="Times New Roman"/>
              </a:rPr>
              <a:t>durma ve </a:t>
            </a:r>
            <a:r>
              <a:rPr sz="2000" b="1" spc="-10" dirty="0">
                <a:latin typeface="Times New Roman"/>
                <a:cs typeface="Times New Roman"/>
              </a:rPr>
              <a:t>hareket </a:t>
            </a:r>
            <a:r>
              <a:rPr sz="2000" b="1" spc="-5" dirty="0">
                <a:latin typeface="Times New Roman"/>
                <a:cs typeface="Times New Roman"/>
              </a:rPr>
              <a:t>ettirmede </a:t>
            </a:r>
            <a:r>
              <a:rPr sz="2000" b="1" dirty="0">
                <a:latin typeface="Times New Roman"/>
                <a:cs typeface="Times New Roman"/>
              </a:rPr>
              <a:t>veya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yoğun </a:t>
            </a:r>
            <a:r>
              <a:rPr sz="2000" b="1" spc="-5" dirty="0">
                <a:latin typeface="Times New Roman"/>
                <a:cs typeface="Times New Roman"/>
              </a:rPr>
              <a:t>trafikte yavaşlama-durma yapıldığında araç vitesleri </a:t>
            </a:r>
            <a:r>
              <a:rPr sz="2000" b="1" dirty="0">
                <a:latin typeface="Times New Roman"/>
                <a:cs typeface="Times New Roman"/>
              </a:rPr>
              <a:t>ve </a:t>
            </a:r>
            <a:r>
              <a:rPr sz="2000" b="1" spc="-5" dirty="0">
                <a:latin typeface="Times New Roman"/>
                <a:cs typeface="Times New Roman"/>
              </a:rPr>
              <a:t>pedallara </a:t>
            </a:r>
            <a:r>
              <a:rPr sz="2000" b="1" dirty="0">
                <a:latin typeface="Times New Roman"/>
                <a:cs typeface="Times New Roman"/>
              </a:rPr>
              <a:t> intibak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doğrudan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test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edilebilir.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137144"/>
              </p:ext>
            </p:extLst>
          </p:nvPr>
        </p:nvGraphicFramePr>
        <p:xfrm>
          <a:off x="396239" y="1600199"/>
          <a:ext cx="8198485" cy="22508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501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5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450" b="1" spc="-1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4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b="1" spc="-1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4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b="1" spc="-1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4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4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4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0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Vites değiştirirken debriyaj  pedalına  tam  basmıyor </a:t>
                      </a:r>
                      <a:r>
                        <a:rPr lang="tr-TR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(Otomatik  vitesli araçlar hariç) </a:t>
                      </a: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3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Vites değiştirirken gaz pedalını doğru kullanamıyor </a:t>
                      </a:r>
                      <a:r>
                        <a:rPr lang="tr-T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(Otomatik vitesli araçlar hariç) </a:t>
                      </a: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8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Vites değiştirirken doğru sıralamaya uymuyor </a:t>
                      </a:r>
                      <a:r>
                        <a:rPr lang="tr-T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(Otomatik vitesli araçlar hariç) </a:t>
                      </a: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3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ç) Vites değiştirirken aracın kontrolünü kaybediyor </a:t>
                      </a:r>
                      <a:r>
                        <a:rPr lang="tr-T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(Otomatik  vitesli araçlar hariç) </a:t>
                      </a: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8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d) Seyir halideyken yola bakmayı bırakıp vites koluna bakarak vites değiştiriyor </a:t>
                      </a:r>
                      <a:r>
                        <a:rPr lang="tr-TR" sz="11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(Otomatik vitesli araçlar hariç) </a:t>
                      </a: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762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450" b="1" spc="-3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3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e) Gaz ve frene tam intibak edemiyor.</a:t>
                      </a:r>
                    </a:p>
                  </a:txBody>
                  <a:tcPr marL="9525" marR="9525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450" b="1" spc="-3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B53CEAF9-0F9D-4D66-84DE-31AAD85BE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332" y="13242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40050" y="1123950"/>
            <a:ext cx="36042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u="heavy" spc="-6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Hâkimiyeti</a:t>
            </a:r>
            <a:r>
              <a:rPr u="heavy" spc="-7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4100321"/>
            <a:ext cx="7261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9850" algn="l"/>
                <a:tab pos="3030220" algn="l"/>
                <a:tab pos="3906520" algn="l"/>
                <a:tab pos="4865370" algn="l"/>
                <a:tab pos="5374640" algn="l"/>
                <a:tab pos="6655434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esnasında	kursiyerlerin	araca	hâkim	</a:t>
            </a:r>
            <a:r>
              <a:rPr sz="2000" b="1" dirty="0">
                <a:latin typeface="Times New Roman"/>
                <a:cs typeface="Times New Roman"/>
              </a:rPr>
              <a:t>ve	</a:t>
            </a:r>
            <a:r>
              <a:rPr sz="2000" b="1" spc="-10" dirty="0">
                <a:latin typeface="Times New Roman"/>
                <a:cs typeface="Times New Roman"/>
              </a:rPr>
              <a:t>kontrollü	sürüş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8744" y="3795521"/>
            <a:ext cx="722122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  <a:tabLst>
                <a:tab pos="1386840" algn="l"/>
                <a:tab pos="2748280" algn="l"/>
                <a:tab pos="3616960" algn="l"/>
                <a:tab pos="4837430" algn="l"/>
                <a:tab pos="5424170" algn="l"/>
                <a:tab pos="6601459" algn="l"/>
              </a:tabLst>
            </a:pPr>
            <a:r>
              <a:rPr sz="2000" b="1" spc="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4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ek</a:t>
            </a:r>
            <a:r>
              <a:rPr sz="2000" b="1" spc="5" dirty="0">
                <a:latin typeface="Times New Roman"/>
                <a:cs typeface="Times New Roman"/>
              </a:rPr>
              <a:t>s</a:t>
            </a:r>
            <a:r>
              <a:rPr sz="2000" b="1" spc="-15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yon	</a:t>
            </a:r>
            <a:r>
              <a:rPr sz="2000" b="1" spc="-15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â</a:t>
            </a:r>
            <a:r>
              <a:rPr sz="2000" b="1" spc="5" dirty="0">
                <a:latin typeface="Times New Roman"/>
                <a:cs typeface="Times New Roman"/>
              </a:rPr>
              <a:t>k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m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y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ti	b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ceri	</a:t>
            </a:r>
            <a:r>
              <a:rPr sz="2000" b="1" spc="-1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10" dirty="0">
                <a:latin typeface="Times New Roman"/>
                <a:cs typeface="Times New Roman"/>
              </a:rPr>
              <a:t>v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an</a:t>
            </a:r>
            <a:r>
              <a:rPr sz="2000" b="1" spc="-10" dirty="0">
                <a:latin typeface="Times New Roman"/>
                <a:cs typeface="Times New Roman"/>
              </a:rPr>
              <a:t>ı</a:t>
            </a:r>
            <a:r>
              <a:rPr sz="2000" b="1" spc="-15" dirty="0">
                <a:latin typeface="Times New Roman"/>
                <a:cs typeface="Times New Roman"/>
              </a:rPr>
              <a:t>ş</a:t>
            </a:r>
            <a:r>
              <a:rPr sz="2000" b="1" dirty="0">
                <a:latin typeface="Times New Roman"/>
                <a:cs typeface="Times New Roman"/>
              </a:rPr>
              <a:t>ı	t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spc="-15" dirty="0">
                <a:latin typeface="Times New Roman"/>
                <a:cs typeface="Times New Roman"/>
              </a:rPr>
              <a:t>s</a:t>
            </a:r>
            <a:r>
              <a:rPr sz="2000" b="1" dirty="0">
                <a:latin typeface="Times New Roman"/>
                <a:cs typeface="Times New Roman"/>
              </a:rPr>
              <a:t>t	e</a:t>
            </a:r>
            <a:r>
              <a:rPr sz="2000" b="1" spc="-15" dirty="0">
                <a:latin typeface="Times New Roman"/>
                <a:cs typeface="Times New Roman"/>
              </a:rPr>
              <a:t>d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10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i</a:t>
            </a:r>
            <a:r>
              <a:rPr sz="2000" b="1" spc="-20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ken	</a:t>
            </a:r>
            <a:r>
              <a:rPr sz="2000" b="1" spc="-5" dirty="0">
                <a:latin typeface="Times New Roman"/>
                <a:cs typeface="Times New Roman"/>
              </a:rPr>
              <a:t>sür</a:t>
            </a:r>
            <a:r>
              <a:rPr sz="2000" b="1" spc="-15" dirty="0">
                <a:latin typeface="Times New Roman"/>
                <a:cs typeface="Times New Roman"/>
              </a:rPr>
              <a:t>ü</a:t>
            </a:r>
            <a:r>
              <a:rPr sz="2000" b="1" dirty="0">
                <a:latin typeface="Times New Roman"/>
                <a:cs typeface="Times New Roman"/>
              </a:rPr>
              <a:t>ş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yapıp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4404817"/>
            <a:ext cx="813562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yapmadıklarına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odaklanması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istenmektedir.</a:t>
            </a:r>
            <a:endParaRPr sz="2000" dirty="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Çoğu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anlık</a:t>
            </a:r>
            <a:r>
              <a:rPr sz="2000" b="1" dirty="0">
                <a:latin typeface="Times New Roman"/>
                <a:cs typeface="Times New Roman"/>
              </a:rPr>
              <a:t> da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olsa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araçları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sağa</a:t>
            </a:r>
            <a:r>
              <a:rPr sz="2000" b="1" dirty="0">
                <a:latin typeface="Times New Roman"/>
                <a:cs typeface="Times New Roman"/>
              </a:rPr>
              <a:t> veya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sola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aniden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savurdukları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gözlemlenmektedir.</a:t>
            </a:r>
            <a:r>
              <a:rPr sz="2000" b="1" spc="-10" dirty="0">
                <a:latin typeface="Times New Roman"/>
                <a:cs typeface="Times New Roman"/>
              </a:rPr>
              <a:t> Sürekli</a:t>
            </a:r>
            <a:r>
              <a:rPr sz="2000" b="1" spc="-5" dirty="0">
                <a:latin typeface="Times New Roman"/>
                <a:cs typeface="Times New Roman"/>
              </a:rPr>
              <a:t> olmayan</a:t>
            </a:r>
            <a:r>
              <a:rPr sz="2000" b="1" dirty="0">
                <a:latin typeface="Times New Roman"/>
                <a:cs typeface="Times New Roman"/>
              </a:rPr>
              <a:t> bu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hatanın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tespiti </a:t>
            </a:r>
            <a:r>
              <a:rPr sz="2000" b="1" dirty="0">
                <a:latin typeface="Times New Roman"/>
                <a:cs typeface="Times New Roman"/>
              </a:rPr>
              <a:t> oldukça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kolaydır</a:t>
            </a:r>
            <a:r>
              <a:rPr sz="2000" b="1" spc="-8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ancak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dikkat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gerektirir.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637743"/>
              </p:ext>
            </p:extLst>
          </p:nvPr>
        </p:nvGraphicFramePr>
        <p:xfrm>
          <a:off x="396239" y="1676401"/>
          <a:ext cx="8198485" cy="18120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001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320"/>
                        </a:spcBef>
                      </a:pPr>
                      <a:r>
                        <a:rPr sz="195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9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50" b="1" spc="-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9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9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950" b="1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950" b="1" spc="-2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9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950" b="1" spc="-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9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9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9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950" b="1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9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endParaRPr sz="1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95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5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9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950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8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950" spc="-3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spc="-4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95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9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950" spc="-8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uy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6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6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3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b) Aracı kontrol edemiyor, sağa sola savuruyor.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66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95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3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acı</a:t>
                      </a:r>
                      <a:r>
                        <a:rPr sz="1950" spc="-2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şe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950" spc="-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50" spc="-25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950" spc="-4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950" spc="-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9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9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6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9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950" b="1" spc="-6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Resim 9">
            <a:extLst>
              <a:ext uri="{FF2B5EF4-FFF2-40B4-BE49-F238E27FC236}">
                <a16:creationId xmlns:a16="http://schemas.microsoft.com/office/drawing/2014/main" id="{70628C9C-86F8-4CC2-99C6-2283810F2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48000" y="1147330"/>
            <a:ext cx="40024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Şerit</a:t>
            </a:r>
            <a:r>
              <a:rPr spc="-25" dirty="0"/>
              <a:t> </a:t>
            </a:r>
            <a:r>
              <a:rPr spc="-5" dirty="0"/>
              <a:t>İzleme </a:t>
            </a:r>
            <a:r>
              <a:rPr dirty="0"/>
              <a:t>ve </a:t>
            </a:r>
            <a:r>
              <a:rPr spc="-5" dirty="0"/>
              <a:t>Değiştirme</a:t>
            </a:r>
            <a:r>
              <a:rPr spc="-30" dirty="0"/>
              <a:t> </a:t>
            </a:r>
            <a:r>
              <a:rPr spc="-5" dirty="0"/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3881264"/>
            <a:ext cx="8166100" cy="25195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Şerit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izleme</a:t>
            </a:r>
            <a:r>
              <a:rPr sz="1600" b="1" dirty="0">
                <a:latin typeface="Times New Roman"/>
                <a:cs typeface="Times New Roman"/>
              </a:rPr>
              <a:t> ve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değiştirme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bölümü</a:t>
            </a:r>
            <a:r>
              <a:rPr sz="1600" b="1" dirty="0">
                <a:latin typeface="Times New Roman"/>
                <a:cs typeface="Times New Roman"/>
              </a:rPr>
              <a:t> kursiyerin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fazla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dikkat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etmesi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gereken bölümlerden </a:t>
            </a:r>
            <a:r>
              <a:rPr sz="1600" b="1" dirty="0">
                <a:latin typeface="Times New Roman"/>
                <a:cs typeface="Times New Roman"/>
              </a:rPr>
              <a:t>birisi </a:t>
            </a:r>
            <a:r>
              <a:rPr sz="1600" b="1" spc="-5" dirty="0">
                <a:latin typeface="Times New Roman"/>
                <a:cs typeface="Times New Roman"/>
              </a:rPr>
              <a:t>olduğundan bu bölümde </a:t>
            </a:r>
            <a:r>
              <a:rPr sz="1600" b="1" dirty="0">
                <a:latin typeface="Times New Roman"/>
                <a:cs typeface="Times New Roman"/>
              </a:rPr>
              <a:t>kursiyerin </a:t>
            </a:r>
            <a:r>
              <a:rPr sz="1600" b="1" spc="-5" dirty="0">
                <a:latin typeface="Times New Roman"/>
                <a:cs typeface="Times New Roman"/>
              </a:rPr>
              <a:t>davranışlarının </a:t>
            </a:r>
            <a:r>
              <a:rPr sz="1600" b="1" dirty="0">
                <a:latin typeface="Times New Roman"/>
                <a:cs typeface="Times New Roman"/>
              </a:rPr>
              <a:t>iyi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gözlemlenmesi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ve </a:t>
            </a:r>
            <a:r>
              <a:rPr sz="1600" b="1" spc="-5" dirty="0">
                <a:latin typeface="Times New Roman"/>
                <a:cs typeface="Times New Roman"/>
              </a:rPr>
              <a:t>değerlendirmelerin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duruma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göre</a:t>
            </a:r>
            <a:r>
              <a:rPr sz="1600" b="1" dirty="0">
                <a:latin typeface="Times New Roman"/>
                <a:cs typeface="Times New Roman"/>
              </a:rPr>
              <a:t> yapılması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çok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önemlidir.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Şerit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değiştirirken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diğer</a:t>
            </a:r>
            <a:r>
              <a:rPr sz="1600" b="1" dirty="0">
                <a:latin typeface="Times New Roman"/>
                <a:cs typeface="Times New Roman"/>
              </a:rPr>
              <a:t> araçlarla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iletişim</a:t>
            </a:r>
            <a:r>
              <a:rPr sz="1600" b="1" dirty="0">
                <a:latin typeface="Times New Roman"/>
                <a:cs typeface="Times New Roman"/>
              </a:rPr>
              <a:t> ve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çok</a:t>
            </a:r>
            <a:r>
              <a:rPr sz="1600" b="1" spc="45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önemlidir. 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Ayrıca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şerit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değiştirmelerde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önündeki</a:t>
            </a:r>
            <a:r>
              <a:rPr sz="1600" b="1" dirty="0">
                <a:latin typeface="Times New Roman"/>
                <a:cs typeface="Times New Roman"/>
              </a:rPr>
              <a:t> araçla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olan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mesafenin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ayarlanması</a:t>
            </a:r>
            <a:r>
              <a:rPr sz="1600" b="1" dirty="0">
                <a:latin typeface="Times New Roman"/>
                <a:cs typeface="Times New Roman"/>
              </a:rPr>
              <a:t> ve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arkadan </a:t>
            </a:r>
            <a:r>
              <a:rPr sz="1600" b="1" dirty="0">
                <a:latin typeface="Times New Roman"/>
                <a:cs typeface="Times New Roman"/>
              </a:rPr>
              <a:t>gelen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aracın</a:t>
            </a:r>
            <a:r>
              <a:rPr sz="1600" b="1" spc="-5" dirty="0">
                <a:latin typeface="Times New Roman"/>
                <a:cs typeface="Times New Roman"/>
              </a:rPr>
              <a:t> hızının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doğru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tahmin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edilmesi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hayati </a:t>
            </a:r>
            <a:r>
              <a:rPr sz="1600" b="1" spc="-5" dirty="0">
                <a:latin typeface="Times New Roman"/>
                <a:cs typeface="Times New Roman"/>
              </a:rPr>
              <a:t>bir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öneme </a:t>
            </a:r>
            <a:r>
              <a:rPr sz="1600" b="1" spc="-20" dirty="0">
                <a:latin typeface="Times New Roman"/>
                <a:cs typeface="Times New Roman"/>
              </a:rPr>
              <a:t>sahiptir.</a:t>
            </a:r>
            <a:endParaRPr sz="1600" dirty="0">
              <a:latin typeface="Times New Roman"/>
              <a:cs typeface="Times New Roman"/>
            </a:endParaRPr>
          </a:p>
          <a:p>
            <a:pPr marL="12700" marR="6985" indent="913765" algn="just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Öndeki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aracı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takip</a:t>
            </a:r>
            <a:r>
              <a:rPr sz="1600" b="1" dirty="0">
                <a:latin typeface="Times New Roman"/>
                <a:cs typeface="Times New Roman"/>
              </a:rPr>
              <a:t> mesafesinin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kadar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olması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gerektiği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hususunda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kursiyerin bilgi sahibi olup olmadığının test </a:t>
            </a:r>
            <a:r>
              <a:rPr sz="1600" b="1" dirty="0">
                <a:latin typeface="Times New Roman"/>
                <a:cs typeface="Times New Roman"/>
              </a:rPr>
              <a:t>edileceği </a:t>
            </a:r>
            <a:r>
              <a:rPr sz="1600" b="1" spc="-5" dirty="0">
                <a:latin typeface="Times New Roman"/>
                <a:cs typeface="Times New Roman"/>
              </a:rPr>
              <a:t>bir bölüm olduğu da dikkate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alınmalıdır.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ts val="2110"/>
              </a:lnSpc>
              <a:spcBef>
                <a:spcPts val="114"/>
              </a:spcBef>
            </a:pPr>
            <a:r>
              <a:rPr sz="1600" b="1" spc="-5" dirty="0">
                <a:latin typeface="Times New Roman"/>
                <a:cs typeface="Times New Roman"/>
              </a:rPr>
              <a:t>Sürüş</a:t>
            </a:r>
            <a:r>
              <a:rPr sz="1600" b="1" spc="4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esnasında</a:t>
            </a:r>
            <a:r>
              <a:rPr sz="1600" b="1" spc="4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</a:t>
            </a:r>
            <a:r>
              <a:rPr sz="1600" b="1" spc="4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durumdan</a:t>
            </a:r>
            <a:r>
              <a:rPr sz="1600" b="1" spc="4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korkan</a:t>
            </a:r>
            <a:r>
              <a:rPr sz="1600" b="1" spc="4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ve</a:t>
            </a:r>
            <a:r>
              <a:rPr sz="1600" b="1" spc="4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şerit</a:t>
            </a:r>
            <a:r>
              <a:rPr sz="1600" b="1" spc="434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değiştirmeden</a:t>
            </a:r>
            <a:r>
              <a:rPr sz="1600" b="1" spc="4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kaçınan </a:t>
            </a:r>
            <a:r>
              <a:rPr sz="1600" b="1" spc="-4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kursiyerler</a:t>
            </a:r>
            <a:r>
              <a:rPr sz="1600" b="1" spc="-5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olabilir.</a:t>
            </a:r>
            <a:r>
              <a:rPr sz="1600" b="1" spc="-1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Ancak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sürücülerin gerektiğinde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şerit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değiştirmeleri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esastır</a:t>
            </a:r>
            <a:r>
              <a:rPr sz="1600" dirty="0">
                <a:latin typeface="Calibri"/>
                <a:cs typeface="Calibri"/>
              </a:rPr>
              <a:t>.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786754"/>
              </p:ext>
            </p:extLst>
          </p:nvPr>
        </p:nvGraphicFramePr>
        <p:xfrm>
          <a:off x="487173" y="1447800"/>
          <a:ext cx="8108313" cy="2133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831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5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9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9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95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9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sz="9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9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9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9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9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9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9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spc="-1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9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çizgilerinin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içerisinde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kullanamıyor,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iki</a:t>
                      </a:r>
                      <a:r>
                        <a:rPr sz="9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şeridi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birden</a:t>
                      </a:r>
                      <a:r>
                        <a:rPr sz="9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kullanıyor.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spc="-1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9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spc="-1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9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ile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40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5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b="1" spc="-3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b="1" spc="-3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spc="-1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40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120"/>
                        </a:lnSpc>
                        <a:spcBef>
                          <a:spcPts val="45"/>
                        </a:spcBef>
                      </a:pPr>
                      <a:r>
                        <a:rPr sz="9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spc="-1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Şeridini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değiştirirken</a:t>
                      </a:r>
                      <a:r>
                        <a:rPr sz="9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yoldaki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kesik</a:t>
                      </a:r>
                      <a:r>
                        <a:rPr sz="95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sürekli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çizgilerin</a:t>
                      </a:r>
                      <a:r>
                        <a:rPr sz="9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anlamlarına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55" dirty="0">
                          <a:latin typeface="Times New Roman"/>
                          <a:cs typeface="Times New Roman"/>
                        </a:rPr>
                        <a:t>uygun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hareket</a:t>
                      </a:r>
                      <a:r>
                        <a:rPr sz="950" spc="-30" dirty="0">
                          <a:latin typeface="Times New Roman"/>
                          <a:cs typeface="Times New Roman"/>
                        </a:rPr>
                        <a:t> etmiyor.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b="1" spc="-3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b="1" spc="-3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5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9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950" dirty="0">
                          <a:latin typeface="Times New Roman"/>
                          <a:cs typeface="Times New Roman"/>
                        </a:rPr>
                        <a:t>.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spc="-30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Sürekli</a:t>
                      </a:r>
                      <a:r>
                        <a:rPr sz="9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sol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şeridi</a:t>
                      </a:r>
                      <a:r>
                        <a:rPr sz="9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0" dirty="0">
                          <a:latin typeface="Times New Roman"/>
                          <a:cs typeface="Times New Roman"/>
                        </a:rPr>
                        <a:t>işgal</a:t>
                      </a:r>
                      <a:r>
                        <a:rPr sz="9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5" dirty="0">
                          <a:latin typeface="Times New Roman"/>
                          <a:cs typeface="Times New Roman"/>
                        </a:rPr>
                        <a:t>ederek</a:t>
                      </a:r>
                      <a:r>
                        <a:rPr sz="95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10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9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-25" dirty="0">
                          <a:latin typeface="Times New Roman"/>
                          <a:cs typeface="Times New Roman"/>
                        </a:rPr>
                        <a:t>kullanıyor.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b="1" spc="-3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15"/>
                        </a:lnSpc>
                        <a:spcBef>
                          <a:spcPts val="45"/>
                        </a:spcBef>
                      </a:pPr>
                      <a:r>
                        <a:rPr sz="950" b="1" spc="-3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56E6D58C-6F25-46A0-89A7-72A0544D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007" y="952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33953" y="1860550"/>
            <a:ext cx="24041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Sınav</a:t>
            </a:r>
            <a:r>
              <a:rPr u="heavy" spc="-3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Görevi </a:t>
            </a:r>
            <a:r>
              <a:rPr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ve</a:t>
            </a:r>
            <a:r>
              <a:rPr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Tanımı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26783" y="2476626"/>
            <a:ext cx="192722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1783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ve	</a:t>
            </a:r>
            <a:r>
              <a:rPr sz="1900" b="1" spc="-10" dirty="0">
                <a:latin typeface="Times New Roman"/>
                <a:cs typeface="Times New Roman"/>
              </a:rPr>
              <a:t>değerlendirme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0272" y="2476626"/>
            <a:ext cx="5613400" cy="6070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914400">
              <a:lnSpc>
                <a:spcPct val="101099"/>
              </a:lnSpc>
              <a:spcBef>
                <a:spcPts val="70"/>
              </a:spcBef>
              <a:tabLst>
                <a:tab pos="2225675" algn="l"/>
                <a:tab pos="3114040" algn="l"/>
                <a:tab pos="3799840" algn="l"/>
                <a:tab pos="4578985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Di</a:t>
            </a:r>
            <a:r>
              <a:rPr sz="1900" b="1" spc="-45" dirty="0">
                <a:latin typeface="Times New Roman"/>
                <a:cs typeface="Times New Roman"/>
              </a:rPr>
              <a:t>r</a:t>
            </a:r>
            <a:r>
              <a:rPr sz="1900" b="1" spc="-5" dirty="0">
                <a:latin typeface="Times New Roman"/>
                <a:cs typeface="Times New Roman"/>
              </a:rPr>
              <a:t>e</a:t>
            </a:r>
            <a:r>
              <a:rPr sz="1900" b="1" dirty="0">
                <a:latin typeface="Times New Roman"/>
                <a:cs typeface="Times New Roman"/>
              </a:rPr>
              <a:t>k</a:t>
            </a:r>
            <a:r>
              <a:rPr sz="1900" b="1" spc="-5" dirty="0">
                <a:latin typeface="Times New Roman"/>
                <a:cs typeface="Times New Roman"/>
              </a:rPr>
              <a:t>siyon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eğiti</a:t>
            </a:r>
            <a:r>
              <a:rPr sz="1900" b="1" dirty="0">
                <a:latin typeface="Times New Roman"/>
                <a:cs typeface="Times New Roman"/>
              </a:rPr>
              <a:t>m</a:t>
            </a:r>
            <a:r>
              <a:rPr sz="1900" b="1" spc="-5" dirty="0">
                <a:latin typeface="Times New Roman"/>
                <a:cs typeface="Times New Roman"/>
              </a:rPr>
              <a:t>i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der</a:t>
            </a:r>
            <a:r>
              <a:rPr sz="1900" b="1" spc="-15" dirty="0">
                <a:latin typeface="Times New Roman"/>
                <a:cs typeface="Times New Roman"/>
              </a:rPr>
              <a:t>s</a:t>
            </a:r>
            <a:r>
              <a:rPr sz="1900" b="1" spc="-5" dirty="0">
                <a:latin typeface="Times New Roman"/>
                <a:cs typeface="Times New Roman"/>
              </a:rPr>
              <a:t>i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10" dirty="0">
                <a:latin typeface="Times New Roman"/>
                <a:cs typeface="Times New Roman"/>
              </a:rPr>
              <a:t>s</a:t>
            </a:r>
            <a:r>
              <a:rPr sz="1900" b="1" spc="-25" dirty="0">
                <a:latin typeface="Times New Roman"/>
                <a:cs typeface="Times New Roman"/>
              </a:rPr>
              <a:t>ı</a:t>
            </a:r>
            <a:r>
              <a:rPr sz="1900" b="1" spc="-10" dirty="0">
                <a:latin typeface="Times New Roman"/>
                <a:cs typeface="Times New Roman"/>
              </a:rPr>
              <a:t>nav</a:t>
            </a:r>
            <a:r>
              <a:rPr sz="1900" b="1" spc="-5" dirty="0">
                <a:latin typeface="Times New Roman"/>
                <a:cs typeface="Times New Roman"/>
              </a:rPr>
              <a:t>ı</a:t>
            </a:r>
            <a:r>
              <a:rPr sz="1900" b="1" dirty="0">
                <a:latin typeface="Times New Roman"/>
                <a:cs typeface="Times New Roman"/>
              </a:rPr>
              <a:t>	</a:t>
            </a:r>
            <a:r>
              <a:rPr sz="1900" b="1" spc="-5" dirty="0">
                <a:latin typeface="Times New Roman"/>
                <a:cs typeface="Times New Roman"/>
              </a:rPr>
              <a:t>uygul</a:t>
            </a:r>
            <a:r>
              <a:rPr sz="1900" b="1" spc="10" dirty="0">
                <a:latin typeface="Times New Roman"/>
                <a:cs typeface="Times New Roman"/>
              </a:rPr>
              <a:t>am</a:t>
            </a:r>
            <a:r>
              <a:rPr sz="1900" b="1" spc="-5" dirty="0">
                <a:latin typeface="Times New Roman"/>
                <a:cs typeface="Times New Roman"/>
              </a:rPr>
              <a:t>a  komisyonu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başkan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-4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üyeden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35" dirty="0">
                <a:latin typeface="Times New Roman"/>
                <a:cs typeface="Times New Roman"/>
              </a:rPr>
              <a:t>oluşur.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0272" y="3348049"/>
            <a:ext cx="7695565" cy="176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95"/>
              </a:spcBef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Başkan</a:t>
            </a:r>
            <a:r>
              <a:rPr sz="19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9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üye;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eğitimi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dersi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sorumlusu</a:t>
            </a:r>
            <a:r>
              <a:rPr sz="1900" b="1" spc="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belgesi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bulunan,</a:t>
            </a:r>
            <a:endParaRPr sz="19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En</a:t>
            </a:r>
            <a:r>
              <a:rPr sz="1900" b="1" spc="-5" dirty="0">
                <a:latin typeface="Times New Roman"/>
                <a:cs typeface="Times New Roman"/>
              </a:rPr>
              <a:t> az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yüksekokul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mezunu,</a:t>
            </a:r>
            <a:endParaRPr sz="19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buFont typeface="Arial MT"/>
              <a:buChar char="•"/>
              <a:tabLst>
                <a:tab pos="355600" algn="l"/>
                <a:tab pos="356235" algn="l"/>
                <a:tab pos="783590" algn="l"/>
                <a:tab pos="1144905" algn="l"/>
                <a:tab pos="1520190" algn="l"/>
                <a:tab pos="1908810" algn="l"/>
                <a:tab pos="2510790" algn="l"/>
                <a:tab pos="3395979" algn="l"/>
                <a:tab pos="3757295" algn="l"/>
                <a:tab pos="4963160" algn="l"/>
                <a:tab pos="5819775" algn="l"/>
                <a:tab pos="6664325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En	</a:t>
            </a:r>
            <a:r>
              <a:rPr sz="1900" b="1" dirty="0">
                <a:latin typeface="Times New Roman"/>
                <a:cs typeface="Times New Roman"/>
              </a:rPr>
              <a:t>az	</a:t>
            </a:r>
            <a:r>
              <a:rPr sz="1900" b="1" spc="-5" dirty="0">
                <a:latin typeface="Times New Roman"/>
                <a:cs typeface="Times New Roman"/>
              </a:rPr>
              <a:t>üç	yıl	önce	alınmış	ve	kursiyerin	alacağı	sürücü	sertifikası</a:t>
            </a:r>
            <a:endParaRPr sz="1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sınıfından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sürücü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belgesi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bulunanlar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arasından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oluşturulur.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BF5E36D-D499-430E-8E5B-9CBDAEEA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7641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82024" y="1123950"/>
            <a:ext cx="63868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Kavşaklara</a:t>
            </a:r>
            <a:r>
              <a:rPr u="heavy" spc="-114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Yaklaşma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 Kavşaklarda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Sağa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Sola</a:t>
            </a:r>
            <a:r>
              <a:rPr u="heavy" spc="-8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Dönüşler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9145" y="4114800"/>
            <a:ext cx="81305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95"/>
              </a:spcBef>
            </a:pPr>
            <a:r>
              <a:rPr sz="1600" b="1" spc="-75" dirty="0">
                <a:latin typeface="Times New Roman"/>
                <a:cs typeface="Times New Roman"/>
              </a:rPr>
              <a:t>Yol</a:t>
            </a:r>
            <a:r>
              <a:rPr sz="1600" b="1" spc="-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kullanıcıları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için</a:t>
            </a:r>
            <a:r>
              <a:rPr sz="1600" b="1" spc="-5" dirty="0">
                <a:latin typeface="Times New Roman"/>
                <a:cs typeface="Times New Roman"/>
              </a:rPr>
              <a:t> kavşaklar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</a:t>
            </a:r>
            <a:r>
              <a:rPr sz="1600" b="1" dirty="0">
                <a:latin typeface="Times New Roman"/>
                <a:cs typeface="Times New Roman"/>
              </a:rPr>
              <a:t> kavşakta</a:t>
            </a:r>
            <a:r>
              <a:rPr sz="1600" b="1" spc="4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yapılan</a:t>
            </a:r>
            <a:r>
              <a:rPr sz="1600" b="1" spc="4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davranışlar </a:t>
            </a:r>
            <a:r>
              <a:rPr sz="1600" b="1" spc="-5" dirty="0">
                <a:latin typeface="Times New Roman"/>
                <a:cs typeface="Times New Roman"/>
              </a:rPr>
              <a:t> hayati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önem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arz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eden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hususlardır.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Sağa</a:t>
            </a:r>
            <a:r>
              <a:rPr sz="1600" b="1" spc="-5" dirty="0">
                <a:latin typeface="Times New Roman"/>
                <a:cs typeface="Times New Roman"/>
              </a:rPr>
              <a:t> veya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sola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dönüşler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bir</a:t>
            </a:r>
            <a:r>
              <a:rPr sz="1600" b="1" spc="46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direksiyon </a:t>
            </a:r>
            <a:r>
              <a:rPr sz="1600" b="1" spc="-459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sınavı</a:t>
            </a:r>
            <a:r>
              <a:rPr sz="1600" b="1" spc="-5" dirty="0">
                <a:latin typeface="Times New Roman"/>
                <a:cs typeface="Times New Roman"/>
              </a:rPr>
              <a:t> için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temel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becerilerdendir.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10795" indent="913765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Her türlü yol şartlarında </a:t>
            </a:r>
            <a:r>
              <a:rPr sz="1600" b="1" dirty="0">
                <a:latin typeface="Times New Roman"/>
                <a:cs typeface="Times New Roman"/>
              </a:rPr>
              <a:t>dönüş </a:t>
            </a:r>
            <a:r>
              <a:rPr sz="1600" b="1" spc="-5" dirty="0">
                <a:latin typeface="Times New Roman"/>
                <a:cs typeface="Times New Roman"/>
              </a:rPr>
              <a:t>kurallarına uyulması, örneğin sinyal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verilmesi,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doğru</a:t>
            </a:r>
            <a:r>
              <a:rPr sz="1600" b="1" spc="-5" dirty="0">
                <a:latin typeface="Times New Roman"/>
                <a:cs typeface="Times New Roman"/>
              </a:rPr>
              <a:t> şeride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zamanında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girilmesi,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aynaların</a:t>
            </a:r>
            <a:r>
              <a:rPr sz="1600" b="1" spc="47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kontrolü</a:t>
            </a:r>
            <a:r>
              <a:rPr sz="1600" b="1" spc="459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çok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önemlidir.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932287"/>
              </p:ext>
            </p:extLst>
          </p:nvPr>
        </p:nvGraphicFramePr>
        <p:xfrm>
          <a:off x="576071" y="1523997"/>
          <a:ext cx="8091804" cy="2514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8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8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2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9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466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00" b="1" spc="75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KAVŞAKLARA</a:t>
                      </a:r>
                      <a:r>
                        <a:rPr sz="10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YAKLAŞMA</a:t>
                      </a:r>
                      <a:r>
                        <a:rPr sz="10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KAVŞAKLARDA</a:t>
                      </a:r>
                      <a:r>
                        <a:rPr sz="10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0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0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DÖNÜŞLER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Kavşağa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yaklaşırken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yavaşlamıyor.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5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7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Kavşağa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yaklaşırken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döneceği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yöne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şeride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girmiyor.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Dönüş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öncesinde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vermiyor.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Kavşakta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karşıdan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yandan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gelen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araçları 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7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Kavşakta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geçiş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hakkı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kurallarına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uymuyor.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6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dönüşlerden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ile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trafiği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1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35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dönüşlerden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kör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kontrolü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8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8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5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spc="45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Dönüşünü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tamamladıktan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yönüne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şeride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girmiyor.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8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000" b="1" spc="8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072" y="5157215"/>
            <a:ext cx="7883652" cy="13121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5E1B8D9-D1A2-449C-8A10-5C12F35B1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5379" y="1151502"/>
            <a:ext cx="66370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Araç</a:t>
            </a:r>
            <a:r>
              <a:rPr u="heavy" spc="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Seyir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Halindeyken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Değerlendirilecek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Diğer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Davranışlar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4537964"/>
            <a:ext cx="81356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Sürüş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esnasında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kursiyerlerin,</a:t>
            </a:r>
            <a:r>
              <a:rPr sz="1800" b="1" dirty="0">
                <a:latin typeface="Times New Roman"/>
                <a:cs typeface="Times New Roman"/>
              </a:rPr>
              <a:t> trafik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işaretleri</a:t>
            </a:r>
            <a:r>
              <a:rPr sz="1800" b="1" dirty="0">
                <a:latin typeface="Times New Roman"/>
                <a:cs typeface="Times New Roman"/>
              </a:rPr>
              <a:t> ile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yollardaki</a:t>
            </a:r>
            <a:r>
              <a:rPr sz="1800" b="1" dirty="0">
                <a:latin typeface="Times New Roman"/>
                <a:cs typeface="Times New Roman"/>
              </a:rPr>
              <a:t> trafik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ikazından</a:t>
            </a:r>
            <a:r>
              <a:rPr sz="1800" b="1" dirty="0">
                <a:latin typeface="Times New Roman"/>
                <a:cs typeface="Times New Roman"/>
              </a:rPr>
              <a:t> sorumlu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kişiler</a:t>
            </a:r>
            <a:r>
              <a:rPr sz="1800" b="1" dirty="0">
                <a:latin typeface="Times New Roman"/>
                <a:cs typeface="Times New Roman"/>
              </a:rPr>
              <a:t> ile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önemlisi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trafik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polislerinin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farkında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olmaları, </a:t>
            </a:r>
            <a:r>
              <a:rPr sz="1800" b="1" dirty="0">
                <a:latin typeface="Times New Roman"/>
                <a:cs typeface="Times New Roman"/>
              </a:rPr>
              <a:t> trafik </a:t>
            </a:r>
            <a:r>
              <a:rPr sz="1800" b="1" spc="-5" dirty="0">
                <a:latin typeface="Times New Roman"/>
                <a:cs typeface="Times New Roman"/>
              </a:rPr>
              <a:t>düzenlemeleri için yapılan olağanüstü müdahalelere </a:t>
            </a:r>
            <a:r>
              <a:rPr sz="1800" b="1" dirty="0">
                <a:latin typeface="Times New Roman"/>
                <a:cs typeface="Times New Roman"/>
              </a:rPr>
              <a:t>uymaları </a:t>
            </a:r>
            <a:r>
              <a:rPr sz="1800" b="1" spc="-30" dirty="0">
                <a:latin typeface="Times New Roman"/>
                <a:cs typeface="Times New Roman"/>
              </a:rPr>
              <a:t>gerekir.</a:t>
            </a:r>
            <a:r>
              <a:rPr sz="1800" b="1" spc="39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Bu </a:t>
            </a:r>
            <a:r>
              <a:rPr sz="1800" b="1" spc="-5" dirty="0">
                <a:latin typeface="Times New Roman"/>
                <a:cs typeface="Times New Roman"/>
              </a:rPr>
              <a:t> gibi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durumlarda,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trafik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polisinin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yönlendirme</a:t>
            </a:r>
            <a:r>
              <a:rPr sz="1800" b="1" dirty="0">
                <a:latin typeface="Times New Roman"/>
                <a:cs typeface="Times New Roman"/>
              </a:rPr>
              <a:t> 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işaretlerini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bilmeli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10" dirty="0">
                <a:latin typeface="Times New Roman"/>
                <a:cs typeface="Times New Roman"/>
              </a:rPr>
              <a:t>ve 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anlamalıdır.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166650"/>
              </p:ext>
            </p:extLst>
          </p:nvPr>
        </p:nvGraphicFramePr>
        <p:xfrm>
          <a:off x="457199" y="1511422"/>
          <a:ext cx="7993380" cy="1938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3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4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4757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800" b="1" spc="50" dirty="0">
                          <a:latin typeface="Times New Roman"/>
                          <a:cs typeface="Times New Roman"/>
                        </a:rPr>
                        <a:t>11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b="1" spc="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SEYİR</a:t>
                      </a:r>
                      <a:r>
                        <a:rPr sz="8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HALİNDEYKEN</a:t>
                      </a: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DEĞERLENDİRİLECEK</a:t>
                      </a:r>
                      <a:r>
                        <a:rPr sz="8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DİĞER</a:t>
                      </a:r>
                      <a:r>
                        <a:rPr sz="8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DAVRANIŞLAR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spc="4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Işıklı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cihazları,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levhaları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işaretlerine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uymuyor.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4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spc="40" dirty="0">
                          <a:latin typeface="Times New Roman"/>
                          <a:cs typeface="Times New Roman"/>
                        </a:rPr>
                        <a:t>b) Trafik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polisini,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yol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ikaz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değişikliklerini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yönlendirmeleri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fark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spc="4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kullanımı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sırasında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hakimiyetini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güvenliğini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düşürecek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düzeyde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heyecanlı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telaşlı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olduğu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görüldü.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475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spc="4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Yaya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okul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geçitlerinde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yayalara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bisikletlilere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geçiş 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hakkı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0"/>
                        </a:spcBef>
                      </a:pPr>
                      <a:r>
                        <a:rPr sz="8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3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spc="4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Hemzemin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geçitlerde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geçiş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kurallarına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uymuyor.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8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011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75"/>
                        </a:spcBef>
                      </a:pPr>
                      <a:r>
                        <a:rPr sz="800" spc="4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Geçiş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üstünlüğüne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sahip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araçlara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geçiş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hakkı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75"/>
                        </a:spcBef>
                      </a:pPr>
                      <a:r>
                        <a:rPr sz="8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53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spc="15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seyir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halindeyken</a:t>
                      </a:r>
                      <a:r>
                        <a:rPr sz="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iç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dış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aynalardan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trafiğin</a:t>
                      </a:r>
                      <a:r>
                        <a:rPr sz="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akışını</a:t>
                      </a:r>
                      <a:r>
                        <a:rPr sz="8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b="1" spc="4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8260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b="1" spc="4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53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spc="20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Takip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mesafesini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kurallara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olarak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ayarlayamıyor.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3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spc="20" dirty="0">
                          <a:latin typeface="Times New Roman"/>
                          <a:cs typeface="Times New Roman"/>
                        </a:rPr>
                        <a:t>ğ)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Güzergahı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bilmiyor,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güzergah</a:t>
                      </a:r>
                      <a:r>
                        <a:rPr sz="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dışına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çıkıyor.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52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spc="20" dirty="0">
                          <a:latin typeface="Times New Roman"/>
                          <a:cs typeface="Times New Roman"/>
                        </a:rPr>
                        <a:t>h)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Genel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olarak</a:t>
                      </a:r>
                      <a:r>
                        <a:rPr sz="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kullanma 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becerisi </a:t>
                      </a:r>
                      <a:r>
                        <a:rPr sz="800" spc="20" dirty="0">
                          <a:latin typeface="Times New Roman"/>
                          <a:cs typeface="Times New Roman"/>
                        </a:rPr>
                        <a:t>zayıf.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970">
                        <a:lnSpc>
                          <a:spcPts val="925"/>
                        </a:lnSpc>
                        <a:spcBef>
                          <a:spcPts val="35"/>
                        </a:spcBef>
                      </a:pPr>
                      <a:r>
                        <a:rPr sz="8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2723" y="3593591"/>
            <a:ext cx="2663952" cy="915923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22C1A59-FDC8-4574-86C6-A136C4902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-3954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1699641"/>
            <a:ext cx="8136890" cy="40824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715" indent="914400" algn="just">
              <a:lnSpc>
                <a:spcPct val="100400"/>
              </a:lnSpc>
              <a:spcBef>
                <a:spcPts val="85"/>
              </a:spcBef>
            </a:pPr>
            <a:r>
              <a:rPr sz="1900" b="1" spc="-5" dirty="0">
                <a:latin typeface="Times New Roman"/>
                <a:cs typeface="Times New Roman"/>
              </a:rPr>
              <a:t>Sürüş esnasında heyecandan veya başka bir sebepten kursiyerin elleri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 ayakları </a:t>
            </a:r>
            <a:r>
              <a:rPr sz="1900" b="1" spc="-20" dirty="0">
                <a:latin typeface="Times New Roman"/>
                <a:cs typeface="Times New Roman"/>
              </a:rPr>
              <a:t>titreyebilir. </a:t>
            </a:r>
            <a:r>
              <a:rPr sz="1900" b="1" spc="-5" dirty="0">
                <a:latin typeface="Times New Roman"/>
                <a:cs typeface="Times New Roman"/>
              </a:rPr>
              <a:t>Hatta normal bir insana </a:t>
            </a:r>
            <a:r>
              <a:rPr sz="1900" b="1" spc="-15" dirty="0">
                <a:latin typeface="Times New Roman"/>
                <a:cs typeface="Times New Roman"/>
              </a:rPr>
              <a:t>göre </a:t>
            </a:r>
            <a:r>
              <a:rPr sz="1900" b="1" spc="-5" dirty="0">
                <a:latin typeface="Times New Roman"/>
                <a:cs typeface="Times New Roman"/>
              </a:rPr>
              <a:t>çok telaşlı veya sinirli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olabilir.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Aracın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hareket</a:t>
            </a:r>
            <a:r>
              <a:rPr sz="1900" b="1" spc="-5" dirty="0">
                <a:latin typeface="Times New Roman"/>
                <a:cs typeface="Times New Roman"/>
              </a:rPr>
              <a:t> ettirilmesini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veya</a:t>
            </a:r>
            <a:r>
              <a:rPr sz="1900" b="1" spc="-5" dirty="0">
                <a:latin typeface="Times New Roman"/>
                <a:cs typeface="Times New Roman"/>
              </a:rPr>
              <a:t> genel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sürüşü</a:t>
            </a:r>
            <a:r>
              <a:rPr sz="1900" b="1" spc="-5" dirty="0">
                <a:latin typeface="Times New Roman"/>
                <a:cs typeface="Times New Roman"/>
              </a:rPr>
              <a:t> etkilemiyorsa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5" dirty="0">
                <a:latin typeface="Times New Roman"/>
                <a:cs typeface="Times New Roman"/>
              </a:rPr>
              <a:t>bu 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durum,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sorun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olarak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değerlendirilmemelidir.</a:t>
            </a:r>
            <a:endParaRPr sz="19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Eğer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hareket</a:t>
            </a:r>
            <a:r>
              <a:rPr sz="1900" b="1" spc="-5" dirty="0">
                <a:latin typeface="Times New Roman"/>
                <a:cs typeface="Times New Roman"/>
              </a:rPr>
              <a:t> halinde</a:t>
            </a:r>
            <a:r>
              <a:rPr sz="1900" b="1" dirty="0">
                <a:latin typeface="Times New Roman"/>
                <a:cs typeface="Times New Roman"/>
              </a:rPr>
              <a:t> iken,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trafikte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risk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oluşturacak,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hâkimiyetini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azaltacak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etki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varsa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veya</a:t>
            </a:r>
            <a:r>
              <a:rPr sz="1900" b="1" spc="-5" dirty="0">
                <a:latin typeface="Times New Roman"/>
                <a:cs typeface="Times New Roman"/>
              </a:rPr>
              <a:t> kursiyer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panik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içinde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hareket </a:t>
            </a:r>
            <a:r>
              <a:rPr sz="1900" b="1" spc="-5" dirty="0">
                <a:latin typeface="Times New Roman"/>
                <a:cs typeface="Times New Roman"/>
              </a:rPr>
              <a:t> ediyorsa,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aracın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yerde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durdurulmasını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isteyiniz.</a:t>
            </a:r>
            <a:endParaRPr sz="1900">
              <a:latin typeface="Times New Roman"/>
              <a:cs typeface="Times New Roman"/>
            </a:endParaRPr>
          </a:p>
          <a:p>
            <a:pPr marL="12700" marR="9525" indent="914400" algn="just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latin typeface="Times New Roman"/>
                <a:cs typeface="Times New Roman"/>
              </a:rPr>
              <a:t>Bu </a:t>
            </a:r>
            <a:r>
              <a:rPr sz="1900" b="1" dirty="0">
                <a:latin typeface="Times New Roman"/>
                <a:cs typeface="Times New Roman"/>
              </a:rPr>
              <a:t>durumda </a:t>
            </a:r>
            <a:r>
              <a:rPr sz="1900" b="1" spc="-5" dirty="0">
                <a:latin typeface="Times New Roman"/>
                <a:cs typeface="Times New Roman"/>
              </a:rPr>
              <a:t>“Genel olarak </a:t>
            </a:r>
            <a:r>
              <a:rPr sz="1900" b="1" spc="-10" dirty="0">
                <a:latin typeface="Times New Roman"/>
                <a:cs typeface="Times New Roman"/>
              </a:rPr>
              <a:t>araç </a:t>
            </a:r>
            <a:r>
              <a:rPr sz="1900" b="1" spc="-5" dirty="0">
                <a:latin typeface="Times New Roman"/>
                <a:cs typeface="Times New Roman"/>
              </a:rPr>
              <a:t>kullanma becerisi zayıf.” maddesini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işaretleyerek</a:t>
            </a:r>
            <a:r>
              <a:rPr sz="1900" b="1" spc="-5" dirty="0">
                <a:latin typeface="Times New Roman"/>
                <a:cs typeface="Times New Roman"/>
              </a:rPr>
              <a:t> sınavı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sonlandırınız.</a:t>
            </a:r>
            <a:endParaRPr sz="19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900" b="1" spc="-10" dirty="0">
                <a:latin typeface="Times New Roman"/>
                <a:cs typeface="Times New Roman"/>
              </a:rPr>
              <a:t>Gerek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sürüş</a:t>
            </a:r>
            <a:r>
              <a:rPr sz="1900" b="1" spc="-5" dirty="0">
                <a:latin typeface="Times New Roman"/>
                <a:cs typeface="Times New Roman"/>
              </a:rPr>
              <a:t> esnasında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gerekse</a:t>
            </a:r>
            <a:r>
              <a:rPr sz="1900" b="1" spc="-5" dirty="0">
                <a:latin typeface="Times New Roman"/>
                <a:cs typeface="Times New Roman"/>
              </a:rPr>
              <a:t> duran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araca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yaklaşma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halinde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kursiyerlerin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bir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mesafeyi</a:t>
            </a:r>
            <a:r>
              <a:rPr sz="1900" b="1" dirty="0">
                <a:latin typeface="Times New Roman"/>
                <a:cs typeface="Times New Roman"/>
              </a:rPr>
              <a:t> korumaları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güvenli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sürüşün</a:t>
            </a:r>
            <a:r>
              <a:rPr sz="1900" b="1" dirty="0">
                <a:latin typeface="Times New Roman"/>
                <a:cs typeface="Times New Roman"/>
              </a:rPr>
              <a:t> en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önemli 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şartıdır.</a:t>
            </a:r>
            <a:endParaRPr sz="190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Sürüş esnasında aracın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hızının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yarısı 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takip </a:t>
            </a:r>
            <a:r>
              <a:rPr sz="19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mesafesidir.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Örneğin 50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km/saat</a:t>
            </a:r>
            <a:r>
              <a:rPr sz="19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hızla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giden</a:t>
            </a:r>
            <a:r>
              <a:rPr sz="1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bir</a:t>
            </a:r>
            <a:r>
              <a:rPr sz="1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aracın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takip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mesafesi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25</a:t>
            </a:r>
            <a:r>
              <a:rPr sz="1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metredir</a:t>
            </a:r>
            <a:r>
              <a:rPr sz="19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CF61612-C82F-4C0C-92A4-51D11CFBD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2978861"/>
            <a:ext cx="8341359" cy="85534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14400" algn="just">
              <a:lnSpc>
                <a:spcPct val="101200"/>
              </a:lnSpc>
              <a:spcBef>
                <a:spcPts val="75"/>
              </a:spcBef>
            </a:pPr>
            <a:r>
              <a:rPr sz="1800" spc="-50" dirty="0">
                <a:solidFill>
                  <a:srgbClr val="000000"/>
                </a:solidFill>
              </a:rPr>
              <a:t>Yaya </a:t>
            </a:r>
            <a:r>
              <a:rPr sz="1800" dirty="0">
                <a:solidFill>
                  <a:srgbClr val="000000"/>
                </a:solidFill>
              </a:rPr>
              <a:t>veya </a:t>
            </a:r>
            <a:r>
              <a:rPr sz="1800" spc="-5" dirty="0">
                <a:solidFill>
                  <a:srgbClr val="000000"/>
                </a:solidFill>
              </a:rPr>
              <a:t>okul geçitlerinde yaya ve bisikletlilere yol verilmesi bu geçitlere 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yaklaşırken hız düşürülmesi, özellikle çocukların bulunduğu durumlarda dikkatli ve 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güvenli sürüş</a:t>
            </a:r>
            <a:r>
              <a:rPr sz="1800" spc="10" dirty="0">
                <a:solidFill>
                  <a:srgbClr val="000000"/>
                </a:solidFill>
              </a:rPr>
              <a:t> </a:t>
            </a:r>
            <a:r>
              <a:rPr sz="1800" dirty="0">
                <a:solidFill>
                  <a:srgbClr val="000000"/>
                </a:solidFill>
              </a:rPr>
              <a:t>ortaya</a:t>
            </a:r>
            <a:r>
              <a:rPr sz="1800" spc="-1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konulması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15" dirty="0">
                <a:solidFill>
                  <a:srgbClr val="000000"/>
                </a:solidFill>
              </a:rPr>
              <a:t>gerekmektedir.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402437" y="5728817"/>
            <a:ext cx="83394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Kursiyerlerin </a:t>
            </a:r>
            <a:r>
              <a:rPr sz="1800" b="1" spc="-10" dirty="0">
                <a:latin typeface="Times New Roman"/>
                <a:cs typeface="Times New Roman"/>
              </a:rPr>
              <a:t>bu </a:t>
            </a:r>
            <a:r>
              <a:rPr sz="1800" b="1" dirty="0">
                <a:latin typeface="Times New Roman"/>
                <a:cs typeface="Times New Roman"/>
              </a:rPr>
              <a:t>geçişlerde </a:t>
            </a:r>
            <a:r>
              <a:rPr sz="1800" b="1" spc="-5" dirty="0">
                <a:latin typeface="Times New Roman"/>
                <a:cs typeface="Times New Roman"/>
              </a:rPr>
              <a:t>kurallara </a:t>
            </a:r>
            <a:r>
              <a:rPr sz="1800" b="1" dirty="0">
                <a:latin typeface="Times New Roman"/>
                <a:cs typeface="Times New Roman"/>
              </a:rPr>
              <a:t>tam </a:t>
            </a:r>
            <a:r>
              <a:rPr sz="1800" b="1" spc="-5" dirty="0">
                <a:latin typeface="Times New Roman"/>
                <a:cs typeface="Times New Roman"/>
              </a:rPr>
              <a:t>olarak uymaları, yavaşlamaları, </a:t>
            </a:r>
            <a:r>
              <a:rPr sz="1800" b="1" dirty="0">
                <a:latin typeface="Times New Roman"/>
                <a:cs typeface="Times New Roman"/>
              </a:rPr>
              <a:t> yol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kontrolü,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işaret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ikazları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fark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ederek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gerekli</a:t>
            </a:r>
            <a:r>
              <a:rPr sz="1800" b="1" spc="-5" dirty="0">
                <a:latin typeface="Times New Roman"/>
                <a:cs typeface="Times New Roman"/>
              </a:rPr>
              <a:t> davranışları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göstermeleri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gerekmektedir.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davranışları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yapamayan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kursiyerlerin</a:t>
            </a:r>
            <a:r>
              <a:rPr sz="1800" b="1" spc="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sınavları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sonlandırılır.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7200" y="1143000"/>
            <a:ext cx="8350250" cy="4555490"/>
            <a:chOff x="457200" y="1143000"/>
            <a:chExt cx="8350250" cy="455549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" y="1143000"/>
              <a:ext cx="3323844" cy="187299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44667" y="3826764"/>
              <a:ext cx="3462528" cy="1871472"/>
            </a:xfrm>
            <a:prstGeom prst="rect">
              <a:avLst/>
            </a:prstGeom>
          </p:spPr>
        </p:pic>
      </p:grpSp>
      <p:pic>
        <p:nvPicPr>
          <p:cNvPr id="10" name="Resim 9">
            <a:extLst>
              <a:ext uri="{FF2B5EF4-FFF2-40B4-BE49-F238E27FC236}">
                <a16:creationId xmlns:a16="http://schemas.microsoft.com/office/drawing/2014/main" id="{3CD10D85-1A60-47A4-833F-5501742DFC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7197" y="2827477"/>
            <a:ext cx="8356600" cy="277558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6985" indent="914400" algn="just">
              <a:lnSpc>
                <a:spcPct val="100800"/>
              </a:lnSpc>
              <a:spcBef>
                <a:spcPts val="85"/>
              </a:spcBef>
            </a:pPr>
            <a:r>
              <a:rPr sz="1800" b="1" spc="-20" dirty="0">
                <a:latin typeface="Times New Roman"/>
                <a:cs typeface="Times New Roman"/>
              </a:rPr>
              <a:t>Trafikte </a:t>
            </a:r>
            <a:r>
              <a:rPr sz="1800" b="1" dirty="0">
                <a:latin typeface="Times New Roman"/>
                <a:cs typeface="Times New Roman"/>
              </a:rPr>
              <a:t>geçiş </a:t>
            </a:r>
            <a:r>
              <a:rPr sz="1800" b="1" spc="-5" dirty="0">
                <a:latin typeface="Times New Roman"/>
                <a:cs typeface="Times New Roman"/>
              </a:rPr>
              <a:t>üstünlüğü </a:t>
            </a:r>
            <a:r>
              <a:rPr sz="1800" b="1" dirty="0">
                <a:latin typeface="Times New Roman"/>
                <a:cs typeface="Times New Roman"/>
              </a:rPr>
              <a:t>olan araçlar </a:t>
            </a:r>
            <a:r>
              <a:rPr sz="1800" b="1" spc="-5" dirty="0">
                <a:latin typeface="Times New Roman"/>
                <a:cs typeface="Times New Roman"/>
              </a:rPr>
              <a:t>tüm kursiyerler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tarafından bilinmeli </a:t>
            </a:r>
            <a:r>
              <a:rPr sz="1800" b="1" dirty="0">
                <a:latin typeface="Times New Roman"/>
                <a:cs typeface="Times New Roman"/>
              </a:rPr>
              <a:t> ve </a:t>
            </a:r>
            <a:r>
              <a:rPr sz="1800" b="1" spc="-5" dirty="0">
                <a:latin typeface="Times New Roman"/>
                <a:cs typeface="Times New Roman"/>
              </a:rPr>
              <a:t>karşılaşılması durumunda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gerekli </a:t>
            </a:r>
            <a:r>
              <a:rPr sz="1800" b="1" spc="-5" dirty="0">
                <a:latin typeface="Times New Roman"/>
                <a:cs typeface="Times New Roman"/>
              </a:rPr>
              <a:t>kolaylığın sağlanması </a:t>
            </a:r>
            <a:r>
              <a:rPr sz="1800" b="1" dirty="0">
                <a:latin typeface="Times New Roman"/>
                <a:cs typeface="Times New Roman"/>
              </a:rPr>
              <a:t>ve geçiş </a:t>
            </a:r>
            <a:r>
              <a:rPr sz="1800" b="1" spc="-5" dirty="0">
                <a:latin typeface="Times New Roman"/>
                <a:cs typeface="Times New Roman"/>
              </a:rPr>
              <a:t>üstünlüğünün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kendilerine</a:t>
            </a:r>
            <a:r>
              <a:rPr sz="1800" b="1" dirty="0">
                <a:latin typeface="Times New Roman"/>
                <a:cs typeface="Times New Roman"/>
              </a:rPr>
              <a:t> verilmesi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gerekir.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Kursiyerlerin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sınavlarda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araçlara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vermeme </a:t>
            </a:r>
            <a:r>
              <a:rPr sz="1800" b="1" dirty="0">
                <a:latin typeface="Times New Roman"/>
                <a:cs typeface="Times New Roman"/>
              </a:rPr>
              <a:t> veya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doğru</a:t>
            </a:r>
            <a:r>
              <a:rPr sz="1800" b="1" dirty="0">
                <a:latin typeface="Times New Roman"/>
                <a:cs typeface="Times New Roman"/>
              </a:rPr>
              <a:t> karar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veremeyerek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trafiği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aksatmaları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kabul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edilemez.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latin typeface="Times New Roman"/>
                <a:cs typeface="Times New Roman"/>
              </a:rPr>
              <a:t>Genel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sürüş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esnasında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kursiyerlerin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sıklıkla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aynaları,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daha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doğrusu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aynaları kullanarak </a:t>
            </a:r>
            <a:r>
              <a:rPr sz="1800" b="1" dirty="0">
                <a:latin typeface="Times New Roman"/>
                <a:cs typeface="Times New Roman"/>
              </a:rPr>
              <a:t>arka ve yan yolları </a:t>
            </a:r>
            <a:r>
              <a:rPr sz="1800" b="1" spc="-10" dirty="0">
                <a:latin typeface="Times New Roman"/>
                <a:cs typeface="Times New Roman"/>
              </a:rPr>
              <a:t>kontrol </a:t>
            </a:r>
            <a:r>
              <a:rPr sz="1800" b="1" dirty="0">
                <a:latin typeface="Times New Roman"/>
                <a:cs typeface="Times New Roman"/>
              </a:rPr>
              <a:t>etmeleri </a:t>
            </a:r>
            <a:r>
              <a:rPr sz="1800" b="1" spc="-20" dirty="0">
                <a:latin typeface="Times New Roman"/>
                <a:cs typeface="Times New Roman"/>
              </a:rPr>
              <a:t>beklenir. </a:t>
            </a:r>
            <a:r>
              <a:rPr sz="1800" b="1" spc="-5" dirty="0">
                <a:latin typeface="Times New Roman"/>
                <a:cs typeface="Times New Roman"/>
              </a:rPr>
              <a:t>İç dikiz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her iki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dış </a:t>
            </a:r>
            <a:r>
              <a:rPr sz="1800" b="1" dirty="0">
                <a:latin typeface="Times New Roman"/>
                <a:cs typeface="Times New Roman"/>
              </a:rPr>
              <a:t>yan aynalar </a:t>
            </a:r>
            <a:r>
              <a:rPr sz="1800" b="1" spc="-5" dirty="0">
                <a:latin typeface="Times New Roman"/>
                <a:cs typeface="Times New Roman"/>
              </a:rPr>
              <a:t>sayesinde trafiğin </a:t>
            </a:r>
            <a:r>
              <a:rPr sz="1800" b="1" spc="-10" dirty="0">
                <a:latin typeface="Times New Roman"/>
                <a:cs typeface="Times New Roman"/>
              </a:rPr>
              <a:t>kontrolü </a:t>
            </a:r>
            <a:r>
              <a:rPr sz="1800" b="1" spc="-5" dirty="0">
                <a:latin typeface="Times New Roman"/>
                <a:cs typeface="Times New Roman"/>
              </a:rPr>
              <a:t>iyi bir sürücü olmanın </a:t>
            </a:r>
            <a:r>
              <a:rPr sz="1800" b="1" spc="-25" dirty="0">
                <a:latin typeface="Times New Roman"/>
                <a:cs typeface="Times New Roman"/>
              </a:rPr>
              <a:t>gereğidir. </a:t>
            </a:r>
            <a:r>
              <a:rPr sz="1800" b="1" spc="-5" dirty="0">
                <a:latin typeface="Times New Roman"/>
                <a:cs typeface="Times New Roman"/>
              </a:rPr>
              <a:t>Sürüş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esnasında </a:t>
            </a:r>
            <a:r>
              <a:rPr sz="1800" b="1" dirty="0">
                <a:latin typeface="Times New Roman"/>
                <a:cs typeface="Times New Roman"/>
              </a:rPr>
              <a:t>kursiyerlerin </a:t>
            </a:r>
            <a:r>
              <a:rPr sz="1800" b="1" spc="-5" dirty="0">
                <a:latin typeface="Times New Roman"/>
                <a:cs typeface="Times New Roman"/>
              </a:rPr>
              <a:t>aynalardan </a:t>
            </a:r>
            <a:r>
              <a:rPr sz="1800" b="1" dirty="0">
                <a:latin typeface="Times New Roman"/>
                <a:cs typeface="Times New Roman"/>
              </a:rPr>
              <a:t>belli </a:t>
            </a:r>
            <a:r>
              <a:rPr sz="1800" b="1" spc="-5" dirty="0">
                <a:latin typeface="Times New Roman"/>
                <a:cs typeface="Times New Roman"/>
              </a:rPr>
              <a:t>aralıklarla </a:t>
            </a:r>
            <a:r>
              <a:rPr sz="1800" b="1" spc="-10" dirty="0">
                <a:latin typeface="Times New Roman"/>
                <a:cs typeface="Times New Roman"/>
              </a:rPr>
              <a:t>ve </a:t>
            </a:r>
            <a:r>
              <a:rPr sz="1800" b="1" dirty="0">
                <a:latin typeface="Times New Roman"/>
                <a:cs typeface="Times New Roman"/>
              </a:rPr>
              <a:t>ihtiyaç </a:t>
            </a:r>
            <a:r>
              <a:rPr sz="1800" b="1" spc="-5" dirty="0">
                <a:latin typeface="Times New Roman"/>
                <a:cs typeface="Times New Roman"/>
              </a:rPr>
              <a:t>olduğunda </a:t>
            </a:r>
            <a:r>
              <a:rPr sz="1800" b="1" dirty="0">
                <a:latin typeface="Times New Roman"/>
                <a:cs typeface="Times New Roman"/>
              </a:rPr>
              <a:t>yolu ve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trafiği</a:t>
            </a:r>
            <a:r>
              <a:rPr sz="1800" b="1" spc="-10" dirty="0">
                <a:latin typeface="Times New Roman"/>
                <a:cs typeface="Times New Roman"/>
              </a:rPr>
              <a:t> kontrol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edip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etmediği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değerlendirilir.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" y="1196339"/>
            <a:ext cx="8229600" cy="14264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22976" y="5458966"/>
            <a:ext cx="3313176" cy="130606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5C00642-E83B-4FA2-9305-7B793F78E6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1587" y="15317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08059" y="1123950"/>
            <a:ext cx="50653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Önündeki</a:t>
            </a:r>
            <a:r>
              <a:rPr sz="1800" u="heavy" spc="-9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Aracı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Geçme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(Sollama</a:t>
            </a:r>
            <a:r>
              <a:rPr sz="1800" u="heavy" spc="-7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40" dirty="0">
                <a:uFill>
                  <a:solidFill>
                    <a:srgbClr val="FF0000"/>
                  </a:solidFill>
                </a:uFill>
              </a:rPr>
              <a:t>Yapma)</a:t>
            </a:r>
            <a:r>
              <a:rPr sz="1800" u="heavy" spc="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Davranışı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509006" y="3581400"/>
            <a:ext cx="8139430" cy="1525546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13765" algn="just">
              <a:lnSpc>
                <a:spcPct val="100800"/>
              </a:lnSpc>
              <a:spcBef>
                <a:spcPts val="85"/>
              </a:spcBef>
            </a:pPr>
            <a:r>
              <a:rPr sz="1400" b="1" dirty="0">
                <a:latin typeface="Times New Roman"/>
                <a:cs typeface="Times New Roman"/>
              </a:rPr>
              <a:t>Şerit </a:t>
            </a:r>
            <a:r>
              <a:rPr sz="1400" b="1" spc="-5" dirty="0">
                <a:latin typeface="Times New Roman"/>
                <a:cs typeface="Times New Roman"/>
              </a:rPr>
              <a:t>değiştirme becerisinden </a:t>
            </a:r>
            <a:r>
              <a:rPr sz="1400" b="1" dirty="0">
                <a:latin typeface="Times New Roman"/>
                <a:cs typeface="Times New Roman"/>
              </a:rPr>
              <a:t>biraz </a:t>
            </a:r>
            <a:r>
              <a:rPr sz="1400" b="1" spc="-5" dirty="0">
                <a:latin typeface="Times New Roman"/>
                <a:cs typeface="Times New Roman"/>
              </a:rPr>
              <a:t>daha </a:t>
            </a:r>
            <a:r>
              <a:rPr sz="1400" b="1" dirty="0">
                <a:latin typeface="Times New Roman"/>
                <a:cs typeface="Times New Roman"/>
              </a:rPr>
              <a:t>fazla </a:t>
            </a:r>
            <a:r>
              <a:rPr sz="1400" b="1" spc="-5" dirty="0">
                <a:latin typeface="Times New Roman"/>
                <a:cs typeface="Times New Roman"/>
              </a:rPr>
              <a:t>dikkat </a:t>
            </a:r>
            <a:r>
              <a:rPr sz="1400" b="1" dirty="0">
                <a:latin typeface="Times New Roman"/>
                <a:cs typeface="Times New Roman"/>
              </a:rPr>
              <a:t>ve </a:t>
            </a:r>
            <a:r>
              <a:rPr sz="1400" b="1" spc="-5" dirty="0">
                <a:latin typeface="Times New Roman"/>
                <a:cs typeface="Times New Roman"/>
              </a:rPr>
              <a:t>beceri isteyen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davranış,</a:t>
            </a:r>
            <a:r>
              <a:rPr sz="1400" b="1" dirty="0">
                <a:latin typeface="Times New Roman"/>
                <a:cs typeface="Times New Roman"/>
              </a:rPr>
              <a:t> araçların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sollanmasıdır.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Şerit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değiştirmeden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çekinen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kursiyerler </a:t>
            </a:r>
            <a:r>
              <a:rPr sz="1400" b="1" dirty="0">
                <a:latin typeface="Times New Roman"/>
                <a:cs typeface="Times New Roman"/>
              </a:rPr>
              <a:t> sollamadan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çekinecektir.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Ancak</a:t>
            </a:r>
            <a:r>
              <a:rPr sz="1400" b="1" dirty="0">
                <a:latin typeface="Times New Roman"/>
                <a:cs typeface="Times New Roman"/>
              </a:rPr>
              <a:t> araç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sollama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temel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sürüş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becerilerinden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20" dirty="0">
                <a:latin typeface="Times New Roman"/>
                <a:cs typeface="Times New Roman"/>
              </a:rPr>
              <a:t>birisidir.</a:t>
            </a:r>
            <a:endParaRPr sz="1400" dirty="0">
              <a:latin typeface="Times New Roman"/>
              <a:cs typeface="Times New Roman"/>
            </a:endParaRPr>
          </a:p>
          <a:p>
            <a:pPr marL="12700" marR="8255" indent="913765" algn="just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Hızın</a:t>
            </a:r>
            <a:r>
              <a:rPr sz="1400" b="1" dirty="0">
                <a:latin typeface="Times New Roman"/>
                <a:cs typeface="Times New Roman"/>
              </a:rPr>
              <a:t> ayarlanması,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geçilecek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araca</a:t>
            </a:r>
            <a:r>
              <a:rPr sz="1400" b="1" dirty="0">
                <a:latin typeface="Times New Roman"/>
                <a:cs typeface="Times New Roman"/>
              </a:rPr>
              <a:t> yaklaşma,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sinyal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ve</a:t>
            </a:r>
            <a:r>
              <a:rPr sz="1400" b="1" spc="-5" dirty="0">
                <a:latin typeface="Times New Roman"/>
                <a:cs typeface="Times New Roman"/>
              </a:rPr>
              <a:t> kontrollerin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zamanında ve tam </a:t>
            </a:r>
            <a:r>
              <a:rPr sz="1400" b="1" dirty="0">
                <a:latin typeface="Times New Roman"/>
                <a:cs typeface="Times New Roman"/>
              </a:rPr>
              <a:t>olarak </a:t>
            </a:r>
            <a:r>
              <a:rPr sz="1400" b="1" spc="-5" dirty="0">
                <a:latin typeface="Times New Roman"/>
                <a:cs typeface="Times New Roman"/>
              </a:rPr>
              <a:t>yapılması,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şerit değiştirme ve sollama </a:t>
            </a:r>
            <a:r>
              <a:rPr sz="1400" b="1" dirty="0">
                <a:latin typeface="Times New Roman"/>
                <a:cs typeface="Times New Roman"/>
              </a:rPr>
              <a:t>için </a:t>
            </a:r>
            <a:r>
              <a:rPr sz="1400" b="1" spc="-5" dirty="0">
                <a:latin typeface="Times New Roman"/>
                <a:cs typeface="Times New Roman"/>
              </a:rPr>
              <a:t>hızlanma ve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hızın </a:t>
            </a:r>
            <a:r>
              <a:rPr sz="1400" b="1" dirty="0">
                <a:latin typeface="Times New Roman"/>
                <a:cs typeface="Times New Roman"/>
              </a:rPr>
              <a:t>tekrar </a:t>
            </a:r>
            <a:r>
              <a:rPr sz="1400" b="1" spc="-5" dirty="0">
                <a:latin typeface="Times New Roman"/>
                <a:cs typeface="Times New Roman"/>
              </a:rPr>
              <a:t>ayarlanması, </a:t>
            </a:r>
            <a:r>
              <a:rPr sz="1400" b="1" spc="-10" dirty="0">
                <a:latin typeface="Times New Roman"/>
                <a:cs typeface="Times New Roman"/>
              </a:rPr>
              <a:t>doğru </a:t>
            </a:r>
            <a:r>
              <a:rPr sz="1400" b="1" dirty="0">
                <a:latin typeface="Times New Roman"/>
                <a:cs typeface="Times New Roman"/>
              </a:rPr>
              <a:t>vites </a:t>
            </a:r>
            <a:r>
              <a:rPr sz="1400" b="1" spc="-5" dirty="0">
                <a:latin typeface="Times New Roman"/>
                <a:cs typeface="Times New Roman"/>
              </a:rPr>
              <a:t>geçişleri, yolu </a:t>
            </a:r>
            <a:r>
              <a:rPr sz="1400" b="1" dirty="0">
                <a:latin typeface="Times New Roman"/>
                <a:cs typeface="Times New Roman"/>
              </a:rPr>
              <a:t>ve </a:t>
            </a:r>
            <a:r>
              <a:rPr sz="1400" b="1" spc="-5" dirty="0">
                <a:latin typeface="Times New Roman"/>
                <a:cs typeface="Times New Roman"/>
              </a:rPr>
              <a:t>trafiği okuyarak sollama,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anında</a:t>
            </a:r>
            <a:r>
              <a:rPr sz="1400" b="1" dirty="0">
                <a:latin typeface="Times New Roman"/>
                <a:cs typeface="Times New Roman"/>
              </a:rPr>
              <a:t> karar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verme,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aracı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solladıktan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sonra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hızı</a:t>
            </a:r>
            <a:r>
              <a:rPr sz="1400" b="1" spc="-5" dirty="0">
                <a:latin typeface="Times New Roman"/>
                <a:cs typeface="Times New Roman"/>
              </a:rPr>
              <a:t> ayarlayarak</a:t>
            </a:r>
            <a:r>
              <a:rPr sz="1400" b="1" dirty="0">
                <a:latin typeface="Times New Roman"/>
                <a:cs typeface="Times New Roman"/>
              </a:rPr>
              <a:t> ve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kontrolleri 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yaparak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tekrar</a:t>
            </a:r>
            <a:r>
              <a:rPr sz="1400" b="1" spc="-4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şeridine </a:t>
            </a:r>
            <a:r>
              <a:rPr sz="1400" b="1" dirty="0">
                <a:latin typeface="Times New Roman"/>
                <a:cs typeface="Times New Roman"/>
              </a:rPr>
              <a:t>girme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becerileri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tam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olarak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gözlemlenmelidir.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041616"/>
              </p:ext>
            </p:extLst>
          </p:nvPr>
        </p:nvGraphicFramePr>
        <p:xfrm>
          <a:off x="457199" y="1620091"/>
          <a:ext cx="8067675" cy="17327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0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37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748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ÖNÜNDEKİ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ARACI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GEÇME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(SOLLAMA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YAPMA)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56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Sollamaya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başlamadan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aynalar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5"/>
                        </a:lnSpc>
                        <a:spcBef>
                          <a:spcPts val="4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Sollamaya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başlamadan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0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985"/>
                        </a:lnSpc>
                        <a:spcBef>
                          <a:spcPts val="4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985"/>
                        </a:lnSpc>
                        <a:spcBef>
                          <a:spcPts val="40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7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Sollamaya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başlamadan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7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5"/>
                        </a:lnSpc>
                        <a:spcBef>
                          <a:spcPts val="4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Sollama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önündeki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şeritlerdeki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araçları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atıyor.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985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7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Sollama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kendi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hızını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diğer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araçların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hızlarını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dikkate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almıyor.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990"/>
                        </a:lnSpc>
                        <a:spcBef>
                          <a:spcPts val="40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37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3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Kendisini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geçmek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isteyen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olduğunda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geçilme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kurallarına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uymuyor.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ts val="990"/>
                        </a:lnSpc>
                        <a:spcBef>
                          <a:spcPts val="35"/>
                        </a:spcBef>
                      </a:pPr>
                      <a:r>
                        <a:rPr sz="10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396240" y="5327903"/>
            <a:ext cx="5478780" cy="1262380"/>
            <a:chOff x="396240" y="5327903"/>
            <a:chExt cx="5478780" cy="12623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" y="5366003"/>
              <a:ext cx="2572512" cy="12237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06495" y="5327903"/>
              <a:ext cx="2668524" cy="121158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57900" y="5376671"/>
            <a:ext cx="2668524" cy="122529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D0ECCAD-C7D2-4439-8C83-E427FB81C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0623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0576" y="4495800"/>
            <a:ext cx="8072755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Hız kurallarına uyulmaması </a:t>
            </a:r>
            <a:r>
              <a:rPr sz="1600" b="1" dirty="0">
                <a:latin typeface="Times New Roman"/>
                <a:cs typeface="Times New Roman"/>
              </a:rPr>
              <a:t>kursiyerler </a:t>
            </a:r>
            <a:r>
              <a:rPr sz="1600" b="1" spc="-10" dirty="0">
                <a:latin typeface="Times New Roman"/>
                <a:cs typeface="Times New Roman"/>
              </a:rPr>
              <a:t>için </a:t>
            </a:r>
            <a:r>
              <a:rPr sz="1600" b="1" dirty="0">
                <a:latin typeface="Times New Roman"/>
                <a:cs typeface="Times New Roman"/>
              </a:rPr>
              <a:t>oldukça </a:t>
            </a:r>
            <a:r>
              <a:rPr sz="1600" b="1" spc="-5" dirty="0">
                <a:latin typeface="Times New Roman"/>
                <a:cs typeface="Times New Roman"/>
              </a:rPr>
              <a:t>sık rastlanan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hatalardandır. </a:t>
            </a:r>
            <a:r>
              <a:rPr sz="1600" b="1" spc="-80" dirty="0">
                <a:latin typeface="Times New Roman"/>
                <a:cs typeface="Times New Roman"/>
              </a:rPr>
              <a:t>Yol </a:t>
            </a:r>
            <a:r>
              <a:rPr sz="1600" b="1" spc="-5" dirty="0">
                <a:latin typeface="Times New Roman"/>
                <a:cs typeface="Times New Roman"/>
              </a:rPr>
              <a:t>için belirlenen hız </a:t>
            </a:r>
            <a:r>
              <a:rPr sz="1600" b="1" dirty="0">
                <a:latin typeface="Times New Roman"/>
                <a:cs typeface="Times New Roman"/>
              </a:rPr>
              <a:t>limitlerinin </a:t>
            </a:r>
            <a:r>
              <a:rPr sz="1600" b="1" spc="-5" dirty="0">
                <a:latin typeface="Times New Roman"/>
                <a:cs typeface="Times New Roman"/>
              </a:rPr>
              <a:t>üzerine çıkılması </a:t>
            </a:r>
            <a:r>
              <a:rPr sz="1600" b="1" spc="-10" dirty="0">
                <a:latin typeface="Times New Roman"/>
                <a:cs typeface="Times New Roman"/>
              </a:rPr>
              <a:t>doğrudan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başarısızlık </a:t>
            </a:r>
            <a:r>
              <a:rPr sz="1600" b="1" spc="-5" dirty="0">
                <a:latin typeface="Times New Roman"/>
                <a:cs typeface="Times New Roman"/>
              </a:rPr>
              <a:t>sebebi olduğu gibi </a:t>
            </a:r>
            <a:r>
              <a:rPr sz="1600" b="1" spc="-20" dirty="0">
                <a:latin typeface="Times New Roman"/>
                <a:cs typeface="Times New Roman"/>
              </a:rPr>
              <a:t>süre </a:t>
            </a:r>
            <a:r>
              <a:rPr sz="1600" b="1" spc="-5" dirty="0">
                <a:latin typeface="Times New Roman"/>
                <a:cs typeface="Times New Roman"/>
              </a:rPr>
              <a:t>kaygısından </a:t>
            </a:r>
            <a:r>
              <a:rPr sz="1600" b="1" spc="-10" dirty="0">
                <a:latin typeface="Times New Roman"/>
                <a:cs typeface="Times New Roman"/>
              </a:rPr>
              <a:t>dolayı </a:t>
            </a:r>
            <a:r>
              <a:rPr sz="1600" b="1" spc="-5" dirty="0">
                <a:latin typeface="Times New Roman"/>
                <a:cs typeface="Times New Roman"/>
              </a:rPr>
              <a:t>çok yavaş gidilmesi de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hata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olarak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değerlendirilmesi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gereken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bir</a:t>
            </a:r>
            <a:r>
              <a:rPr sz="1600" b="1" spc="-4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durumdur.</a:t>
            </a:r>
            <a:endParaRPr sz="1600" dirty="0">
              <a:latin typeface="Times New Roman"/>
              <a:cs typeface="Times New Roman"/>
            </a:endParaRPr>
          </a:p>
          <a:p>
            <a:pPr marL="927100" algn="just">
              <a:lnSpc>
                <a:spcPct val="100000"/>
              </a:lnSpc>
            </a:pPr>
            <a:r>
              <a:rPr sz="1600" b="1" spc="-80" dirty="0">
                <a:latin typeface="Times New Roman"/>
                <a:cs typeface="Times New Roman"/>
              </a:rPr>
              <a:t>Yol</a:t>
            </a:r>
            <a:r>
              <a:rPr sz="1600" b="1" spc="4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için</a:t>
            </a:r>
            <a:r>
              <a:rPr sz="1600" b="1" spc="4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belirlenen</a:t>
            </a:r>
            <a:r>
              <a:rPr sz="1600" b="1" spc="4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hız</a:t>
            </a:r>
            <a:r>
              <a:rPr sz="1600" b="1" spc="40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limitlerine</a:t>
            </a:r>
            <a:r>
              <a:rPr sz="1600" b="1" spc="42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dikkat</a:t>
            </a:r>
            <a:r>
              <a:rPr sz="1600" b="1" spc="409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etmeden</a:t>
            </a:r>
            <a:r>
              <a:rPr sz="1600" b="1" spc="4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aracı</a:t>
            </a:r>
            <a:r>
              <a:rPr sz="1600" b="1" spc="4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çok</a:t>
            </a:r>
            <a:r>
              <a:rPr sz="1600" b="1" spc="4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yavaş</a:t>
            </a:r>
            <a:endParaRPr sz="16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kullanması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trafiğin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akışını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engelleyeceğinden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özellikle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değerlendirilmelidir.</a:t>
            </a:r>
            <a:endParaRPr sz="1600" dirty="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  <a:spcBef>
                <a:spcPts val="5"/>
              </a:spcBef>
            </a:pPr>
            <a:r>
              <a:rPr sz="1600" b="1" spc="-30" dirty="0">
                <a:latin typeface="Times New Roman"/>
                <a:cs typeface="Times New Roman"/>
              </a:rPr>
              <a:t>Ayrıca </a:t>
            </a:r>
            <a:r>
              <a:rPr sz="1600" b="1" spc="-5" dirty="0">
                <a:latin typeface="Times New Roman"/>
                <a:cs typeface="Times New Roman"/>
              </a:rPr>
              <a:t>yol ve hız limitlerine uyulmaması da ağır bir kusur olarak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değerlendirilir.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330436"/>
              </p:ext>
            </p:extLst>
          </p:nvPr>
        </p:nvGraphicFramePr>
        <p:xfrm>
          <a:off x="611123" y="1447837"/>
          <a:ext cx="7913369" cy="274316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1818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600" b="1" spc="-15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6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600" b="1" spc="-1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URA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6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9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0" dirty="0">
                          <a:latin typeface="Times New Roman"/>
                          <a:cs typeface="Times New Roman"/>
                        </a:rPr>
                        <a:t>Hız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levhalarına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uymuyor,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70" dirty="0">
                          <a:latin typeface="Times New Roman"/>
                          <a:cs typeface="Times New Roman"/>
                        </a:rPr>
                        <a:t>azami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hız</a:t>
                      </a:r>
                      <a:r>
                        <a:rPr sz="1600" spc="-114" dirty="0">
                          <a:latin typeface="Times New Roman"/>
                          <a:cs typeface="Times New Roman"/>
                        </a:rPr>
                        <a:t> sınırını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aşıyor.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600" b="1" spc="-2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425"/>
                        </a:lnSpc>
                        <a:spcBef>
                          <a:spcPts val="25"/>
                        </a:spcBef>
                      </a:pP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60" dirty="0">
                          <a:latin typeface="Times New Roman"/>
                          <a:cs typeface="Times New Roman"/>
                        </a:rPr>
                        <a:t>Yaya,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0" dirty="0">
                          <a:latin typeface="Times New Roman"/>
                          <a:cs typeface="Times New Roman"/>
                        </a:rPr>
                        <a:t>okul,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14" dirty="0">
                          <a:latin typeface="Times New Roman"/>
                          <a:cs typeface="Times New Roman"/>
                        </a:rPr>
                        <a:t>bisiklet</a:t>
                      </a:r>
                      <a:r>
                        <a:rPr sz="16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vb.</a:t>
                      </a:r>
                      <a:r>
                        <a:rPr sz="16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geçitlere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yaklaşırken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hızını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0" dirty="0">
                          <a:latin typeface="Times New Roman"/>
                          <a:cs typeface="Times New Roman"/>
                        </a:rPr>
                        <a:t>azaltmıyor.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425"/>
                        </a:lnSpc>
                        <a:spcBef>
                          <a:spcPts val="25"/>
                        </a:spcBef>
                      </a:pPr>
                      <a:r>
                        <a:rPr sz="1600" b="1" spc="-2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2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430"/>
                        </a:lnSpc>
                        <a:spcBef>
                          <a:spcPts val="25"/>
                        </a:spcBef>
                      </a:pP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Trafikte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seyir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0" dirty="0">
                          <a:latin typeface="Times New Roman"/>
                          <a:cs typeface="Times New Roman"/>
                        </a:rPr>
                        <a:t>halindeyken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gereksiz</a:t>
                      </a:r>
                      <a:r>
                        <a:rPr sz="1600" spc="-11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0" dirty="0">
                          <a:latin typeface="Times New Roman"/>
                          <a:cs typeface="Times New Roman"/>
                        </a:rPr>
                        <a:t>yere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fren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yaparak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 trafiği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0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düşürüyor.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1430"/>
                        </a:lnSpc>
                        <a:spcBef>
                          <a:spcPts val="25"/>
                        </a:spcBef>
                      </a:pPr>
                      <a:r>
                        <a:rPr sz="1600" b="1" spc="-2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163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425"/>
                        </a:lnSpc>
                        <a:spcBef>
                          <a:spcPts val="25"/>
                        </a:spcBef>
                      </a:pP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65" dirty="0">
                          <a:latin typeface="Times New Roman"/>
                          <a:cs typeface="Times New Roman"/>
                        </a:rPr>
                        <a:t>Yol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5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belirlenen 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asgari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hız</a:t>
                      </a:r>
                      <a:r>
                        <a:rPr sz="1600" spc="-114" dirty="0">
                          <a:latin typeface="Times New Roman"/>
                          <a:cs typeface="Times New Roman"/>
                        </a:rPr>
                        <a:t> sınırlarına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uymuyor,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0" dirty="0">
                          <a:latin typeface="Times New Roman"/>
                          <a:cs typeface="Times New Roman"/>
                        </a:rPr>
                        <a:t>çok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0" dirty="0">
                          <a:latin typeface="Times New Roman"/>
                          <a:cs typeface="Times New Roman"/>
                        </a:rPr>
                        <a:t>yavaş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kullanıyor.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Bef>
                          <a:spcPts val="25"/>
                        </a:spcBef>
                      </a:pPr>
                      <a:r>
                        <a:rPr sz="1600" b="1" spc="-1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25"/>
                        </a:lnSpc>
                        <a:spcBef>
                          <a:spcPts val="25"/>
                        </a:spcBef>
                      </a:pPr>
                      <a:r>
                        <a:rPr sz="1600" b="1" spc="-1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2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430"/>
                        </a:lnSpc>
                        <a:spcBef>
                          <a:spcPts val="25"/>
                        </a:spcBef>
                      </a:pP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0" dirty="0">
                          <a:latin typeface="Times New Roman"/>
                          <a:cs typeface="Times New Roman"/>
                        </a:rPr>
                        <a:t>Sürekli</a:t>
                      </a:r>
                      <a:r>
                        <a:rPr sz="16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55" dirty="0">
                          <a:latin typeface="Times New Roman"/>
                          <a:cs typeface="Times New Roman"/>
                        </a:rPr>
                        <a:t>aynı</a:t>
                      </a:r>
                      <a:r>
                        <a:rPr sz="16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14" dirty="0">
                          <a:latin typeface="Times New Roman"/>
                          <a:cs typeface="Times New Roman"/>
                        </a:rPr>
                        <a:t>vitesle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kullanıyor,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70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6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0" dirty="0">
                          <a:latin typeface="Times New Roman"/>
                          <a:cs typeface="Times New Roman"/>
                        </a:rPr>
                        <a:t>değiştirmiyor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600" i="1" spc="-6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600" i="1" spc="-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600" i="1" spc="-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i="1" spc="-1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 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25"/>
                        </a:spcBef>
                      </a:pPr>
                      <a:r>
                        <a:rPr sz="1600" b="1" spc="-1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25"/>
                        </a:spcBef>
                      </a:pPr>
                      <a:r>
                        <a:rPr sz="1600" b="1" spc="-1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317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6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70" dirty="0">
                          <a:latin typeface="Times New Roman"/>
                          <a:cs typeface="Times New Roman"/>
                        </a:rPr>
                        <a:t>Hızlanma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0" dirty="0">
                          <a:latin typeface="Times New Roman"/>
                          <a:cs typeface="Times New Roman"/>
                        </a:rPr>
                        <a:t>yavaşlamalarda</a:t>
                      </a:r>
                      <a:r>
                        <a:rPr sz="16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2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hızını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45" dirty="0">
                          <a:latin typeface="Times New Roman"/>
                          <a:cs typeface="Times New Roman"/>
                        </a:rPr>
                        <a:t>ayarlayamıyor.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600" b="1" spc="-1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430"/>
                        </a:lnSpc>
                        <a:spcBef>
                          <a:spcPts val="20"/>
                        </a:spcBef>
                      </a:pPr>
                      <a:r>
                        <a:rPr sz="1600" b="1" spc="-1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80ADFE2C-F1CD-4E2C-8356-79AF75A11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394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6326" y="1544827"/>
            <a:ext cx="61620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Çe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v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r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eye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uy</a:t>
            </a:r>
            <a:r>
              <a:rPr u="heavy" spc="10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r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ı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Ekon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o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i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</a:t>
            </a:r>
            <a:r>
              <a:rPr u="heavy" spc="-1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Ar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ç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Kul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n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ma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Dav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r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3772027"/>
            <a:ext cx="826897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Yüksek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sesli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sürekli</a:t>
            </a:r>
            <a:r>
              <a:rPr sz="1900" b="1" spc="-5" dirty="0">
                <a:latin typeface="Times New Roman"/>
                <a:cs typeface="Times New Roman"/>
              </a:rPr>
              <a:t> devirli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olarak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araç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kullanılması,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gereksiz</a:t>
            </a:r>
            <a:r>
              <a:rPr sz="1900" b="1" spc="-5" dirty="0">
                <a:latin typeface="Times New Roman"/>
                <a:cs typeface="Times New Roman"/>
              </a:rPr>
              <a:t> korna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çalınması, </a:t>
            </a:r>
            <a:r>
              <a:rPr sz="1900" b="1" dirty="0">
                <a:latin typeface="Times New Roman"/>
                <a:cs typeface="Times New Roman"/>
              </a:rPr>
              <a:t>yanlış </a:t>
            </a:r>
            <a:r>
              <a:rPr sz="1900" b="1" spc="-5" dirty="0">
                <a:latin typeface="Times New Roman"/>
                <a:cs typeface="Times New Roman"/>
              </a:rPr>
              <a:t>vites değişikliği yapılması, </a:t>
            </a:r>
            <a:r>
              <a:rPr sz="1900" b="1" spc="-10" dirty="0">
                <a:latin typeface="Times New Roman"/>
                <a:cs typeface="Times New Roman"/>
              </a:rPr>
              <a:t>gerekli </a:t>
            </a:r>
            <a:r>
              <a:rPr sz="1900" b="1" spc="-5" dirty="0">
                <a:latin typeface="Times New Roman"/>
                <a:cs typeface="Times New Roman"/>
              </a:rPr>
              <a:t>olmadığı halde sık sık gaz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fren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pedalına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basılması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hafif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kusurlardan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bazılarıdır.</a:t>
            </a:r>
            <a:endParaRPr sz="19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31593"/>
              </p:ext>
            </p:extLst>
          </p:nvPr>
        </p:nvGraphicFramePr>
        <p:xfrm>
          <a:off x="467868" y="2197614"/>
          <a:ext cx="8198485" cy="11171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71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9278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180"/>
                        </a:spcBef>
                      </a:pPr>
                      <a:r>
                        <a:rPr sz="1700" b="1" spc="-39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5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ÇEVREYE</a:t>
                      </a:r>
                      <a:r>
                        <a:rPr sz="1700" b="1" spc="-2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DUYARLI</a:t>
                      </a:r>
                      <a:r>
                        <a:rPr sz="1700" b="1" spc="-2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700" b="1" spc="-2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EKONOMİK</a:t>
                      </a:r>
                      <a:r>
                        <a:rPr sz="1700" b="1" spc="-2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5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700" b="1" spc="-2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b="1" spc="-60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KULLANMA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2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Aracı yüksek devirde kullanıyor </a:t>
                      </a:r>
                      <a:r>
                        <a:rPr lang="tr-TR" sz="18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(Otomatik vitesli araçlar hariç)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2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spc="-5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7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3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7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70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700" spc="-2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700" spc="-1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ku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70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70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700" spc="-5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7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70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700" dirty="0">
                          <a:latin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2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3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700" spc="-30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7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Duruş ve kalkışları ani yapıyor, aracı ekonomik kullanmıyor.</a:t>
                      </a: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7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444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DB84FBD7-0529-487C-B2EA-A3B7EB6EC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8442" y="2857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49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7561" y="1294638"/>
            <a:ext cx="4662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dirty="0">
                <a:uFill>
                  <a:solidFill>
                    <a:srgbClr val="FF0000"/>
                  </a:solidFill>
                </a:uFill>
              </a:rPr>
              <a:t>Geri</a:t>
            </a:r>
            <a:r>
              <a:rPr sz="1800"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Giderken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Sağa- Sola</a:t>
            </a:r>
            <a:r>
              <a:rPr sz="1800"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(L)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Dönme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Davranışı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563649" y="4648200"/>
            <a:ext cx="8270875" cy="14008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600"/>
              </a:lnSpc>
              <a:spcBef>
                <a:spcPts val="90"/>
              </a:spcBef>
            </a:pPr>
            <a:r>
              <a:rPr sz="1800" b="1" dirty="0">
                <a:latin typeface="Times New Roman"/>
                <a:cs typeface="Times New Roman"/>
              </a:rPr>
              <a:t>Kursiyerin </a:t>
            </a:r>
            <a:r>
              <a:rPr sz="1800" b="1" spc="-5" dirty="0">
                <a:latin typeface="Times New Roman"/>
                <a:cs typeface="Times New Roman"/>
              </a:rPr>
              <a:t>geri </a:t>
            </a:r>
            <a:r>
              <a:rPr sz="1800" b="1" dirty="0">
                <a:latin typeface="Times New Roman"/>
                <a:cs typeface="Times New Roman"/>
              </a:rPr>
              <a:t>giderken </a:t>
            </a:r>
            <a:r>
              <a:rPr sz="1800" b="1" spc="-5" dirty="0">
                <a:latin typeface="Times New Roman"/>
                <a:cs typeface="Times New Roman"/>
              </a:rPr>
              <a:t>köşeden sağa veya sola dönüş yapma becerisini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değerlendirmek </a:t>
            </a:r>
            <a:r>
              <a:rPr sz="1800" b="1" dirty="0">
                <a:latin typeface="Times New Roman"/>
                <a:cs typeface="Times New Roman"/>
              </a:rPr>
              <a:t>için </a:t>
            </a:r>
            <a:r>
              <a:rPr sz="1800" b="1" spc="-5" dirty="0">
                <a:latin typeface="Times New Roman"/>
                <a:cs typeface="Times New Roman"/>
              </a:rPr>
              <a:t>güzergâhta </a:t>
            </a:r>
            <a:r>
              <a:rPr sz="1800" b="1" dirty="0">
                <a:latin typeface="Times New Roman"/>
                <a:cs typeface="Times New Roman"/>
              </a:rPr>
              <a:t>önceden </a:t>
            </a:r>
            <a:r>
              <a:rPr sz="1800" b="1" spc="-5" dirty="0">
                <a:latin typeface="Times New Roman"/>
                <a:cs typeface="Times New Roman"/>
              </a:rPr>
              <a:t>belirlenmiş bir bölgede aracı geriye doğru </a:t>
            </a:r>
            <a:r>
              <a:rPr sz="1800" b="1" dirty="0">
                <a:latin typeface="Times New Roman"/>
                <a:cs typeface="Times New Roman"/>
              </a:rPr>
              <a:t> yaklaşık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90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derecelik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açı ile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manevra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yapması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istenmelidir.</a:t>
            </a:r>
            <a:endParaRPr sz="1800" dirty="0">
              <a:latin typeface="Times New Roman"/>
              <a:cs typeface="Times New Roman"/>
            </a:endParaRPr>
          </a:p>
          <a:p>
            <a:pPr marL="12700" marR="6985" indent="914400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Bu </a:t>
            </a:r>
            <a:r>
              <a:rPr sz="1800" b="1" dirty="0">
                <a:latin typeface="Times New Roman"/>
                <a:cs typeface="Times New Roman"/>
              </a:rPr>
              <a:t>becerinin </a:t>
            </a:r>
            <a:r>
              <a:rPr sz="1800" b="1" spc="-5" dirty="0">
                <a:latin typeface="Times New Roman"/>
                <a:cs typeface="Times New Roman"/>
              </a:rPr>
              <a:t>gözlemlenmesinde </a:t>
            </a:r>
            <a:r>
              <a:rPr sz="1800" b="1" dirty="0">
                <a:latin typeface="Times New Roman"/>
                <a:cs typeface="Times New Roman"/>
              </a:rPr>
              <a:t>geri </a:t>
            </a:r>
            <a:r>
              <a:rPr sz="1800" b="1" spc="-5" dirty="0">
                <a:latin typeface="Times New Roman"/>
                <a:cs typeface="Times New Roman"/>
              </a:rPr>
              <a:t>giriş becerisi yanında kursiyerin </a:t>
            </a:r>
            <a:r>
              <a:rPr sz="1800" b="1" dirty="0">
                <a:latin typeface="Times New Roman"/>
                <a:cs typeface="Times New Roman"/>
              </a:rPr>
              <a:t>geri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girilen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yerden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çıkarken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ortaya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koyacağı performansı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gözlemlenecektir.</a:t>
            </a:r>
            <a:endParaRPr sz="18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591023"/>
              </p:ext>
            </p:extLst>
          </p:nvPr>
        </p:nvGraphicFramePr>
        <p:xfrm>
          <a:off x="576072" y="1839461"/>
          <a:ext cx="8103232" cy="23515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8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02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394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3820">
                        <a:lnSpc>
                          <a:spcPct val="100000"/>
                        </a:lnSpc>
                      </a:pPr>
                      <a:r>
                        <a:rPr sz="1050" b="1" spc="-70" dirty="0">
                          <a:latin typeface="Times New Roman"/>
                          <a:cs typeface="Times New Roman"/>
                        </a:rPr>
                        <a:t>15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3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050" b="1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b="1" spc="-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3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Geri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giderken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şeridini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koruyarak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köşeden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ya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tek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hamlede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dönemiyor</a:t>
                      </a:r>
                      <a:r>
                        <a:rPr sz="1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(90</a:t>
                      </a:r>
                      <a:r>
                        <a:rPr sz="105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derece</a:t>
                      </a:r>
                      <a:r>
                        <a:rPr sz="105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5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açı</a:t>
                      </a:r>
                      <a:r>
                        <a:rPr sz="1050" i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ile)</a:t>
                      </a:r>
                      <a:r>
                        <a:rPr sz="1050" i="1" spc="-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spc="-1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Geri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giderken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konilere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kaldırıma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çarpıyor,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şeridinin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dışına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çıkıyor.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245"/>
                        </a:lnSpc>
                        <a:spcBef>
                          <a:spcPts val="55"/>
                        </a:spcBef>
                      </a:pPr>
                      <a:r>
                        <a:rPr sz="1050" b="1" spc="-1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5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motoru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spc="-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spc="-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06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5" dirty="0">
                          <a:latin typeface="Times New Roman"/>
                          <a:cs typeface="Times New Roman"/>
                        </a:rPr>
                        <a:t>Dönmeden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dönüşü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tamamlayıp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tekrar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yola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çıkarken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ts val="1250"/>
                        </a:lnSpc>
                        <a:spcBef>
                          <a:spcPts val="55"/>
                        </a:spcBef>
                      </a:pPr>
                      <a:r>
                        <a:rPr sz="1050" b="1" spc="-1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530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5" dirty="0">
                          <a:latin typeface="Times New Roman"/>
                          <a:cs typeface="Times New Roman"/>
                        </a:rPr>
                        <a:t>Dönmeden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 önce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dönüşü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tamamlayıp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tekrar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yola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çıkarken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b="1" spc="-1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7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Tekrar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yola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çıkmadan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5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b="1" spc="-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050" b="1" spc="-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8E5F549E-F310-4F0B-881D-520A6562A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368" y="1212485"/>
            <a:ext cx="8268334" cy="17659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14400" algn="just">
              <a:lnSpc>
                <a:spcPct val="100400"/>
              </a:lnSpc>
              <a:spcBef>
                <a:spcPts val="85"/>
              </a:spcBef>
            </a:pP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-5" dirty="0">
                <a:latin typeface="Times New Roman"/>
                <a:cs typeface="Times New Roman"/>
              </a:rPr>
              <a:t> eğitimi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dersi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sınavında,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-5" dirty="0">
                <a:latin typeface="Times New Roman"/>
                <a:cs typeface="Times New Roman"/>
              </a:rPr>
              <a:t> eğitimi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dersi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uygulama ve değerlendirme komisyonu üyesi geri giderken şeridini koruyarak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köşeden 90 </a:t>
            </a:r>
            <a:r>
              <a:rPr sz="1900" b="1" spc="-10" dirty="0">
                <a:latin typeface="Times New Roman"/>
                <a:cs typeface="Times New Roman"/>
              </a:rPr>
              <a:t>derece </a:t>
            </a:r>
            <a:r>
              <a:rPr sz="1900" b="1" spc="-5" dirty="0">
                <a:latin typeface="Times New Roman"/>
                <a:cs typeface="Times New Roman"/>
              </a:rPr>
              <a:t>açı </a:t>
            </a:r>
            <a:r>
              <a:rPr sz="1900" b="1" spc="-10" dirty="0">
                <a:latin typeface="Times New Roman"/>
                <a:cs typeface="Times New Roman"/>
              </a:rPr>
              <a:t>ile sağa </a:t>
            </a:r>
            <a:r>
              <a:rPr sz="1900" b="1" spc="-5" dirty="0">
                <a:latin typeface="Times New Roman"/>
                <a:cs typeface="Times New Roman"/>
              </a:rPr>
              <a:t>ya da sola dönme alanında araçtan </a:t>
            </a:r>
            <a:r>
              <a:rPr sz="1900" b="1" spc="-10" dirty="0">
                <a:latin typeface="Times New Roman"/>
                <a:cs typeface="Times New Roman"/>
              </a:rPr>
              <a:t>inerek </a:t>
            </a:r>
            <a:r>
              <a:rPr sz="1900" b="1" spc="-5" dirty="0">
                <a:latin typeface="Times New Roman"/>
                <a:cs typeface="Times New Roman"/>
              </a:rPr>
              <a:t>bu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alanda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yapılması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gereken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davranışların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uygunluğunu</a:t>
            </a:r>
            <a:r>
              <a:rPr sz="1900" b="1" spc="55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değerlendirir.</a:t>
            </a:r>
            <a:endParaRPr sz="1900" dirty="0">
              <a:latin typeface="Times New Roman"/>
              <a:cs typeface="Times New Roman"/>
            </a:endParaRPr>
          </a:p>
          <a:p>
            <a:pPr marL="12700" marR="5715" indent="914400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Araçtaki </a:t>
            </a:r>
            <a:r>
              <a:rPr sz="1900" b="1" spc="-10" dirty="0">
                <a:latin typeface="Times New Roman"/>
                <a:cs typeface="Times New Roman"/>
              </a:rPr>
              <a:t>direksiyon </a:t>
            </a:r>
            <a:r>
              <a:rPr sz="1900" b="1" dirty="0">
                <a:latin typeface="Times New Roman"/>
                <a:cs typeface="Times New Roman"/>
              </a:rPr>
              <a:t>usta </a:t>
            </a:r>
            <a:r>
              <a:rPr sz="1900" b="1" spc="-10" dirty="0">
                <a:latin typeface="Times New Roman"/>
                <a:cs typeface="Times New Roman"/>
              </a:rPr>
              <a:t>öğreticisi </a:t>
            </a:r>
            <a:r>
              <a:rPr sz="1900" b="1" spc="-5" dirty="0">
                <a:latin typeface="Times New Roman"/>
                <a:cs typeface="Times New Roman"/>
              </a:rPr>
              <a:t>de araçtan </a:t>
            </a:r>
            <a:r>
              <a:rPr sz="1900" b="1" spc="-10" dirty="0">
                <a:latin typeface="Times New Roman"/>
                <a:cs typeface="Times New Roman"/>
              </a:rPr>
              <a:t>inerek </a:t>
            </a:r>
            <a:r>
              <a:rPr sz="1900" b="1" spc="-5" dirty="0">
                <a:latin typeface="Times New Roman"/>
                <a:cs typeface="Times New Roman"/>
              </a:rPr>
              <a:t>uygun bir </a:t>
            </a:r>
            <a:r>
              <a:rPr sz="1900" b="1" dirty="0">
                <a:latin typeface="Times New Roman"/>
                <a:cs typeface="Times New Roman"/>
              </a:rPr>
              <a:t>alanda 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25" dirty="0">
                <a:latin typeface="Times New Roman"/>
                <a:cs typeface="Times New Roman"/>
              </a:rPr>
              <a:t>gözlemler.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5368" y="3066954"/>
            <a:ext cx="8268333" cy="3105245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5FFE177-9CC2-41D7-AEB9-82C6C38FF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11598"/>
            <a:ext cx="8799088" cy="522300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406" rIns="0" bIns="0" rtlCol="0">
            <a:spAutoFit/>
          </a:bodyPr>
          <a:lstStyle/>
          <a:p>
            <a:pPr marL="2871470" marR="5080" indent="-1914525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Eğitimi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Dersi Sınavı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Uygulama ve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Değerlendirme </a:t>
            </a:r>
            <a:r>
              <a:rPr spc="-484" dirty="0"/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Komisyonunun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Görevleri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437" y="2583561"/>
            <a:ext cx="8268970" cy="2632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Sınav </a:t>
            </a:r>
            <a:r>
              <a:rPr sz="1900" b="1" spc="-5" dirty="0">
                <a:latin typeface="Times New Roman"/>
                <a:cs typeface="Times New Roman"/>
              </a:rPr>
              <a:t>başlangıç saatinden 1 saat önce toplantıya katılarak sınavla ilgili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açıklamaları</a:t>
            </a:r>
            <a:r>
              <a:rPr sz="1900" b="1" dirty="0">
                <a:latin typeface="Times New Roman"/>
                <a:cs typeface="Times New Roman"/>
              </a:rPr>
              <a:t> dinledikten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hazırlanan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filmleri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seyrettikten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sonra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(EK-3)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(EK-4)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değerlendirme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formları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yüklenmiş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tabletleri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evrakını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teslim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40" dirty="0">
                <a:latin typeface="Times New Roman"/>
                <a:cs typeface="Times New Roman"/>
              </a:rPr>
              <a:t>alır.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100000"/>
              </a:lnSpc>
            </a:pPr>
            <a:r>
              <a:rPr sz="1900" b="1" spc="-25" dirty="0">
                <a:latin typeface="Times New Roman"/>
                <a:cs typeface="Times New Roman"/>
              </a:rPr>
              <a:t>Tabletin </a:t>
            </a:r>
            <a:r>
              <a:rPr sz="1900" b="1" spc="-5" dirty="0">
                <a:latin typeface="Times New Roman"/>
                <a:cs typeface="Times New Roman"/>
              </a:rPr>
              <a:t>açılabilmesi için internetin bulunduğu yerden MEBBİS kişisel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5" dirty="0">
                <a:latin typeface="Times New Roman"/>
                <a:cs typeface="Times New Roman"/>
              </a:rPr>
              <a:t>şifre </a:t>
            </a:r>
            <a:r>
              <a:rPr sz="1900" b="1" spc="-5" dirty="0">
                <a:latin typeface="Times New Roman"/>
                <a:cs typeface="Times New Roman"/>
              </a:rPr>
              <a:t>ile sisteme giriş </a:t>
            </a:r>
            <a:r>
              <a:rPr sz="1900" b="1" spc="-35" dirty="0">
                <a:latin typeface="Times New Roman"/>
                <a:cs typeface="Times New Roman"/>
              </a:rPr>
              <a:t>yapar. </a:t>
            </a:r>
            <a:r>
              <a:rPr sz="1900" b="1" spc="-5" dirty="0">
                <a:latin typeface="Times New Roman"/>
                <a:cs typeface="Times New Roman"/>
              </a:rPr>
              <a:t>Önce başkan olacak kişi komisyon </a:t>
            </a:r>
            <a:r>
              <a:rPr sz="1900" b="1" dirty="0">
                <a:latin typeface="Times New Roman"/>
                <a:cs typeface="Times New Roman"/>
              </a:rPr>
              <a:t>kod </a:t>
            </a:r>
            <a:r>
              <a:rPr sz="1900" b="1" spc="-5" dirty="0">
                <a:latin typeface="Times New Roman"/>
                <a:cs typeface="Times New Roman"/>
              </a:rPr>
              <a:t>numarasını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boşluk bırakmadan sisteme </a:t>
            </a:r>
            <a:r>
              <a:rPr sz="1900" b="1" spc="-40" dirty="0">
                <a:latin typeface="Times New Roman"/>
                <a:cs typeface="Times New Roman"/>
              </a:rPr>
              <a:t>girer. </a:t>
            </a:r>
            <a:r>
              <a:rPr sz="1900" b="1" spc="-5" dirty="0">
                <a:latin typeface="Times New Roman"/>
                <a:cs typeface="Times New Roman"/>
              </a:rPr>
              <a:t>Sonra üye olan </a:t>
            </a:r>
            <a:r>
              <a:rPr sz="1900" b="1" dirty="0">
                <a:latin typeface="Times New Roman"/>
                <a:cs typeface="Times New Roman"/>
              </a:rPr>
              <a:t>kişi </a:t>
            </a:r>
            <a:r>
              <a:rPr sz="1900" b="1" spc="-5" dirty="0">
                <a:latin typeface="Times New Roman"/>
                <a:cs typeface="Times New Roman"/>
              </a:rPr>
              <a:t>komisyon </a:t>
            </a:r>
            <a:r>
              <a:rPr sz="1900" b="1" dirty="0">
                <a:latin typeface="Times New Roman"/>
                <a:cs typeface="Times New Roman"/>
              </a:rPr>
              <a:t>kod </a:t>
            </a:r>
            <a:r>
              <a:rPr sz="1900" b="1" spc="-5" dirty="0">
                <a:latin typeface="Times New Roman"/>
                <a:cs typeface="Times New Roman"/>
              </a:rPr>
              <a:t>numarasını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boşluk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bırakmadan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sisteme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40" dirty="0">
                <a:latin typeface="Times New Roman"/>
                <a:cs typeface="Times New Roman"/>
              </a:rPr>
              <a:t>girer.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33AEB2F-69E6-419D-9004-E77DAF374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11598"/>
            <a:ext cx="5257800" cy="895268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554277"/>
            <a:ext cx="8799843" cy="49831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91232" y="1293113"/>
            <a:ext cx="409130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Geri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Düz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Gitme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(25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Metre)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7667" y="4038600"/>
            <a:ext cx="8074659" cy="174111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715" indent="914400" algn="just">
              <a:lnSpc>
                <a:spcPct val="100800"/>
              </a:lnSpc>
              <a:spcBef>
                <a:spcPts val="80"/>
              </a:spcBef>
            </a:pPr>
            <a:r>
              <a:rPr sz="1600" b="1" spc="-5" dirty="0">
                <a:latin typeface="Times New Roman"/>
                <a:cs typeface="Times New Roman"/>
              </a:rPr>
              <a:t>Aracın</a:t>
            </a:r>
            <a:r>
              <a:rPr sz="1600" b="1" dirty="0">
                <a:latin typeface="Times New Roman"/>
                <a:cs typeface="Times New Roman"/>
              </a:rPr>
              <a:t> geri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viteste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sürülmesi</a:t>
            </a:r>
            <a:r>
              <a:rPr sz="1600" b="1" dirty="0">
                <a:latin typeface="Times New Roman"/>
                <a:cs typeface="Times New Roman"/>
              </a:rPr>
              <a:t> temel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araç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hâkimiyeti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becerilerinden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birisidir.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</a:t>
            </a:r>
            <a:r>
              <a:rPr sz="1600" b="1" dirty="0">
                <a:latin typeface="Times New Roman"/>
                <a:cs typeface="Times New Roman"/>
              </a:rPr>
              <a:t> beceri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ile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kursiyerlerin</a:t>
            </a:r>
            <a:r>
              <a:rPr sz="1600" b="1" dirty="0">
                <a:latin typeface="Times New Roman"/>
                <a:cs typeface="Times New Roman"/>
              </a:rPr>
              <a:t> geri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manevraları</a:t>
            </a:r>
            <a:r>
              <a:rPr sz="1600" b="1" spc="4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konusunda</a:t>
            </a:r>
            <a:r>
              <a:rPr sz="1600" b="1" spc="44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yeterlilik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kazanıp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kazanmadıkları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test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edilir.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Geri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sürüşlerde</a:t>
            </a:r>
            <a:r>
              <a:rPr sz="1600" b="1" spc="-5" dirty="0">
                <a:latin typeface="Times New Roman"/>
                <a:cs typeface="Times New Roman"/>
              </a:rPr>
              <a:t> maksimum</a:t>
            </a:r>
            <a:r>
              <a:rPr sz="1600" b="1" dirty="0">
                <a:latin typeface="Times New Roman"/>
                <a:cs typeface="Times New Roman"/>
              </a:rPr>
              <a:t> görüş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açısı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minimum sürüş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hatası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esastır.</a:t>
            </a:r>
            <a:endParaRPr sz="16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Bu </a:t>
            </a:r>
            <a:r>
              <a:rPr sz="1600" b="1" dirty="0">
                <a:latin typeface="Times New Roman"/>
                <a:cs typeface="Times New Roman"/>
              </a:rPr>
              <a:t>beceride kursiyerin </a:t>
            </a:r>
            <a:r>
              <a:rPr sz="1600" b="1" spc="-5" dirty="0">
                <a:latin typeface="Times New Roman"/>
                <a:cs typeface="Times New Roman"/>
              </a:rPr>
              <a:t>şerit </a:t>
            </a:r>
            <a:r>
              <a:rPr sz="1600" b="1" dirty="0">
                <a:latin typeface="Times New Roman"/>
                <a:cs typeface="Times New Roman"/>
              </a:rPr>
              <a:t>ihlali yapması, </a:t>
            </a:r>
            <a:r>
              <a:rPr sz="1600" b="1" spc="-5" dirty="0">
                <a:latin typeface="Times New Roman"/>
                <a:cs typeface="Times New Roman"/>
              </a:rPr>
              <a:t>aracın </a:t>
            </a:r>
            <a:r>
              <a:rPr sz="1600" b="1" dirty="0">
                <a:latin typeface="Times New Roman"/>
                <a:cs typeface="Times New Roman"/>
              </a:rPr>
              <a:t>tüm </a:t>
            </a:r>
            <a:r>
              <a:rPr sz="1600" b="1" spc="-5" dirty="0">
                <a:latin typeface="Times New Roman"/>
                <a:cs typeface="Times New Roman"/>
              </a:rPr>
              <a:t>aynalarını </a:t>
            </a:r>
            <a:r>
              <a:rPr sz="1600" b="1" dirty="0">
                <a:latin typeface="Times New Roman"/>
                <a:cs typeface="Times New Roman"/>
              </a:rPr>
              <a:t>ve geri </a:t>
            </a:r>
            <a:r>
              <a:rPr sz="1600" b="1" spc="-434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görüşü </a:t>
            </a:r>
            <a:r>
              <a:rPr sz="1600" b="1" spc="-10" dirty="0">
                <a:latin typeface="Times New Roman"/>
                <a:cs typeface="Times New Roman"/>
              </a:rPr>
              <a:t>kontrol </a:t>
            </a:r>
            <a:r>
              <a:rPr sz="1600" b="1" dirty="0">
                <a:latin typeface="Times New Roman"/>
                <a:cs typeface="Times New Roman"/>
              </a:rPr>
              <a:t>etmemesi </a:t>
            </a:r>
            <a:r>
              <a:rPr sz="1600" b="1" spc="-5" dirty="0">
                <a:latin typeface="Times New Roman"/>
                <a:cs typeface="Times New Roman"/>
              </a:rPr>
              <a:t>ağır </a:t>
            </a:r>
            <a:r>
              <a:rPr sz="1600" b="1" spc="-25" dirty="0">
                <a:latin typeface="Times New Roman"/>
                <a:cs typeface="Times New Roman"/>
              </a:rPr>
              <a:t>hatadır. </a:t>
            </a:r>
            <a:r>
              <a:rPr sz="1600" b="1" spc="-5" dirty="0">
                <a:latin typeface="Times New Roman"/>
                <a:cs typeface="Times New Roman"/>
              </a:rPr>
              <a:t>Kursiyerlerin </a:t>
            </a:r>
            <a:r>
              <a:rPr sz="1600" b="1" dirty="0">
                <a:latin typeface="Times New Roman"/>
                <a:cs typeface="Times New Roman"/>
              </a:rPr>
              <a:t>tüm </a:t>
            </a:r>
            <a:r>
              <a:rPr sz="1600" b="1" spc="-5" dirty="0">
                <a:latin typeface="Times New Roman"/>
                <a:cs typeface="Times New Roman"/>
              </a:rPr>
              <a:t>aynaları kullanmaları </a:t>
            </a:r>
            <a:r>
              <a:rPr sz="1600" b="1" dirty="0">
                <a:latin typeface="Times New Roman"/>
                <a:cs typeface="Times New Roman"/>
              </a:rPr>
              <a:t> ve/veya geri </a:t>
            </a:r>
            <a:r>
              <a:rPr sz="1600" b="1" spc="-10" dirty="0">
                <a:latin typeface="Times New Roman"/>
                <a:cs typeface="Times New Roman"/>
              </a:rPr>
              <a:t>bakış </a:t>
            </a:r>
            <a:r>
              <a:rPr sz="1600" b="1" spc="-5" dirty="0">
                <a:latin typeface="Times New Roman"/>
                <a:cs typeface="Times New Roman"/>
              </a:rPr>
              <a:t>yapmaları ile düzgün bir sürüş </a:t>
            </a:r>
            <a:r>
              <a:rPr sz="1600" b="1" dirty="0">
                <a:latin typeface="Times New Roman"/>
                <a:cs typeface="Times New Roman"/>
              </a:rPr>
              <a:t>yapmaları </a:t>
            </a:r>
            <a:r>
              <a:rPr sz="1600" b="1" spc="-20" dirty="0">
                <a:latin typeface="Times New Roman"/>
                <a:cs typeface="Times New Roman"/>
              </a:rPr>
              <a:t>beklenir.</a:t>
            </a:r>
            <a:r>
              <a:rPr sz="1600" b="1" spc="409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25 </a:t>
            </a:r>
            <a:r>
              <a:rPr sz="1600" b="1" spc="-10" dirty="0">
                <a:latin typeface="Times New Roman"/>
                <a:cs typeface="Times New Roman"/>
              </a:rPr>
              <a:t>metre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geri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sürüşte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kursiyerin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geri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manevra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becerisine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ne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kadar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hâkim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olduklarının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gözlemlenmesi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gerekmektedir.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59525"/>
              </p:ext>
            </p:extLst>
          </p:nvPr>
        </p:nvGraphicFramePr>
        <p:xfrm>
          <a:off x="611124" y="1662643"/>
          <a:ext cx="7913369" cy="21473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03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13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7760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000" b="1" spc="15" dirty="0">
                          <a:latin typeface="Times New Roman"/>
                          <a:cs typeface="Times New Roman"/>
                        </a:rPr>
                        <a:t>16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985"/>
                        </a:lnSpc>
                        <a:spcBef>
                          <a:spcPts val="10"/>
                        </a:spcBef>
                      </a:pPr>
                      <a:r>
                        <a:rPr sz="10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0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DÜ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0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0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0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1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geri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vitese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takamıyor.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5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5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b)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Geri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giderken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çizgileri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içerisinde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gezdiriyor.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ts val="15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0"/>
                        </a:lnSpc>
                        <a:spcBef>
                          <a:spcPts val="15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6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Geri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giderken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çizgileri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içinde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tutamıyor,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dışına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çıkarıyor.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hakimiyetini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sağlayamıyor.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6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Geri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giderken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aynalarla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geriye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dönerek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arkadaki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3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spc="2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6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spc="1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ile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6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0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üstü bakış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ile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0"/>
                        </a:lnSpc>
                        <a:spcBef>
                          <a:spcPts val="10"/>
                        </a:spcBef>
                      </a:pPr>
                      <a:r>
                        <a:rPr sz="1000" b="1" spc="1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5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spc="-5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000" b="1" spc="-1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1623822" y="6019800"/>
            <a:ext cx="6102350" cy="282129"/>
          </a:xfrm>
          <a:prstGeom prst="rect">
            <a:avLst/>
          </a:prstGeom>
          <a:solidFill>
            <a:srgbClr val="4F81BC"/>
          </a:solidFill>
          <a:ln w="25907">
            <a:solidFill>
              <a:srgbClr val="385D89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 marL="570865">
              <a:lnSpc>
                <a:spcPct val="100000"/>
              </a:lnSpc>
            </a:pPr>
            <a:r>
              <a:rPr sz="1800" dirty="0" err="1" smtClean="0">
                <a:latin typeface="Times New Roman"/>
                <a:cs typeface="Times New Roman"/>
              </a:rPr>
              <a:t>Uzunluk</a:t>
            </a:r>
            <a:r>
              <a:rPr sz="1800" spc="-10" dirty="0" smtClean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25 </a:t>
            </a:r>
            <a:r>
              <a:rPr sz="1800" spc="-5" dirty="0">
                <a:latin typeface="Times New Roman"/>
                <a:cs typeface="Times New Roman"/>
              </a:rPr>
              <a:t>Metre-Genişlik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5" dirty="0">
                <a:latin typeface="Times New Roman"/>
                <a:cs typeface="Times New Roman"/>
              </a:rPr>
              <a:t>3veya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3,5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metre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olacaktır.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51233D3-3712-40DF-A57A-F83F79111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471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99942" y="1519555"/>
            <a:ext cx="29444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Ani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Fren</a:t>
            </a:r>
            <a:r>
              <a:rPr u="heavy" spc="-10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Yapma</a:t>
            </a:r>
            <a:r>
              <a:rPr u="heavy" spc="-5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53747" y="4188156"/>
            <a:ext cx="8114030" cy="195515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14400" algn="just">
              <a:lnSpc>
                <a:spcPct val="101099"/>
              </a:lnSpc>
              <a:spcBef>
                <a:spcPts val="75"/>
              </a:spcBef>
            </a:pPr>
            <a:r>
              <a:rPr sz="1400" b="1" spc="-5" dirty="0">
                <a:latin typeface="Times New Roman"/>
                <a:cs typeface="Times New Roman"/>
              </a:rPr>
              <a:t>Bu değerlendirme aşamasında sınav güzergâhının belirlenen </a:t>
            </a:r>
            <a:r>
              <a:rPr sz="1400" b="1" dirty="0">
                <a:latin typeface="Times New Roman"/>
                <a:cs typeface="Times New Roman"/>
              </a:rPr>
              <a:t>uygun </a:t>
            </a:r>
            <a:r>
              <a:rPr sz="1400" b="1" spc="-5" dirty="0">
                <a:latin typeface="Times New Roman"/>
                <a:cs typeface="Times New Roman"/>
              </a:rPr>
              <a:t>bir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yerinde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sağ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şeritte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kursiyerin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ani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fren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yapması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istenmelidir.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Bu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davranışı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yapmadan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önce</a:t>
            </a:r>
            <a:r>
              <a:rPr sz="1400" b="1" spc="1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kursiyere</a:t>
            </a:r>
            <a:r>
              <a:rPr sz="1400" b="1" spc="-1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ani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fren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uygulaması</a:t>
            </a:r>
            <a:r>
              <a:rPr sz="1400" b="1" dirty="0">
                <a:latin typeface="Times New Roman"/>
                <a:cs typeface="Times New Roman"/>
              </a:rPr>
              <a:t> yapılacağı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önceden</a:t>
            </a:r>
            <a:r>
              <a:rPr sz="1400" b="1" spc="1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bildirilmelidir.</a:t>
            </a:r>
            <a:endParaRPr sz="1400" dirty="0">
              <a:latin typeface="Times New Roman"/>
              <a:cs typeface="Times New Roman"/>
            </a:endParaRPr>
          </a:p>
          <a:p>
            <a:pPr marL="12700" marR="9525" indent="914400" algn="just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latin typeface="Times New Roman"/>
                <a:cs typeface="Times New Roman"/>
              </a:rPr>
              <a:t>Kursiyerden </a:t>
            </a:r>
            <a:r>
              <a:rPr sz="1400" b="1" spc="-5" dirty="0">
                <a:latin typeface="Times New Roman"/>
                <a:cs typeface="Times New Roman"/>
              </a:rPr>
              <a:t>aracın 30 km/saat sabit hızla gitmesini istemelisiniz. </a:t>
            </a:r>
            <a:r>
              <a:rPr sz="1400" b="1" dirty="0">
                <a:latin typeface="Times New Roman"/>
                <a:cs typeface="Times New Roman"/>
              </a:rPr>
              <a:t>Uygun 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durumda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ani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fren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uygulaması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için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“Burada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ani 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fren</a:t>
            </a:r>
            <a:r>
              <a:rPr sz="1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yap”</a:t>
            </a:r>
            <a:r>
              <a:rPr sz="1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komutu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veriniz.</a:t>
            </a:r>
            <a:endParaRPr sz="1400" dirty="0">
              <a:latin typeface="Times New Roman"/>
              <a:cs typeface="Times New Roman"/>
            </a:endParaRPr>
          </a:p>
          <a:p>
            <a:pPr marL="12700" marR="8890" indent="914400" algn="just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Ani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fren</a:t>
            </a:r>
            <a:r>
              <a:rPr sz="1400" b="1" spc="-5" dirty="0">
                <a:latin typeface="Times New Roman"/>
                <a:cs typeface="Times New Roman"/>
              </a:rPr>
              <a:t> yaptıktan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sonra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kursiyerin</a:t>
            </a:r>
            <a:r>
              <a:rPr sz="1400" b="1" dirty="0">
                <a:latin typeface="Times New Roman"/>
                <a:cs typeface="Times New Roman"/>
              </a:rPr>
              <a:t> aracı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durdurup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durdurmadığını, </a:t>
            </a:r>
            <a:r>
              <a:rPr sz="1400" b="1" spc="-434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aracı </a:t>
            </a:r>
            <a:r>
              <a:rPr sz="1400" b="1" spc="-5" dirty="0">
                <a:latin typeface="Times New Roman"/>
                <a:cs typeface="Times New Roman"/>
              </a:rPr>
              <a:t>stop ettirip ettirmediğini, aynaları </a:t>
            </a:r>
            <a:r>
              <a:rPr sz="1400" b="1" dirty="0">
                <a:latin typeface="Times New Roman"/>
                <a:cs typeface="Times New Roman"/>
              </a:rPr>
              <a:t>ile </a:t>
            </a:r>
            <a:r>
              <a:rPr sz="1400" b="1" spc="-5" dirty="0">
                <a:latin typeface="Times New Roman"/>
                <a:cs typeface="Times New Roman"/>
              </a:rPr>
              <a:t>trafiği </a:t>
            </a:r>
            <a:r>
              <a:rPr sz="1400" b="1" spc="-10" dirty="0">
                <a:latin typeface="Times New Roman"/>
                <a:cs typeface="Times New Roman"/>
              </a:rPr>
              <a:t>kontrol </a:t>
            </a:r>
            <a:r>
              <a:rPr sz="1400" b="1" spc="-5" dirty="0">
                <a:latin typeface="Times New Roman"/>
                <a:cs typeface="Times New Roman"/>
              </a:rPr>
              <a:t>edip etmediğini, omuz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üstü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bakış</a:t>
            </a:r>
            <a:r>
              <a:rPr sz="1400" b="1" dirty="0">
                <a:latin typeface="Times New Roman"/>
                <a:cs typeface="Times New Roman"/>
              </a:rPr>
              <a:t> ile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kör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nokta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kontrolü</a:t>
            </a:r>
            <a:r>
              <a:rPr sz="1400" b="1" dirty="0">
                <a:latin typeface="Times New Roman"/>
                <a:cs typeface="Times New Roman"/>
              </a:rPr>
              <a:t> yapıp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yapmadığını,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kalkışın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güvenli</a:t>
            </a:r>
            <a:r>
              <a:rPr sz="1400" b="1" dirty="0">
                <a:latin typeface="Times New Roman"/>
                <a:cs typeface="Times New Roman"/>
              </a:rPr>
              <a:t> olup 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olmadığını,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aracı</a:t>
            </a:r>
            <a:r>
              <a:rPr sz="1400" b="1" dirty="0">
                <a:latin typeface="Times New Roman"/>
                <a:cs typeface="Times New Roman"/>
              </a:rPr>
              <a:t> yeniden</a:t>
            </a:r>
            <a:r>
              <a:rPr sz="1400" b="1" spc="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hareket</a:t>
            </a:r>
            <a:r>
              <a:rPr sz="1400" b="1" spc="-5" dirty="0">
                <a:latin typeface="Times New Roman"/>
                <a:cs typeface="Times New Roman"/>
              </a:rPr>
              <a:t> ettirirken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sinyal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verip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vermediğini </a:t>
            </a:r>
            <a:r>
              <a:rPr sz="1400" b="1" dirty="0">
                <a:latin typeface="Times New Roman"/>
                <a:cs typeface="Times New Roman"/>
              </a:rPr>
              <a:t> </a:t>
            </a:r>
            <a:r>
              <a:rPr sz="1400" b="1" spc="-5" dirty="0">
                <a:latin typeface="Times New Roman"/>
                <a:cs typeface="Times New Roman"/>
              </a:rPr>
              <a:t>değerlendirmelisiniz.</a:t>
            </a:r>
            <a:endParaRPr sz="14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907809"/>
              </p:ext>
            </p:extLst>
          </p:nvPr>
        </p:nvGraphicFramePr>
        <p:xfrm>
          <a:off x="539495" y="2098566"/>
          <a:ext cx="7983218" cy="19400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103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200" b="1" spc="4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ANİ</a:t>
                      </a:r>
                      <a:r>
                        <a:rPr sz="12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FREN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YAPMA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a)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Ani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fren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yapıp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aracı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durduramıyor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(Saatte</a:t>
                      </a:r>
                      <a:r>
                        <a:rPr sz="1200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30</a:t>
                      </a:r>
                      <a:r>
                        <a:rPr sz="120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sz="1200" i="1" spc="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hızla</a:t>
                      </a:r>
                      <a:r>
                        <a:rPr sz="120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giderken)</a:t>
                      </a:r>
                      <a:r>
                        <a:rPr sz="120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9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Ani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fren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yaptığında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stop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Kalkış yapmadan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önce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ile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97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Kalkış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2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Kalkış yapmadan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kör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kontrolü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97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e)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30"/>
                        </a:lnSpc>
                        <a:spcBef>
                          <a:spcPts val="55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0E7FC767-111D-4E4A-83C9-6F5E1ED48A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2857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77082" y="1589913"/>
            <a:ext cx="29902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Eğimli</a:t>
            </a:r>
            <a:r>
              <a:rPr u="heavy" spc="-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Yolda</a:t>
            </a:r>
            <a:r>
              <a:rPr u="heavy" spc="-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Kalkış</a:t>
            </a:r>
            <a:r>
              <a:rPr u="heavy" spc="-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9600" y="4648200"/>
            <a:ext cx="8072755" cy="1488228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14400" algn="just">
              <a:lnSpc>
                <a:spcPct val="100400"/>
              </a:lnSpc>
              <a:spcBef>
                <a:spcPts val="85"/>
              </a:spcBef>
            </a:pPr>
            <a:r>
              <a:rPr sz="1600" b="1" spc="-25" dirty="0">
                <a:latin typeface="Times New Roman"/>
                <a:cs typeface="Times New Roman"/>
              </a:rPr>
              <a:t>Kursiyer, </a:t>
            </a:r>
            <a:r>
              <a:rPr sz="1600" b="1" spc="-5" dirty="0">
                <a:latin typeface="Times New Roman"/>
                <a:cs typeface="Times New Roman"/>
              </a:rPr>
              <a:t>en </a:t>
            </a:r>
            <a:r>
              <a:rPr sz="1600" b="1" spc="-10" dirty="0">
                <a:latin typeface="Times New Roman"/>
                <a:cs typeface="Times New Roman"/>
              </a:rPr>
              <a:t>az </a:t>
            </a:r>
            <a:r>
              <a:rPr sz="1600" b="1" spc="-20" dirty="0">
                <a:latin typeface="Times New Roman"/>
                <a:cs typeface="Times New Roman"/>
              </a:rPr>
              <a:t>%7 </a:t>
            </a:r>
            <a:r>
              <a:rPr sz="1600" b="1" dirty="0">
                <a:latin typeface="Times New Roman"/>
                <a:cs typeface="Times New Roman"/>
              </a:rPr>
              <a:t>çıkış </a:t>
            </a:r>
            <a:r>
              <a:rPr sz="1600" b="1" spc="-5" dirty="0">
                <a:latin typeface="Times New Roman"/>
                <a:cs typeface="Times New Roman"/>
              </a:rPr>
              <a:t>eğimli yolda aracı durdurarak 30 saniye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bekledikten sonra el </a:t>
            </a:r>
            <a:r>
              <a:rPr sz="1600" b="1" spc="-10" dirty="0">
                <a:latin typeface="Times New Roman"/>
                <a:cs typeface="Times New Roman"/>
              </a:rPr>
              <a:t>freni </a:t>
            </a:r>
            <a:r>
              <a:rPr sz="1600" b="1" spc="-5" dirty="0">
                <a:latin typeface="Times New Roman"/>
                <a:cs typeface="Times New Roman"/>
              </a:rPr>
              <a:t>kullanmaksızın trafik kurallarına uyarak eğimli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yolda aracı 50 </a:t>
            </a:r>
            <a:r>
              <a:rPr sz="1600" b="1" spc="-10" dirty="0">
                <a:latin typeface="Times New Roman"/>
                <a:cs typeface="Times New Roman"/>
              </a:rPr>
              <a:t>cm </a:t>
            </a:r>
            <a:r>
              <a:rPr sz="1600" b="1" spc="-5" dirty="0">
                <a:latin typeface="Times New Roman"/>
                <a:cs typeface="Times New Roman"/>
              </a:rPr>
              <a:t>den fazla geri kaçırmadan </a:t>
            </a:r>
            <a:r>
              <a:rPr sz="1600" b="1" dirty="0">
                <a:latin typeface="Times New Roman"/>
                <a:cs typeface="Times New Roman"/>
              </a:rPr>
              <a:t>tekrar </a:t>
            </a:r>
            <a:r>
              <a:rPr sz="1600" b="1" spc="-5" dirty="0">
                <a:latin typeface="Times New Roman"/>
                <a:cs typeface="Times New Roman"/>
              </a:rPr>
              <a:t>ileri </a:t>
            </a:r>
            <a:r>
              <a:rPr sz="1600" b="1" spc="-10" dirty="0">
                <a:latin typeface="Times New Roman"/>
                <a:cs typeface="Times New Roman"/>
              </a:rPr>
              <a:t>hareket </a:t>
            </a:r>
            <a:r>
              <a:rPr sz="1600" b="1" spc="-5" dirty="0">
                <a:latin typeface="Times New Roman"/>
                <a:cs typeface="Times New Roman"/>
              </a:rPr>
              <a:t>ettirmesi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gerekmektedir.</a:t>
            </a:r>
            <a:endParaRPr sz="1600" dirty="0">
              <a:latin typeface="Times New Roman"/>
              <a:cs typeface="Times New Roman"/>
            </a:endParaRPr>
          </a:p>
          <a:p>
            <a:pPr marL="12700" marR="6350" indent="914400" algn="just">
              <a:lnSpc>
                <a:spcPct val="995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Otomatik şanzımanlı araçlarda stop ettirme ve aracı </a:t>
            </a:r>
            <a:r>
              <a:rPr sz="1600" b="1" spc="-10" dirty="0">
                <a:latin typeface="Times New Roman"/>
                <a:cs typeface="Times New Roman"/>
              </a:rPr>
              <a:t>geri </a:t>
            </a:r>
            <a:r>
              <a:rPr sz="1600" b="1" spc="-5" dirty="0">
                <a:latin typeface="Times New Roman"/>
                <a:cs typeface="Times New Roman"/>
              </a:rPr>
              <a:t>kaçırma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işlemi olmadığından bunlara bakılmaksızın </a:t>
            </a:r>
            <a:r>
              <a:rPr sz="1600" b="1" spc="-10" dirty="0">
                <a:latin typeface="Times New Roman"/>
                <a:cs typeface="Times New Roman"/>
              </a:rPr>
              <a:t>diğer davranışlar </a:t>
            </a:r>
            <a:r>
              <a:rPr sz="1600" b="1" spc="-20" dirty="0">
                <a:latin typeface="Times New Roman"/>
                <a:cs typeface="Times New Roman"/>
              </a:rPr>
              <a:t>değerlendirilir. 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(eğimli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yolda</a:t>
            </a:r>
            <a:r>
              <a:rPr sz="16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kalkış</a:t>
            </a:r>
            <a:r>
              <a:rPr sz="16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yaparken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sinyal</a:t>
            </a: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verme,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aynaları</a:t>
            </a:r>
            <a:r>
              <a:rPr sz="16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kontrol</a:t>
            </a:r>
            <a:r>
              <a:rPr sz="16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etme</a:t>
            </a:r>
            <a:r>
              <a:rPr sz="16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gibi</a:t>
            </a:r>
            <a:r>
              <a:rPr sz="1600" spc="-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endParaRPr sz="1600" dirty="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486236"/>
              </p:ext>
            </p:extLst>
          </p:nvPr>
        </p:nvGraphicFramePr>
        <p:xfrm>
          <a:off x="539495" y="2116887"/>
          <a:ext cx="8054338" cy="19979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75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369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12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EĞİMLİ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YOLDA</a:t>
                      </a:r>
                      <a:r>
                        <a:rPr sz="12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KALKIŞ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4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a) Sağ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şeritte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durmadan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Sağ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şeritte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durmadan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6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c)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Kalkış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önce aynaları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ile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160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ç)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yapmadan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2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90"/>
                        </a:lnSpc>
                        <a:spcBef>
                          <a:spcPts val="50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6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d) Aracı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hareket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ettirirken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cm'den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fazla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 geri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kaydırıyor.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2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spc="2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 Kalkış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2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20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2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94"/>
                        </a:lnSpc>
                        <a:spcBef>
                          <a:spcPts val="50"/>
                        </a:spcBef>
                      </a:pPr>
                      <a:r>
                        <a:rPr sz="1200" b="1" spc="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C8D2DC4B-44A3-4FB2-BDC4-43D69B9A3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251" y="21434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850831" y="1117295"/>
            <a:ext cx="344233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Geri</a:t>
            </a:r>
            <a:r>
              <a:rPr sz="20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Geri</a:t>
            </a:r>
            <a:r>
              <a:rPr sz="20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Etme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Davranışı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8424" y="4495800"/>
            <a:ext cx="8114030" cy="1774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İki</a:t>
            </a:r>
            <a:r>
              <a:rPr sz="1200" b="1" spc="2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araç</a:t>
            </a:r>
            <a:r>
              <a:rPr sz="1200" b="1" spc="2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arasına</a:t>
            </a:r>
            <a:r>
              <a:rPr sz="1200" b="1" spc="2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park</a:t>
            </a:r>
            <a:r>
              <a:rPr sz="1200" b="1" spc="2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etme</a:t>
            </a:r>
            <a:r>
              <a:rPr sz="1200" b="1" spc="2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becerisi</a:t>
            </a:r>
            <a:r>
              <a:rPr sz="1200" b="1" spc="204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her</a:t>
            </a:r>
            <a:r>
              <a:rPr sz="1200" b="1" spc="1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kursiyerin</a:t>
            </a:r>
            <a:r>
              <a:rPr sz="1200" b="1" spc="20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yapması</a:t>
            </a:r>
            <a:r>
              <a:rPr sz="1200" b="1" spc="2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gereken</a:t>
            </a:r>
            <a:r>
              <a:rPr sz="1200" b="1" spc="2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bir </a:t>
            </a:r>
            <a:r>
              <a:rPr sz="1200" b="1" spc="-434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manevradır.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2855"/>
              </a:lnSpc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Bu</a:t>
            </a:r>
            <a:r>
              <a:rPr sz="1200" b="1" u="heavy" spc="3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manevranın</a:t>
            </a:r>
            <a:r>
              <a:rPr sz="1200" b="1" u="heavy" spc="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tek</a:t>
            </a:r>
            <a:r>
              <a:rPr sz="1200" b="1" u="heavy" spc="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hamlede</a:t>
            </a:r>
            <a:r>
              <a:rPr sz="1200" b="1" u="heavy" spc="3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</a:t>
            </a:r>
            <a:r>
              <a:rPr sz="1200" b="1" u="heavy" spc="3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alanına</a:t>
            </a:r>
            <a:r>
              <a:rPr sz="1200" b="1" u="heavy" spc="3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girip</a:t>
            </a:r>
            <a:r>
              <a:rPr sz="1200" b="1" u="heavy" spc="3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iki</a:t>
            </a:r>
            <a:r>
              <a:rPr sz="1200" b="1" u="heavy" spc="3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hamlede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parkı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bitirmek</a:t>
            </a:r>
            <a:r>
              <a:rPr sz="12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gibi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standartları</a:t>
            </a:r>
            <a:r>
              <a:rPr sz="12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bulunmaktadır</a:t>
            </a:r>
            <a:r>
              <a:rPr sz="1200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.</a:t>
            </a:r>
            <a:endParaRPr sz="1200" dirty="0">
              <a:latin typeface="Times New Roman"/>
              <a:cs typeface="Times New Roman"/>
            </a:endParaRPr>
          </a:p>
          <a:p>
            <a:pPr marL="12700" marR="11430" indent="914400">
              <a:lnSpc>
                <a:spcPct val="100000"/>
              </a:lnSpc>
              <a:spcBef>
                <a:spcPts val="2185"/>
              </a:spcBef>
              <a:tabLst>
                <a:tab pos="2056130" algn="l"/>
                <a:tab pos="2687320" algn="l"/>
                <a:tab pos="3205480" algn="l"/>
                <a:tab pos="3810635" algn="l"/>
                <a:tab pos="4417060" algn="l"/>
                <a:tab pos="5405120" algn="l"/>
                <a:tab pos="6290310" algn="l"/>
                <a:tab pos="7044055" algn="l"/>
                <a:tab pos="7433945" algn="l"/>
              </a:tabLst>
            </a:pPr>
            <a:r>
              <a:rPr sz="1200" b="1" dirty="0">
                <a:latin typeface="Times New Roman"/>
                <a:cs typeface="Times New Roman"/>
              </a:rPr>
              <a:t>Kom</a:t>
            </a:r>
            <a:r>
              <a:rPr sz="1200" b="1" spc="5" dirty="0">
                <a:latin typeface="Times New Roman"/>
                <a:cs typeface="Times New Roman"/>
              </a:rPr>
              <a:t>i</a:t>
            </a:r>
            <a:r>
              <a:rPr sz="1200" b="1" spc="-5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y</a:t>
            </a:r>
            <a:r>
              <a:rPr sz="1200" b="1" spc="-5" dirty="0">
                <a:latin typeface="Times New Roman"/>
                <a:cs typeface="Times New Roman"/>
              </a:rPr>
              <a:t>on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20" dirty="0">
                <a:latin typeface="Times New Roman"/>
                <a:cs typeface="Times New Roman"/>
              </a:rPr>
              <a:t>ü</a:t>
            </a:r>
            <a:r>
              <a:rPr sz="1200" b="1" spc="10" dirty="0">
                <a:latin typeface="Times New Roman"/>
                <a:cs typeface="Times New Roman"/>
              </a:rPr>
              <a:t>y</a:t>
            </a:r>
            <a:r>
              <a:rPr sz="1200" b="1" dirty="0">
                <a:latin typeface="Times New Roman"/>
                <a:cs typeface="Times New Roman"/>
              </a:rPr>
              <a:t>e</a:t>
            </a:r>
            <a:r>
              <a:rPr sz="1200" b="1" spc="-15" dirty="0">
                <a:latin typeface="Times New Roman"/>
                <a:cs typeface="Times New Roman"/>
              </a:rPr>
              <a:t>s</a:t>
            </a:r>
            <a:r>
              <a:rPr sz="1200" b="1" dirty="0">
                <a:latin typeface="Times New Roman"/>
                <a:cs typeface="Times New Roman"/>
              </a:rPr>
              <a:t>i	geri	</a:t>
            </a:r>
            <a:r>
              <a:rPr sz="1200" b="1" spc="-5" dirty="0">
                <a:latin typeface="Times New Roman"/>
                <a:cs typeface="Times New Roman"/>
              </a:rPr>
              <a:t>park</a:t>
            </a:r>
            <a:r>
              <a:rPr sz="1200" b="1" dirty="0">
                <a:latin typeface="Times New Roman"/>
                <a:cs typeface="Times New Roman"/>
              </a:rPr>
              <a:t>	e</a:t>
            </a:r>
            <a:r>
              <a:rPr sz="1200" b="1" spc="-10" dirty="0">
                <a:latin typeface="Times New Roman"/>
                <a:cs typeface="Times New Roman"/>
              </a:rPr>
              <a:t>t</a:t>
            </a:r>
            <a:r>
              <a:rPr sz="1200" b="1" dirty="0">
                <a:latin typeface="Times New Roman"/>
                <a:cs typeface="Times New Roman"/>
              </a:rPr>
              <a:t>me	alanın</a:t>
            </a:r>
            <a:r>
              <a:rPr sz="1200" b="1" spc="-10" dirty="0">
                <a:latin typeface="Times New Roman"/>
                <a:cs typeface="Times New Roman"/>
              </a:rPr>
              <a:t>d</a:t>
            </a:r>
            <a:r>
              <a:rPr sz="1200" b="1" dirty="0">
                <a:latin typeface="Times New Roman"/>
                <a:cs typeface="Times New Roman"/>
              </a:rPr>
              <a:t>a	</a:t>
            </a:r>
            <a:r>
              <a:rPr sz="1200" b="1" spc="-15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ra</a:t>
            </a:r>
            <a:r>
              <a:rPr sz="1200" b="1" spc="5" dirty="0">
                <a:latin typeface="Times New Roman"/>
                <a:cs typeface="Times New Roman"/>
              </a:rPr>
              <a:t>ç</a:t>
            </a:r>
            <a:r>
              <a:rPr sz="1200" b="1" dirty="0">
                <a:latin typeface="Times New Roman"/>
                <a:cs typeface="Times New Roman"/>
              </a:rPr>
              <a:t>tan	ine</a:t>
            </a:r>
            <a:r>
              <a:rPr sz="1200" b="1" spc="-40" dirty="0">
                <a:latin typeface="Times New Roman"/>
                <a:cs typeface="Times New Roman"/>
              </a:rPr>
              <a:t>r</a:t>
            </a:r>
            <a:r>
              <a:rPr sz="1200" b="1" spc="-5" dirty="0">
                <a:latin typeface="Times New Roman"/>
                <a:cs typeface="Times New Roman"/>
              </a:rPr>
              <a:t>ek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10" dirty="0">
                <a:latin typeface="Times New Roman"/>
                <a:cs typeface="Times New Roman"/>
              </a:rPr>
              <a:t>b</a:t>
            </a:r>
            <a:r>
              <a:rPr sz="1200" b="1" spc="-5" dirty="0">
                <a:latin typeface="Times New Roman"/>
                <a:cs typeface="Times New Roman"/>
              </a:rPr>
              <a:t>u</a:t>
            </a:r>
            <a:r>
              <a:rPr sz="1200" b="1" dirty="0">
                <a:latin typeface="Times New Roman"/>
                <a:cs typeface="Times New Roman"/>
              </a:rPr>
              <a:t>	</a:t>
            </a:r>
            <a:r>
              <a:rPr sz="1200" b="1" spc="-5" dirty="0">
                <a:latin typeface="Times New Roman"/>
                <a:cs typeface="Times New Roman"/>
              </a:rPr>
              <a:t>alan</a:t>
            </a:r>
            <a:r>
              <a:rPr sz="1200" b="1" spc="-15" dirty="0">
                <a:latin typeface="Times New Roman"/>
                <a:cs typeface="Times New Roman"/>
              </a:rPr>
              <a:t>d</a:t>
            </a:r>
            <a:r>
              <a:rPr sz="1200" b="1" dirty="0">
                <a:latin typeface="Times New Roman"/>
                <a:cs typeface="Times New Roman"/>
              </a:rPr>
              <a:t>a  yapılması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gereken davranışların uygunluğunu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değerlendirir.</a:t>
            </a:r>
            <a:endParaRPr sz="1200" dirty="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Araçtaki</a:t>
            </a:r>
            <a:r>
              <a:rPr sz="1200" b="1" spc="4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direksiyon</a:t>
            </a:r>
            <a:r>
              <a:rPr sz="1200" b="1" spc="4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usta</a:t>
            </a:r>
            <a:r>
              <a:rPr sz="1200" b="1" spc="40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öğretici</a:t>
            </a:r>
            <a:r>
              <a:rPr sz="1200" b="1" spc="4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de</a:t>
            </a:r>
            <a:r>
              <a:rPr sz="1200" b="1" spc="40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araçtan</a:t>
            </a:r>
            <a:r>
              <a:rPr sz="1200" b="1" spc="40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inerek</a:t>
            </a:r>
            <a:r>
              <a:rPr sz="1200" b="1" spc="409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uygun</a:t>
            </a:r>
            <a:r>
              <a:rPr sz="1200" b="1" spc="409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bir</a:t>
            </a:r>
            <a:r>
              <a:rPr sz="1200" b="1" spc="38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alanda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latin typeface="Times New Roman"/>
                <a:cs typeface="Times New Roman"/>
              </a:rPr>
              <a:t>gözlemler.</a:t>
            </a:r>
            <a:endParaRPr sz="12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58120"/>
              </p:ext>
            </p:extLst>
          </p:nvPr>
        </p:nvGraphicFramePr>
        <p:xfrm>
          <a:off x="674775" y="1600200"/>
          <a:ext cx="7981948" cy="23031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4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578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70" dirty="0">
                          <a:latin typeface="Times New Roman"/>
                          <a:cs typeface="Times New Roman"/>
                        </a:rPr>
                        <a:t>19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GERİ</a:t>
                      </a:r>
                      <a:r>
                        <a:rPr sz="12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GERİ</a:t>
                      </a:r>
                      <a:r>
                        <a:rPr sz="12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9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ETME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Koniler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arasına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tek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hamlede</a:t>
                      </a:r>
                      <a:r>
                        <a:rPr sz="12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giremiyor.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3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6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Koniler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arasında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(İçeride)</a:t>
                      </a:r>
                      <a:r>
                        <a:rPr sz="1200" i="1" spc="20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fazla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iki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hamlede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edemiyor.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6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6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ederken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alanından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çıkarken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kaldırıma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konilere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çarpıyor.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3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6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Kaldırıma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5" dirty="0">
                          <a:latin typeface="Times New Roman"/>
                          <a:cs typeface="Times New Roman"/>
                        </a:rPr>
                        <a:t>50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cm’den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fazla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açığa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ediyor.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86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6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839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6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Genel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etme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becerisi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zayıf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(Park</a:t>
                      </a:r>
                      <a:r>
                        <a:rPr sz="120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alanına</a:t>
                      </a:r>
                      <a:r>
                        <a:rPr sz="120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girerken</a:t>
                      </a:r>
                      <a:r>
                        <a:rPr sz="120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aracı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sık</a:t>
                      </a:r>
                      <a:r>
                        <a:rPr sz="120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sık</a:t>
                      </a:r>
                      <a:r>
                        <a:rPr sz="120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durdurup</a:t>
                      </a:r>
                      <a:r>
                        <a:rPr sz="120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200" i="1" spc="5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120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tekrar</a:t>
                      </a:r>
                      <a:r>
                        <a:rPr sz="120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hareket ettirme</a:t>
                      </a:r>
                      <a:r>
                        <a:rPr sz="1200" i="1" spc="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i="1" spc="6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gibi)</a:t>
                      </a:r>
                      <a:r>
                        <a:rPr sz="1200" i="1" spc="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35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85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30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alanından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çıkarken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ile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854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alanından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çıkarken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vermiyor.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84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spc="40" dirty="0">
                          <a:latin typeface="Times New Roman"/>
                          <a:cs typeface="Times New Roman"/>
                        </a:rPr>
                        <a:t>ğ) </a:t>
                      </a:r>
                      <a:r>
                        <a:rPr sz="12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7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alanından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çıkarken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2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6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kör</a:t>
                      </a:r>
                      <a:r>
                        <a:rPr sz="12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 kontrolü</a:t>
                      </a:r>
                      <a:r>
                        <a:rPr sz="12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5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865"/>
                        </a:lnSpc>
                        <a:spcBef>
                          <a:spcPts val="50"/>
                        </a:spcBef>
                      </a:pPr>
                      <a:r>
                        <a:rPr sz="1200" b="1" spc="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CF9E0F4D-DAC5-4F45-942A-D7C2985F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35940" y="3254121"/>
            <a:ext cx="8072755" cy="205549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914400" algn="just">
              <a:lnSpc>
                <a:spcPct val="100400"/>
              </a:lnSpc>
              <a:spcBef>
                <a:spcPts val="85"/>
              </a:spcBef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etme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işleminde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tek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hamlede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alanına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girerek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kaldırıma </a:t>
            </a:r>
            <a:r>
              <a:rPr sz="19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paralel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işlemini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gerçekleştirenler için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iki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hamle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daha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yapma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işlemini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gerçekleştirmeden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park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işlemi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yapılmış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kabul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edilerek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güzergâhta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sınava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devam</a:t>
            </a:r>
            <a:r>
              <a:rPr sz="19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edilir.</a:t>
            </a:r>
            <a:endParaRPr sz="1900">
              <a:latin typeface="Times New Roman"/>
              <a:cs typeface="Times New Roman"/>
            </a:endParaRPr>
          </a:p>
          <a:p>
            <a:pPr marL="12700" marR="6350" indent="975360" algn="just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Times New Roman"/>
                <a:cs typeface="Times New Roman"/>
              </a:rPr>
              <a:t>Park işlemi gerçekleştirilirken araçtaki kursiyeri </a:t>
            </a:r>
            <a:r>
              <a:rPr sz="1900" b="1" spc="-10" dirty="0">
                <a:latin typeface="Times New Roman"/>
                <a:cs typeface="Times New Roman"/>
              </a:rPr>
              <a:t>sözlü </a:t>
            </a:r>
            <a:r>
              <a:rPr sz="1900" b="1" spc="-5" dirty="0">
                <a:latin typeface="Times New Roman"/>
                <a:cs typeface="Times New Roman"/>
              </a:rPr>
              <a:t>uyaran park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sensörleri </a:t>
            </a:r>
            <a:r>
              <a:rPr sz="1900" b="1" spc="-5" dirty="0">
                <a:latin typeface="Times New Roman"/>
                <a:cs typeface="Times New Roman"/>
              </a:rPr>
              <a:t>ile </a:t>
            </a:r>
            <a:r>
              <a:rPr sz="1900" b="1" spc="-10" dirty="0">
                <a:latin typeface="Times New Roman"/>
                <a:cs typeface="Times New Roman"/>
              </a:rPr>
              <a:t>geri </a:t>
            </a:r>
            <a:r>
              <a:rPr sz="1900" b="1" spc="-5" dirty="0">
                <a:latin typeface="Times New Roman"/>
                <a:cs typeface="Times New Roman"/>
              </a:rPr>
              <a:t>görüş kamerası olan araçların bu cihazları </a:t>
            </a:r>
            <a:r>
              <a:rPr sz="1900" b="1" spc="-20" dirty="0">
                <a:latin typeface="Times New Roman"/>
                <a:cs typeface="Times New Roman"/>
              </a:rPr>
              <a:t>kapatılır. </a:t>
            </a:r>
            <a:r>
              <a:rPr sz="1900" b="1" spc="-5" dirty="0">
                <a:latin typeface="Times New Roman"/>
                <a:cs typeface="Times New Roman"/>
              </a:rPr>
              <a:t>Park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yerinden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konilere</a:t>
            </a:r>
            <a:r>
              <a:rPr sz="1900" b="1" spc="-5" dirty="0">
                <a:latin typeface="Times New Roman"/>
                <a:cs typeface="Times New Roman"/>
              </a:rPr>
              <a:t> çarpmadan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kurallara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uygun</a:t>
            </a:r>
            <a:r>
              <a:rPr sz="1900" b="1" spc="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olarak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çıkar.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1482852"/>
            <a:ext cx="3575304" cy="156057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0FCD418-A349-4746-8E4C-8275EE043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39060" y="1402841"/>
            <a:ext cx="39382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Duraklama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Park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Etme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Davranışı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906" y="1983181"/>
            <a:ext cx="807402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Direksiyon sınavı esnasında </a:t>
            </a:r>
            <a:r>
              <a:rPr sz="1800" b="1" spc="-25" dirty="0">
                <a:latin typeface="Times New Roman"/>
                <a:cs typeface="Times New Roman"/>
              </a:rPr>
              <a:t>duruşlar, </a:t>
            </a:r>
            <a:r>
              <a:rPr sz="1800" b="1" spc="-5" dirty="0">
                <a:latin typeface="Times New Roman"/>
                <a:cs typeface="Times New Roman"/>
              </a:rPr>
              <a:t>park etme, </a:t>
            </a:r>
            <a:r>
              <a:rPr sz="1800" b="1" dirty="0">
                <a:latin typeface="Times New Roman"/>
                <a:cs typeface="Times New Roman"/>
              </a:rPr>
              <a:t>rampa </a:t>
            </a:r>
            <a:r>
              <a:rPr sz="1800" b="1" spc="-5" dirty="0">
                <a:latin typeface="Times New Roman"/>
                <a:cs typeface="Times New Roman"/>
              </a:rPr>
              <a:t>duruşu sınav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sonunda </a:t>
            </a:r>
            <a:r>
              <a:rPr sz="1800" b="1" dirty="0">
                <a:latin typeface="Times New Roman"/>
                <a:cs typeface="Times New Roman"/>
              </a:rPr>
              <a:t>aracı </a:t>
            </a:r>
            <a:r>
              <a:rPr sz="1800" b="1" spc="-5" dirty="0">
                <a:latin typeface="Times New Roman"/>
                <a:cs typeface="Times New Roman"/>
              </a:rPr>
              <a:t>durdurma </a:t>
            </a:r>
            <a:r>
              <a:rPr sz="1800" b="1" dirty="0">
                <a:latin typeface="Times New Roman"/>
                <a:cs typeface="Times New Roman"/>
              </a:rPr>
              <a:t>veya </a:t>
            </a:r>
            <a:r>
              <a:rPr sz="1800" b="1" spc="-5" dirty="0">
                <a:latin typeface="Times New Roman"/>
                <a:cs typeface="Times New Roman"/>
              </a:rPr>
              <a:t>sınav değerlendirme komisyon </a:t>
            </a:r>
            <a:r>
              <a:rPr sz="1800" b="1" spc="-10" dirty="0">
                <a:latin typeface="Times New Roman"/>
                <a:cs typeface="Times New Roman"/>
              </a:rPr>
              <a:t>başkanı </a:t>
            </a:r>
            <a:r>
              <a:rPr sz="1800" b="1" spc="-5" dirty="0">
                <a:latin typeface="Times New Roman"/>
                <a:cs typeface="Times New Roman"/>
              </a:rPr>
              <a:t>tarafından </a:t>
            </a:r>
            <a:r>
              <a:rPr sz="1800" b="1" dirty="0">
                <a:latin typeface="Times New Roman"/>
                <a:cs typeface="Times New Roman"/>
              </a:rPr>
              <a:t> aracın </a:t>
            </a:r>
            <a:r>
              <a:rPr sz="1800" b="1" spc="-5" dirty="0">
                <a:latin typeface="Times New Roman"/>
                <a:cs typeface="Times New Roman"/>
              </a:rPr>
              <a:t>durdurulmasının istenmesi </a:t>
            </a:r>
            <a:r>
              <a:rPr sz="1800" b="1" dirty="0">
                <a:latin typeface="Times New Roman"/>
                <a:cs typeface="Times New Roman"/>
              </a:rPr>
              <a:t>gibi </a:t>
            </a:r>
            <a:r>
              <a:rPr sz="1800" b="1" spc="-5" dirty="0">
                <a:latin typeface="Times New Roman"/>
                <a:cs typeface="Times New Roman"/>
              </a:rPr>
              <a:t>birçok durumda </a:t>
            </a:r>
            <a:r>
              <a:rPr sz="1800" b="1" dirty="0">
                <a:latin typeface="Times New Roman"/>
                <a:cs typeface="Times New Roman"/>
              </a:rPr>
              <a:t>gözlemlenecek </a:t>
            </a:r>
            <a:r>
              <a:rPr sz="1800" b="1" spc="-5" dirty="0">
                <a:latin typeface="Times New Roman"/>
                <a:cs typeface="Times New Roman"/>
              </a:rPr>
              <a:t>bir </a:t>
            </a:r>
            <a:r>
              <a:rPr sz="1800" b="1" dirty="0">
                <a:latin typeface="Times New Roman"/>
                <a:cs typeface="Times New Roman"/>
              </a:rPr>
              <a:t>beceri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değerlendirilmesidir.</a:t>
            </a:r>
            <a:endParaRPr sz="1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Bu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değerlendirme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sırasında,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durma</a:t>
            </a:r>
            <a:r>
              <a:rPr sz="1800" b="1" dirty="0">
                <a:latin typeface="Times New Roman"/>
                <a:cs typeface="Times New Roman"/>
              </a:rPr>
              <a:t> veya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park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yerini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seçerken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doğru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karar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verilmesi,</a:t>
            </a:r>
            <a:r>
              <a:rPr sz="1800" b="1" dirty="0">
                <a:latin typeface="Times New Roman"/>
                <a:cs typeface="Times New Roman"/>
              </a:rPr>
              <a:t> sinyal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verilmesi,</a:t>
            </a:r>
            <a:r>
              <a:rPr sz="1800" b="1" dirty="0">
                <a:latin typeface="Times New Roman"/>
                <a:cs typeface="Times New Roman"/>
              </a:rPr>
              <a:t> aracın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stop</a:t>
            </a:r>
            <a:r>
              <a:rPr sz="1800" b="1" dirty="0">
                <a:latin typeface="Times New Roman"/>
                <a:cs typeface="Times New Roman"/>
              </a:rPr>
              <a:t> ettirilmesi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sırasında</a:t>
            </a:r>
            <a:r>
              <a:rPr sz="1800" b="1" dirty="0">
                <a:latin typeface="Times New Roman"/>
                <a:cs typeface="Times New Roman"/>
              </a:rPr>
              <a:t> güvenlik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tedbirlerinin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alınması</a:t>
            </a:r>
            <a:r>
              <a:rPr sz="1800" b="1" dirty="0">
                <a:latin typeface="Times New Roman"/>
                <a:cs typeface="Times New Roman"/>
              </a:rPr>
              <a:t> gibi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unsurlar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gözlemlenmelidir.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11123" y="4273277"/>
          <a:ext cx="7983218" cy="19376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7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5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3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110">
                <a:tc row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sz="1050" b="1" spc="-80" dirty="0">
                          <a:latin typeface="Times New Roman"/>
                          <a:cs typeface="Times New Roman"/>
                        </a:rPr>
                        <a:t>20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68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DURA</a:t>
                      </a:r>
                      <a:r>
                        <a:rPr sz="1050" b="1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b="1" spc="-1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0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uy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uy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19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5"/>
                        </a:lnSpc>
                        <a:spcBef>
                          <a:spcPts val="45"/>
                        </a:spcBef>
                      </a:pP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etmede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sağ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tarafa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yanaşırken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1245"/>
                        </a:lnSpc>
                        <a:spcBef>
                          <a:spcPts val="45"/>
                        </a:spcBef>
                      </a:pPr>
                      <a:r>
                        <a:rPr sz="1050" b="1" spc="-1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2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etmede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sağ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tarafa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yanaşırken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b="1" spc="-1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etmede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şeridin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sağına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kaldırıma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yeterince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yanaşmıyor.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ça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1245"/>
                        </a:lnSpc>
                        <a:spcBef>
                          <a:spcPts val="40"/>
                        </a:spcBef>
                      </a:pPr>
                      <a:r>
                        <a:rPr sz="1050" b="1" spc="-1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0" dirty="0">
                          <a:latin typeface="Times New Roman"/>
                          <a:cs typeface="Times New Roman"/>
                        </a:rPr>
                        <a:t>Ani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duruş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yaparken </a:t>
                      </a:r>
                      <a:r>
                        <a:rPr sz="1050" spc="-60" dirty="0">
                          <a:latin typeface="Times New Roman"/>
                          <a:cs typeface="Times New Roman"/>
                        </a:rPr>
                        <a:t>araçtakilerin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güvenliğini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düşürüyor.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acı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eden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el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il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acı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ab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acı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eden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11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ğ)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Otomatik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0" dirty="0"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araçlarda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esnasında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ettirmeden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vitesi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90" dirty="0">
                          <a:latin typeface="Times New Roman"/>
                          <a:cs typeface="Times New Roman"/>
                        </a:rPr>
                        <a:t>pozisyonuna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almıyor.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40335">
                        <a:lnSpc>
                          <a:spcPts val="1240"/>
                        </a:lnSpc>
                        <a:spcBef>
                          <a:spcPts val="45"/>
                        </a:spcBef>
                      </a:pPr>
                      <a:r>
                        <a:rPr sz="1050" b="1" spc="-1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2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19685">
                        <a:lnSpc>
                          <a:spcPts val="1245"/>
                        </a:lnSpc>
                        <a:spcBef>
                          <a:spcPts val="45"/>
                        </a:spcBef>
                      </a:pP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h)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terk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ederken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5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kapısını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5" dirty="0">
                          <a:latin typeface="Times New Roman"/>
                          <a:cs typeface="Times New Roman"/>
                        </a:rPr>
                        <a:t>açmadan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5" dirty="0">
                          <a:latin typeface="Times New Roman"/>
                          <a:cs typeface="Times New Roman"/>
                        </a:rPr>
                        <a:t>arkadan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70" dirty="0">
                          <a:latin typeface="Times New Roman"/>
                          <a:cs typeface="Times New Roman"/>
                        </a:rPr>
                        <a:t>gelen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6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8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5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5"/>
                        </a:lnSpc>
                        <a:spcBef>
                          <a:spcPts val="45"/>
                        </a:spcBef>
                      </a:pPr>
                      <a:r>
                        <a:rPr sz="1050" b="1" spc="-10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571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1CDB5038-2012-4B51-B385-59EDCCB2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319" y="11863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576" rIns="0" bIns="0" rtlCol="0">
            <a:spAutoFit/>
          </a:bodyPr>
          <a:lstStyle/>
          <a:p>
            <a:pPr marL="292735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(EK-4) Değerlendirme Formu </a:t>
            </a:r>
            <a:r>
              <a:rPr spc="-5" dirty="0"/>
              <a:t>Sürücü Sertifikaları Direksiyon Sınavının </a:t>
            </a:r>
            <a:r>
              <a:rPr spc="-484" dirty="0"/>
              <a:t> </a:t>
            </a:r>
            <a:r>
              <a:rPr spc="-5" dirty="0"/>
              <a:t>Bitirilmesi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30200" y="2407411"/>
            <a:ext cx="8401685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Sınavların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uygulaması</a:t>
            </a:r>
            <a:r>
              <a:rPr sz="1800" b="1" spc="-5" dirty="0">
                <a:latin typeface="Times New Roman"/>
                <a:cs typeface="Times New Roman"/>
              </a:rPr>
              <a:t> konusunda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tereddütlerinizin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öncelikle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yürütme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komisyonu ile paylaşılması </a:t>
            </a:r>
            <a:r>
              <a:rPr sz="1800" b="1" spc="-15" dirty="0">
                <a:latin typeface="Times New Roman"/>
                <a:cs typeface="Times New Roman"/>
              </a:rPr>
              <a:t>gerekmektedir. </a:t>
            </a:r>
            <a:r>
              <a:rPr sz="1800" b="1" spc="-5" dirty="0">
                <a:latin typeface="Times New Roman"/>
                <a:cs typeface="Times New Roman"/>
              </a:rPr>
              <a:t>Unutulmamalıdır ki sınav uygulaması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konusunda</a:t>
            </a:r>
            <a:r>
              <a:rPr sz="1800" b="1" dirty="0">
                <a:latin typeface="Times New Roman"/>
                <a:cs typeface="Times New Roman"/>
              </a:rPr>
              <a:t> eski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alışkanlıklar</a:t>
            </a:r>
            <a:r>
              <a:rPr sz="1800" b="1" dirty="0">
                <a:latin typeface="Times New Roman"/>
                <a:cs typeface="Times New Roman"/>
              </a:rPr>
              <a:t> 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yanlış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uygulamalar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sisteminin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iyileştirilmesini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engelleyen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durumdur.</a:t>
            </a:r>
            <a:endParaRPr sz="1800" dirty="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Direksiyon</a:t>
            </a:r>
            <a:r>
              <a:rPr sz="1800" b="1" spc="7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sınavı</a:t>
            </a:r>
            <a:r>
              <a:rPr sz="1800" b="1" spc="7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sırasında</a:t>
            </a:r>
            <a:r>
              <a:rPr sz="1800" b="1" spc="7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kursiyerin</a:t>
            </a:r>
            <a:r>
              <a:rPr sz="1800" b="1" spc="7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gözlemlenen</a:t>
            </a:r>
            <a:r>
              <a:rPr sz="1800" b="1" spc="7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hatalarının</a:t>
            </a:r>
            <a:r>
              <a:rPr sz="1800" b="1" spc="7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hemen</a:t>
            </a:r>
            <a:r>
              <a:rPr sz="1800" b="1" spc="7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tablet</a:t>
            </a:r>
            <a:endParaRPr sz="1800" dirty="0">
              <a:latin typeface="Times New Roman"/>
              <a:cs typeface="Times New Roman"/>
            </a:endParaRPr>
          </a:p>
          <a:p>
            <a:pPr marL="299085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üzerinden</a:t>
            </a:r>
            <a:r>
              <a:rPr sz="1800" b="1" spc="95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(EK-4)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değerlendirme formuna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işaretlenmesi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esastır.</a:t>
            </a:r>
            <a:endParaRPr sz="1800" dirty="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(EK-4) değerlendirme formunda hataların gayet </a:t>
            </a:r>
            <a:r>
              <a:rPr sz="1800" b="1" dirty="0">
                <a:latin typeface="Times New Roman"/>
                <a:cs typeface="Times New Roman"/>
              </a:rPr>
              <a:t>açık </a:t>
            </a:r>
            <a:r>
              <a:rPr sz="1800" b="1" spc="-5" dirty="0">
                <a:latin typeface="Times New Roman"/>
                <a:cs typeface="Times New Roman"/>
              </a:rPr>
              <a:t>bir biçimde </a:t>
            </a:r>
            <a:r>
              <a:rPr sz="1800" b="1" dirty="0">
                <a:latin typeface="Times New Roman"/>
                <a:cs typeface="Times New Roman"/>
              </a:rPr>
              <a:t>ifade </a:t>
            </a:r>
            <a:r>
              <a:rPr sz="1800" b="1" spc="-10" dirty="0">
                <a:latin typeface="Times New Roman"/>
                <a:cs typeface="Times New Roman"/>
              </a:rPr>
              <a:t>edildiği </a:t>
            </a:r>
            <a:r>
              <a:rPr sz="1800" b="1" spc="-5" dirty="0">
                <a:latin typeface="Times New Roman"/>
                <a:cs typeface="Times New Roman"/>
              </a:rPr>
              <a:t> mevzuat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gereği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hataların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tespit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edilmesi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halinde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sınavın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sonlandırılması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ve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kursiyere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başarısız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olduğu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açıklanmalıdır.</a:t>
            </a:r>
            <a:endParaRPr sz="1800" dirty="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buFont typeface="Arial MT"/>
              <a:buChar char="•"/>
              <a:tabLst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Kursiyerin </a:t>
            </a:r>
            <a:r>
              <a:rPr sz="1800" b="1" spc="-5" dirty="0">
                <a:latin typeface="Times New Roman"/>
                <a:cs typeface="Times New Roman"/>
              </a:rPr>
              <a:t>başarısız olduğu durum </a:t>
            </a:r>
            <a:r>
              <a:rPr sz="1800" b="1" dirty="0">
                <a:latin typeface="Times New Roman"/>
                <a:cs typeface="Times New Roman"/>
              </a:rPr>
              <a:t>veya </a:t>
            </a:r>
            <a:r>
              <a:rPr sz="1800" b="1" spc="-5" dirty="0">
                <a:latin typeface="Times New Roman"/>
                <a:cs typeface="Times New Roman"/>
              </a:rPr>
              <a:t>hataya ilişkin konuşmanın gereğinden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fazla </a:t>
            </a:r>
            <a:r>
              <a:rPr sz="1800" b="1" dirty="0">
                <a:latin typeface="Times New Roman"/>
                <a:cs typeface="Times New Roman"/>
              </a:rPr>
              <a:t>olması polemik ve </a:t>
            </a:r>
            <a:r>
              <a:rPr sz="1800" b="1" spc="-5" dirty="0">
                <a:latin typeface="Times New Roman"/>
                <a:cs typeface="Times New Roman"/>
              </a:rPr>
              <a:t>tartışmayı </a:t>
            </a:r>
            <a:r>
              <a:rPr sz="1800" b="1" dirty="0">
                <a:latin typeface="Times New Roman"/>
                <a:cs typeface="Times New Roman"/>
              </a:rPr>
              <a:t>artıracağından </a:t>
            </a:r>
            <a:r>
              <a:rPr sz="1800" b="1" spc="-5" dirty="0">
                <a:latin typeface="Times New Roman"/>
                <a:cs typeface="Times New Roman"/>
              </a:rPr>
              <a:t>kısa </a:t>
            </a:r>
            <a:r>
              <a:rPr sz="1800" b="1" dirty="0">
                <a:latin typeface="Times New Roman"/>
                <a:cs typeface="Times New Roman"/>
              </a:rPr>
              <a:t>ve net cümlelerle </a:t>
            </a:r>
            <a:r>
              <a:rPr sz="1800" b="1" spc="-5" dirty="0">
                <a:latin typeface="Times New Roman"/>
                <a:cs typeface="Times New Roman"/>
              </a:rPr>
              <a:t>durum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açıklanmalıdır.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başarısızlığı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konusunda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direksiyon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usta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öğreticisinin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söze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karışması</a:t>
            </a:r>
            <a:r>
              <a:rPr sz="1800" b="1" dirty="0">
                <a:latin typeface="Times New Roman"/>
                <a:cs typeface="Times New Roman"/>
              </a:rPr>
              <a:t> daha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fazla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olumsuzluğa</a:t>
            </a:r>
            <a:r>
              <a:rPr sz="1800" b="1" dirty="0">
                <a:latin typeface="Times New Roman"/>
                <a:cs typeface="Times New Roman"/>
              </a:rPr>
              <a:t> neden</a:t>
            </a:r>
            <a:r>
              <a:rPr sz="1800" b="1" spc="4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olacağından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 </a:t>
            </a:r>
            <a:r>
              <a:rPr sz="1800" b="1" dirty="0">
                <a:latin typeface="Times New Roman"/>
                <a:cs typeface="Times New Roman"/>
              </a:rPr>
              <a:t> öncesi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usta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öğretici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ile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karşısında</a:t>
            </a:r>
            <a:r>
              <a:rPr sz="1800" b="1" spc="-5" dirty="0">
                <a:latin typeface="Times New Roman"/>
                <a:cs typeface="Times New Roman"/>
              </a:rPr>
              <a:t> tartışma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yapılmaması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gerektiği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hatırlatılmalıdır.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3DBA845-AF2B-4D27-83B3-23628C08B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629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1542668"/>
            <a:ext cx="8268970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720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Uyarılara</a:t>
            </a:r>
            <a:r>
              <a:rPr sz="1900" b="1" spc="-5" dirty="0">
                <a:latin typeface="Times New Roman"/>
                <a:cs typeface="Times New Roman"/>
              </a:rPr>
              <a:t> rağmen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kursiyere</a:t>
            </a:r>
            <a:r>
              <a:rPr sz="1900" b="1" spc="-5" dirty="0">
                <a:latin typeface="Times New Roman"/>
                <a:cs typeface="Times New Roman"/>
              </a:rPr>
              <a:t> ve</a:t>
            </a:r>
            <a:r>
              <a:rPr sz="1900" b="1" dirty="0">
                <a:latin typeface="Times New Roman"/>
                <a:cs typeface="Times New Roman"/>
              </a:rPr>
              <a:t> komisyona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müdahale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etmeye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devam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eden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usta </a:t>
            </a:r>
            <a:r>
              <a:rPr sz="1900" b="1" spc="-10" dirty="0">
                <a:latin typeface="Times New Roman"/>
                <a:cs typeface="Times New Roman"/>
              </a:rPr>
              <a:t>öğretici </a:t>
            </a:r>
            <a:r>
              <a:rPr sz="1900" b="1" dirty="0">
                <a:latin typeface="Times New Roman"/>
                <a:cs typeface="Times New Roman"/>
              </a:rPr>
              <a:t>hakkında tutanak </a:t>
            </a:r>
            <a:r>
              <a:rPr sz="1900" b="1" spc="-5" dirty="0">
                <a:latin typeface="Times New Roman"/>
                <a:cs typeface="Times New Roman"/>
              </a:rPr>
              <a:t>tutularak </a:t>
            </a:r>
            <a:r>
              <a:rPr sz="1900" b="1" spc="-10" dirty="0">
                <a:latin typeface="Times New Roman"/>
                <a:cs typeface="Times New Roman"/>
              </a:rPr>
              <a:t>gereği </a:t>
            </a:r>
            <a:r>
              <a:rPr sz="1900" b="1" spc="-5" dirty="0">
                <a:latin typeface="Times New Roman"/>
                <a:cs typeface="Times New Roman"/>
              </a:rPr>
              <a:t>yapılmak </a:t>
            </a:r>
            <a:r>
              <a:rPr sz="1900" b="1" spc="-15" dirty="0">
                <a:latin typeface="Times New Roman"/>
                <a:cs typeface="Times New Roman"/>
              </a:rPr>
              <a:t>üzere </a:t>
            </a:r>
            <a:r>
              <a:rPr sz="1900" b="1" spc="-10" dirty="0">
                <a:latin typeface="Times New Roman"/>
                <a:cs typeface="Times New Roman"/>
              </a:rPr>
              <a:t>İlçe </a:t>
            </a:r>
            <a:r>
              <a:rPr sz="1900" b="1" spc="-5" dirty="0">
                <a:latin typeface="Times New Roman"/>
                <a:cs typeface="Times New Roman"/>
              </a:rPr>
              <a:t>Milli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Eğitim Müdürlüğüne </a:t>
            </a:r>
            <a:r>
              <a:rPr sz="1900" b="1" spc="-30" dirty="0">
                <a:latin typeface="Times New Roman"/>
                <a:cs typeface="Times New Roman"/>
              </a:rPr>
              <a:t>verilir. </a:t>
            </a:r>
            <a:r>
              <a:rPr sz="1900" b="1" spc="-5" dirty="0">
                <a:latin typeface="Times New Roman"/>
                <a:cs typeface="Times New Roman"/>
              </a:rPr>
              <a:t>İlçe Milli Eğitim Müdürlüğü tarafından da bu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usta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öğreticiye</a:t>
            </a:r>
            <a:r>
              <a:rPr sz="19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bir</a:t>
            </a:r>
            <a:r>
              <a:rPr sz="1900" b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yıl </a:t>
            </a:r>
            <a:r>
              <a:rPr sz="1900" b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süreyle</a:t>
            </a:r>
            <a:r>
              <a:rPr sz="1900" b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görevi </a:t>
            </a:r>
            <a:r>
              <a:rPr sz="1900" b="1" spc="-5" dirty="0">
                <a:latin typeface="Times New Roman"/>
                <a:cs typeface="Times New Roman"/>
              </a:rPr>
              <a:t>verilmez.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2701289"/>
            <a:ext cx="368172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99085" algn="l"/>
                <a:tab pos="299720" algn="l"/>
                <a:tab pos="1181100" algn="l"/>
                <a:tab pos="277241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Bütün	kursiyerlerin	</a:t>
            </a:r>
            <a:r>
              <a:rPr sz="1900" b="1" spc="-10" dirty="0">
                <a:latin typeface="Times New Roman"/>
                <a:cs typeface="Times New Roman"/>
              </a:rPr>
              <a:t>sınavları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96917" y="2701289"/>
            <a:ext cx="10166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bi</a:t>
            </a:r>
            <a:r>
              <a:rPr sz="1900" b="1" dirty="0">
                <a:latin typeface="Times New Roman"/>
                <a:cs typeface="Times New Roman"/>
              </a:rPr>
              <a:t>t</a:t>
            </a:r>
            <a:r>
              <a:rPr sz="1900" b="1" spc="-5" dirty="0">
                <a:latin typeface="Times New Roman"/>
                <a:cs typeface="Times New Roman"/>
              </a:rPr>
              <a:t>tiği</a:t>
            </a:r>
            <a:r>
              <a:rPr sz="1900" b="1" spc="-10" dirty="0">
                <a:latin typeface="Times New Roman"/>
                <a:cs typeface="Times New Roman"/>
              </a:rPr>
              <a:t>nde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8309" y="2701289"/>
            <a:ext cx="61531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latin typeface="Times New Roman"/>
                <a:cs typeface="Times New Roman"/>
              </a:rPr>
              <a:t>t</a:t>
            </a:r>
            <a:r>
              <a:rPr sz="1900" b="1" spc="-5" dirty="0">
                <a:latin typeface="Times New Roman"/>
                <a:cs typeface="Times New Roman"/>
              </a:rPr>
              <a:t>ablet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56096" y="2701289"/>
            <a:ext cx="105600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5" dirty="0">
                <a:latin typeface="Times New Roman"/>
                <a:cs typeface="Times New Roman"/>
              </a:rPr>
              <a:t>ü</a:t>
            </a:r>
            <a:r>
              <a:rPr sz="1900" b="1" spc="-20" dirty="0">
                <a:latin typeface="Times New Roman"/>
                <a:cs typeface="Times New Roman"/>
              </a:rPr>
              <a:t>z</a:t>
            </a:r>
            <a:r>
              <a:rPr sz="1900" b="1" spc="-5" dirty="0">
                <a:latin typeface="Times New Roman"/>
                <a:cs typeface="Times New Roman"/>
              </a:rPr>
              <a:t>erinden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24318" y="2701289"/>
            <a:ext cx="1045844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yaptığınız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2437" y="2990849"/>
            <a:ext cx="8267700" cy="3494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715" algn="just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Times New Roman"/>
                <a:cs typeface="Times New Roman"/>
              </a:rPr>
              <a:t>değerlendirmeyi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tekrar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kontrol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ederek</a:t>
            </a:r>
            <a:r>
              <a:rPr sz="1900" b="1" spc="-5" dirty="0">
                <a:latin typeface="Times New Roman"/>
                <a:cs typeface="Times New Roman"/>
              </a:rPr>
              <a:t> onay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işlemini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gerçekleştirmeniz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20" dirty="0">
                <a:latin typeface="Times New Roman"/>
                <a:cs typeface="Times New Roman"/>
              </a:rPr>
              <a:t>gerekmektedir. </a:t>
            </a:r>
            <a:r>
              <a:rPr sz="1900" b="1" spc="-10" dirty="0">
                <a:latin typeface="Times New Roman"/>
                <a:cs typeface="Times New Roman"/>
              </a:rPr>
              <a:t>Size </a:t>
            </a:r>
            <a:r>
              <a:rPr sz="1900" b="1" spc="-5" dirty="0">
                <a:latin typeface="Times New Roman"/>
                <a:cs typeface="Times New Roman"/>
              </a:rPr>
              <a:t>verilen </a:t>
            </a:r>
            <a:r>
              <a:rPr sz="1900" b="1" dirty="0">
                <a:latin typeface="Times New Roman"/>
                <a:cs typeface="Times New Roman"/>
              </a:rPr>
              <a:t>tablet </a:t>
            </a:r>
            <a:r>
              <a:rPr sz="1900" b="1" spc="-5" dirty="0">
                <a:latin typeface="Times New Roman"/>
                <a:cs typeface="Times New Roman"/>
              </a:rPr>
              <a:t>ile </a:t>
            </a:r>
            <a:r>
              <a:rPr sz="1900" b="1" spc="-10" dirty="0">
                <a:latin typeface="Times New Roman"/>
                <a:cs typeface="Times New Roman"/>
              </a:rPr>
              <a:t>diğer </a:t>
            </a:r>
            <a:r>
              <a:rPr sz="1900" b="1" spc="-5" dirty="0">
                <a:latin typeface="Times New Roman"/>
                <a:cs typeface="Times New Roman"/>
              </a:rPr>
              <a:t>evrak ve </a:t>
            </a:r>
            <a:r>
              <a:rPr sz="1900" b="1" spc="-10" dirty="0">
                <a:latin typeface="Times New Roman"/>
                <a:cs typeface="Times New Roman"/>
              </a:rPr>
              <a:t>araç-gereçleri direksiyon 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yürütme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komisyonuna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teslim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ediniz.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Evrakın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teslimi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esnasında;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b="1" spc="-25" dirty="0">
                <a:latin typeface="Times New Roman"/>
                <a:cs typeface="Times New Roman"/>
              </a:rPr>
              <a:t>Tableti,</a:t>
            </a:r>
            <a:endParaRPr sz="19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b="1" spc="-55" dirty="0">
                <a:latin typeface="Times New Roman"/>
                <a:cs typeface="Times New Roman"/>
              </a:rPr>
              <a:t>Yaka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kartlarını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varsa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diğer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dosya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bilgilendirme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belgelerini,</a:t>
            </a:r>
            <a:endParaRPr sz="19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b="1" spc="-5" dirty="0">
                <a:latin typeface="Times New Roman"/>
                <a:cs typeface="Times New Roman"/>
              </a:rPr>
              <a:t>Komisyon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numaralarını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gösterir</a:t>
            </a:r>
            <a:r>
              <a:rPr sz="1900" b="1" spc="-3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levhaları,</a:t>
            </a:r>
            <a:endParaRPr sz="19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b="1" spc="-45" dirty="0">
                <a:latin typeface="Times New Roman"/>
                <a:cs typeface="Times New Roman"/>
              </a:rPr>
              <a:t>Varsa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tarafınızca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hazırlanan</a:t>
            </a:r>
            <a:r>
              <a:rPr sz="1900" b="1" spc="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tutanak</a:t>
            </a:r>
            <a:r>
              <a:rPr sz="1900" b="1" spc="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raporlara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ilişkin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belgeleri,</a:t>
            </a:r>
            <a:endParaRPr sz="1900">
              <a:latin typeface="Times New Roman"/>
              <a:cs typeface="Times New Roman"/>
            </a:endParaRPr>
          </a:p>
          <a:p>
            <a:pPr marL="299085" indent="-287020">
              <a:lnSpc>
                <a:spcPts val="2255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1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eğitimi</a:t>
            </a:r>
            <a:r>
              <a:rPr sz="1900" b="1" spc="10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10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takip</a:t>
            </a:r>
            <a:r>
              <a:rPr sz="1900" b="1" spc="1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spc="10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sonuç</a:t>
            </a:r>
            <a:r>
              <a:rPr sz="1900" b="1" spc="1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listesini</a:t>
            </a:r>
            <a:r>
              <a:rPr sz="1900" b="1" spc="114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10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yürütme</a:t>
            </a:r>
            <a:r>
              <a:rPr sz="1900" b="1" spc="12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komisyonuna</a:t>
            </a:r>
            <a:endParaRPr sz="1900">
              <a:latin typeface="Times New Roman"/>
              <a:cs typeface="Times New Roman"/>
            </a:endParaRPr>
          </a:p>
          <a:p>
            <a:pPr marL="299085">
              <a:lnSpc>
                <a:spcPts val="2255"/>
              </a:lnSpc>
            </a:pPr>
            <a:r>
              <a:rPr sz="1900" b="1" spc="-5" dirty="0">
                <a:latin typeface="Times New Roman"/>
                <a:cs typeface="Times New Roman"/>
              </a:rPr>
              <a:t>teslim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etmeyi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unutmayınız.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623A2BFD-5A28-419D-AA85-4F8B948BC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76096" y="1691386"/>
            <a:ext cx="745235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96465" marR="5080" indent="-2184400">
              <a:lnSpc>
                <a:spcPct val="100000"/>
              </a:lnSpc>
              <a:spcBef>
                <a:spcPts val="105"/>
              </a:spcBef>
            </a:pPr>
            <a:r>
              <a:rPr u="heavy" spc="-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Tablet</a:t>
            </a:r>
            <a:r>
              <a:rPr u="heavy" spc="-2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Üzerinden(EK-3)</a:t>
            </a:r>
            <a:r>
              <a:rPr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Değerlendirme Formu</a:t>
            </a:r>
            <a:r>
              <a:rPr u="heavy" spc="-2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Sürücü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Sertifikaları </a:t>
            </a:r>
            <a:r>
              <a:rPr u="heavy" spc="-7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“A1”, </a:t>
            </a:r>
            <a:r>
              <a:rPr spc="-440" dirty="0">
                <a:latin typeface="Calibri"/>
                <a:cs typeface="Calibri"/>
              </a:rPr>
              <a:t> </a:t>
            </a:r>
            <a:r>
              <a:rPr u="heavy" spc="-7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“A2”,</a:t>
            </a:r>
            <a:r>
              <a:rPr u="heavy" spc="-3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8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“A”</a:t>
            </a:r>
            <a:r>
              <a:rPr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Direksiyon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Sınavları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680" y="2591765"/>
            <a:ext cx="8012430" cy="3211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latin typeface="Calibri"/>
                <a:cs typeface="Calibri"/>
              </a:rPr>
              <a:t>Sınav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Başlangıç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Aşamasında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Yapılacak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İşlemler;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 marR="5080" indent="865505">
              <a:lnSpc>
                <a:spcPct val="100000"/>
              </a:lnSpc>
            </a:pPr>
            <a:r>
              <a:rPr sz="1900" b="1" spc="-5" dirty="0">
                <a:latin typeface="Calibri"/>
                <a:cs typeface="Calibri"/>
              </a:rPr>
              <a:t>Motorlu</a:t>
            </a:r>
            <a:r>
              <a:rPr sz="1900" b="1" spc="33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bisiklet</a:t>
            </a:r>
            <a:r>
              <a:rPr sz="1900" b="1" spc="31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(Mopet)</a:t>
            </a:r>
            <a:r>
              <a:rPr sz="1900" b="1" spc="32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ve</a:t>
            </a:r>
            <a:r>
              <a:rPr sz="1900" b="1" spc="33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motosiklet</a:t>
            </a:r>
            <a:r>
              <a:rPr sz="1900" b="1" spc="33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grubu</a:t>
            </a:r>
            <a:r>
              <a:rPr sz="1900" b="1" spc="34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taşıtlar</a:t>
            </a:r>
            <a:r>
              <a:rPr sz="1900" b="1" spc="3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için</a:t>
            </a:r>
            <a:r>
              <a:rPr sz="1900" b="1" spc="33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direksiyon </a:t>
            </a:r>
            <a:r>
              <a:rPr sz="1900" b="1" spc="-4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sınavları </a:t>
            </a:r>
            <a:r>
              <a:rPr sz="1900" b="1" spc="-5" dirty="0">
                <a:latin typeface="Calibri"/>
                <a:cs typeface="Calibri"/>
              </a:rPr>
              <a:t>üç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aşamada</a:t>
            </a:r>
            <a:r>
              <a:rPr sz="1900" b="1" spc="15" dirty="0">
                <a:latin typeface="Calibri"/>
                <a:cs typeface="Calibri"/>
              </a:rPr>
              <a:t> </a:t>
            </a:r>
            <a:r>
              <a:rPr sz="1900" b="1" spc="-20" dirty="0">
                <a:latin typeface="Calibri"/>
                <a:cs typeface="Calibri"/>
              </a:rPr>
              <a:t>yapılacaktır.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Bunlar: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900" b="1" spc="-15" dirty="0">
                <a:latin typeface="Calibri"/>
                <a:cs typeface="Calibri"/>
              </a:rPr>
              <a:t>Araç</a:t>
            </a:r>
            <a:r>
              <a:rPr sz="1900" b="1" spc="-1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bilgisi</a:t>
            </a:r>
            <a:r>
              <a:rPr sz="1900" b="1" spc="-1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sorgulama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aşaması</a:t>
            </a:r>
            <a:endParaRPr sz="190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900" b="1" spc="-20" dirty="0">
                <a:latin typeface="Calibri"/>
                <a:cs typeface="Calibri"/>
              </a:rPr>
              <a:t>Yönetmelik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eki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(EK-7)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deki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krokiye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göre</a:t>
            </a:r>
            <a:r>
              <a:rPr sz="1900" b="1" spc="2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düzenlenen</a:t>
            </a:r>
            <a:r>
              <a:rPr sz="1900" b="1" spc="3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alanda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yapılan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sınav</a:t>
            </a:r>
            <a:endParaRPr sz="1900">
              <a:latin typeface="Calibri"/>
              <a:cs typeface="Calibri"/>
            </a:endParaRPr>
          </a:p>
          <a:p>
            <a:pPr marL="756285" indent="-287655">
              <a:lnSpc>
                <a:spcPct val="100000"/>
              </a:lnSpc>
              <a:buFont typeface="Arial MT"/>
              <a:buChar char="•"/>
              <a:tabLst>
                <a:tab pos="756285" algn="l"/>
                <a:tab pos="756920" algn="l"/>
              </a:tabLst>
            </a:pPr>
            <a:r>
              <a:rPr sz="1900" b="1" spc="-10" dirty="0">
                <a:latin typeface="Calibri"/>
                <a:cs typeface="Calibri"/>
              </a:rPr>
              <a:t>Akan</a:t>
            </a:r>
            <a:r>
              <a:rPr sz="1900" b="1" spc="229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trafikte</a:t>
            </a:r>
            <a:r>
              <a:rPr sz="1900" b="1" spc="240" dirty="0">
                <a:latin typeface="Calibri"/>
                <a:cs typeface="Calibri"/>
              </a:rPr>
              <a:t> </a:t>
            </a:r>
            <a:r>
              <a:rPr sz="1900" b="1" dirty="0">
                <a:latin typeface="Calibri"/>
                <a:cs typeface="Calibri"/>
              </a:rPr>
              <a:t>sürüş</a:t>
            </a:r>
            <a:r>
              <a:rPr sz="1900" b="1" spc="24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becerisi</a:t>
            </a:r>
            <a:r>
              <a:rPr sz="1900" b="1" spc="24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ve</a:t>
            </a:r>
            <a:r>
              <a:rPr sz="1900" b="1" spc="254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trafik</a:t>
            </a:r>
            <a:r>
              <a:rPr sz="1900" b="1" spc="235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algısına</a:t>
            </a:r>
            <a:r>
              <a:rPr sz="1900" b="1" spc="25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yönelik</a:t>
            </a:r>
            <a:r>
              <a:rPr sz="1900" b="1" spc="235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davranışların</a:t>
            </a:r>
            <a:r>
              <a:rPr sz="1900" b="1" spc="24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test</a:t>
            </a:r>
            <a:endParaRPr sz="1900">
              <a:latin typeface="Calibri"/>
              <a:cs typeface="Calibri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sz="1900" b="1" spc="-5" dirty="0">
                <a:latin typeface="Calibri"/>
                <a:cs typeface="Calibri"/>
              </a:rPr>
              <a:t>edildiği </a:t>
            </a:r>
            <a:r>
              <a:rPr sz="1900" b="1" spc="-10" dirty="0">
                <a:latin typeface="Calibri"/>
                <a:cs typeface="Calibri"/>
              </a:rPr>
              <a:t>akan</a:t>
            </a:r>
            <a:r>
              <a:rPr sz="1900" b="1" spc="5" dirty="0">
                <a:latin typeface="Calibri"/>
                <a:cs typeface="Calibri"/>
              </a:rPr>
              <a:t> </a:t>
            </a:r>
            <a:r>
              <a:rPr sz="1900" b="1" spc="-15" dirty="0">
                <a:latin typeface="Calibri"/>
                <a:cs typeface="Calibri"/>
              </a:rPr>
              <a:t>trafikte</a:t>
            </a:r>
            <a:r>
              <a:rPr sz="1900" b="1" spc="1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yapılan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direksiyon</a:t>
            </a:r>
            <a:r>
              <a:rPr sz="1900" b="1" spc="20" dirty="0">
                <a:latin typeface="Calibri"/>
                <a:cs typeface="Calibri"/>
              </a:rPr>
              <a:t> </a:t>
            </a:r>
            <a:r>
              <a:rPr sz="1900" b="1" spc="-10" dirty="0">
                <a:latin typeface="Calibri"/>
                <a:cs typeface="Calibri"/>
              </a:rPr>
              <a:t>sınavı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432E038-5218-4ED6-9C6C-80A40C06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816171" y="1123950"/>
            <a:ext cx="35185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Ar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ç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B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i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lgisi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o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rgulama</a:t>
            </a:r>
            <a:r>
              <a:rPr u="heavy" spc="-1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Aş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ması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4114800"/>
            <a:ext cx="8223884" cy="222817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" indent="914400" algn="just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Direksiyon </a:t>
            </a:r>
            <a:r>
              <a:rPr sz="1600" b="1" spc="-5" dirty="0">
                <a:latin typeface="Times New Roman"/>
                <a:cs typeface="Times New Roman"/>
              </a:rPr>
              <a:t>eğitimi dersi </a:t>
            </a:r>
            <a:r>
              <a:rPr sz="1600" b="1" spc="-10" dirty="0">
                <a:latin typeface="Times New Roman"/>
                <a:cs typeface="Times New Roman"/>
              </a:rPr>
              <a:t>sınavlarında </a:t>
            </a:r>
            <a:r>
              <a:rPr sz="1600" b="1" spc="-5" dirty="0">
                <a:latin typeface="Times New Roman"/>
                <a:cs typeface="Times New Roman"/>
              </a:rPr>
              <a:t>kursiyerlere </a:t>
            </a:r>
            <a:r>
              <a:rPr sz="1600" b="1" spc="-10" dirty="0">
                <a:latin typeface="Times New Roman"/>
                <a:cs typeface="Times New Roman"/>
              </a:rPr>
              <a:t>araç </a:t>
            </a:r>
            <a:r>
              <a:rPr sz="1600" b="1" spc="-5" dirty="0">
                <a:latin typeface="Times New Roman"/>
                <a:cs typeface="Times New Roman"/>
              </a:rPr>
              <a:t>bilgisi </a:t>
            </a:r>
            <a:r>
              <a:rPr sz="1600" b="1" spc="-10" dirty="0">
                <a:latin typeface="Times New Roman"/>
                <a:cs typeface="Times New Roman"/>
              </a:rPr>
              <a:t>soruları </a:t>
            </a:r>
            <a:r>
              <a:rPr sz="1600" b="1" spc="-5" dirty="0">
                <a:latin typeface="Times New Roman"/>
                <a:cs typeface="Times New Roman"/>
              </a:rPr>
              <a:t> sorularak</a:t>
            </a:r>
            <a:r>
              <a:rPr sz="1600" b="1" dirty="0">
                <a:latin typeface="Times New Roman"/>
                <a:cs typeface="Times New Roman"/>
              </a:rPr>
              <a:t> tablet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üzerinden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(EK-3)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değerlendirme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formlarına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işlenmesi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gerekmektedir. </a:t>
            </a:r>
            <a:r>
              <a:rPr sz="1600" b="1" spc="-10" dirty="0">
                <a:latin typeface="Times New Roman"/>
                <a:cs typeface="Times New Roman"/>
              </a:rPr>
              <a:t>Bu </a:t>
            </a:r>
            <a:r>
              <a:rPr sz="1600" b="1" spc="-5" dirty="0">
                <a:latin typeface="Times New Roman"/>
                <a:cs typeface="Times New Roman"/>
              </a:rPr>
              <a:t>bölümde 5 soruya hatalı cevap </a:t>
            </a:r>
            <a:r>
              <a:rPr sz="1600" b="1" spc="-10" dirty="0">
                <a:latin typeface="Times New Roman"/>
                <a:cs typeface="Times New Roman"/>
              </a:rPr>
              <a:t>veren </a:t>
            </a:r>
            <a:r>
              <a:rPr sz="1600" b="1" spc="-5" dirty="0">
                <a:latin typeface="Times New Roman"/>
                <a:cs typeface="Times New Roman"/>
              </a:rPr>
              <a:t>veya cevaplamayan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sınavda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başarısız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olacaktır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sınavı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sona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erecektir.</a:t>
            </a: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Bu</a:t>
            </a:r>
            <a:r>
              <a:rPr sz="1600" b="1" spc="-5" dirty="0">
                <a:latin typeface="Times New Roman"/>
                <a:cs typeface="Times New Roman"/>
              </a:rPr>
              <a:t> bölümde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başarılı</a:t>
            </a:r>
            <a:r>
              <a:rPr sz="1600" b="1" spc="-5" dirty="0">
                <a:latin typeface="Times New Roman"/>
                <a:cs typeface="Times New Roman"/>
              </a:rPr>
              <a:t> olan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kursiyerlerin;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başlık,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dizlik,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yelek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gibi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koruyucu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ekipmanlarını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giymesini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isteyiniz.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Bunları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giymemesi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kursiyerin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sınavının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bitirilmesi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anlamına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gelmektedir.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Bu</a:t>
            </a:r>
            <a:r>
              <a:rPr sz="1600" b="1" spc="-5" dirty="0">
                <a:latin typeface="Times New Roman"/>
                <a:cs typeface="Times New Roman"/>
              </a:rPr>
              <a:t> ekipmanların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araç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bilgisi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sorgulama bölümünden sonra </a:t>
            </a:r>
            <a:r>
              <a:rPr sz="1600" b="1" dirty="0">
                <a:latin typeface="Times New Roman"/>
                <a:cs typeface="Times New Roman"/>
              </a:rPr>
              <a:t>giyilmesi </a:t>
            </a:r>
            <a:r>
              <a:rPr sz="1600" b="1" spc="-5" dirty="0">
                <a:latin typeface="Times New Roman"/>
                <a:cs typeface="Times New Roman"/>
              </a:rPr>
              <a:t>zamanı </a:t>
            </a:r>
            <a:r>
              <a:rPr sz="1600" b="1" dirty="0">
                <a:latin typeface="Times New Roman"/>
                <a:cs typeface="Times New Roman"/>
              </a:rPr>
              <a:t>ekonomik kullanma </a:t>
            </a:r>
            <a:r>
              <a:rPr sz="1600" b="1" spc="-5" dirty="0">
                <a:latin typeface="Times New Roman"/>
                <a:cs typeface="Times New Roman"/>
              </a:rPr>
              <a:t>açısından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önemlidir.</a:t>
            </a:r>
            <a:endParaRPr sz="16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179608"/>
              </p:ext>
            </p:extLst>
          </p:nvPr>
        </p:nvGraphicFramePr>
        <p:xfrm>
          <a:off x="396239" y="1524001"/>
          <a:ext cx="8237854" cy="1932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681">
                <a:tc gridSpan="3">
                  <a:txBody>
                    <a:bodyPr/>
                    <a:lstStyle/>
                    <a:p>
                      <a:pPr marL="2770505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spc="95" dirty="0">
                          <a:latin typeface="Times New Roman"/>
                          <a:cs typeface="Times New Roman"/>
                        </a:rPr>
                        <a:t>(I)</a:t>
                      </a:r>
                      <a:r>
                        <a:rPr sz="1000" b="1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60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000" b="1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BİLGİSİ</a:t>
                      </a:r>
                      <a:r>
                        <a:rPr sz="1000" b="1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85" dirty="0">
                          <a:latin typeface="Times New Roman"/>
                          <a:cs typeface="Times New Roman"/>
                        </a:rPr>
                        <a:t>SORGULAMA</a:t>
                      </a:r>
                      <a:r>
                        <a:rPr sz="1000" b="1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200" dirty="0">
                          <a:latin typeface="Times New Roman"/>
                          <a:cs typeface="Times New Roman"/>
                        </a:rPr>
                        <a:t>BÖLÜMÜ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95" dirty="0">
                          <a:latin typeface="Times New Roman"/>
                          <a:cs typeface="Times New Roman"/>
                        </a:rPr>
                        <a:t>Lastiklerin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havalarının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yeterli </a:t>
                      </a:r>
                      <a:r>
                        <a:rPr sz="1000" spc="120" dirty="0">
                          <a:latin typeface="Times New Roman"/>
                          <a:cs typeface="Times New Roman"/>
                        </a:rPr>
                        <a:t>olup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olmadığını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gözle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20" dirty="0">
                          <a:latin typeface="Times New Roman"/>
                          <a:cs typeface="Times New Roman"/>
                        </a:rPr>
                        <a:t>ayakla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Akünün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yerini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55" dirty="0">
                          <a:latin typeface="Times New Roman"/>
                          <a:cs typeface="Times New Roman"/>
                        </a:rPr>
                        <a:t>Yağ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göstergesini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gösteremiyor,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hangi </a:t>
                      </a:r>
                      <a:r>
                        <a:rPr sz="1000" spc="125" dirty="0">
                          <a:latin typeface="Times New Roman"/>
                          <a:cs typeface="Times New Roman"/>
                        </a:rPr>
                        <a:t>durumda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tehlike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ifade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ettiğini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bilmiyor.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538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Hararet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göstergesini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(varsa)</a:t>
                      </a:r>
                      <a:r>
                        <a:rPr sz="1000" i="1" spc="29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gösteremiyor,</a:t>
                      </a:r>
                      <a:r>
                        <a:rPr sz="10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hangi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25" dirty="0">
                          <a:latin typeface="Times New Roman"/>
                          <a:cs typeface="Times New Roman"/>
                        </a:rPr>
                        <a:t>durumda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tehlike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ifade 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ettiğini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bilmiyor.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8538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20" dirty="0">
                          <a:latin typeface="Times New Roman"/>
                          <a:cs typeface="Times New Roman"/>
                        </a:rPr>
                        <a:t>Yakıt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göstergesinin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yerini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8689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Uzun/kısa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far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korna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kumandalarını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kumandalarını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gösteremiyor,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sinyal lambalarını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çalıştıramıyor.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65" dirty="0">
                          <a:latin typeface="Times New Roman"/>
                          <a:cs typeface="Times New Roman"/>
                        </a:rPr>
                        <a:t>Ön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4" dirty="0">
                          <a:latin typeface="Times New Roman"/>
                          <a:cs typeface="Times New Roman"/>
                        </a:rPr>
                        <a:t>arka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freni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14" dirty="0">
                          <a:latin typeface="Times New Roman"/>
                          <a:cs typeface="Times New Roman"/>
                        </a:rPr>
                        <a:t>Debriyaj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 </a:t>
                      </a:r>
                      <a:r>
                        <a:rPr sz="1000" i="1" spc="9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000" i="1" spc="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000" i="1" spc="114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000" i="1" spc="3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gazı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gösteremiyor.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spc="13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Vitesi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gösteremiyor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kaç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4" dirty="0">
                          <a:latin typeface="Times New Roman"/>
                          <a:cs typeface="Times New Roman"/>
                        </a:rPr>
                        <a:t>olduğunu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bilmiyor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000" i="1" spc="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9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000" i="1" spc="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000" i="1" spc="1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hariç)</a:t>
                      </a:r>
                      <a:r>
                        <a:rPr sz="1000" i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8681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spc="130" dirty="0">
                          <a:latin typeface="Times New Roman"/>
                          <a:cs typeface="Times New Roman"/>
                        </a:rPr>
                        <a:t>11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2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çalıştırıp</a:t>
                      </a:r>
                      <a:r>
                        <a:rPr sz="10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4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95" dirty="0">
                          <a:latin typeface="Times New Roman"/>
                          <a:cs typeface="Times New Roman"/>
                        </a:rPr>
                        <a:t>ettiremiyor.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8677">
                <a:tc>
                  <a:txBody>
                    <a:bodyPr/>
                    <a:lstStyle/>
                    <a:p>
                      <a:pPr algn="ctr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b="1" spc="130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869"/>
                        </a:lnSpc>
                        <a:spcBef>
                          <a:spcPts val="5"/>
                        </a:spcBef>
                      </a:pPr>
                      <a:r>
                        <a:rPr sz="1000" spc="12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5" dirty="0">
                          <a:latin typeface="Times New Roman"/>
                          <a:cs typeface="Times New Roman"/>
                        </a:rPr>
                        <a:t>yan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ayak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3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 orta</a:t>
                      </a:r>
                      <a:r>
                        <a:rPr sz="10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14" dirty="0">
                          <a:latin typeface="Times New Roman"/>
                          <a:cs typeface="Times New Roman"/>
                        </a:rPr>
                        <a:t>sehpa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0" dirty="0">
                          <a:latin typeface="Times New Roman"/>
                          <a:cs typeface="Times New Roman"/>
                        </a:rPr>
                        <a:t>üzerinde</a:t>
                      </a:r>
                      <a:r>
                        <a:rPr sz="1000" spc="105" dirty="0">
                          <a:latin typeface="Times New Roman"/>
                          <a:cs typeface="Times New Roman"/>
                        </a:rPr>
                        <a:t> sabitlemiyor</a:t>
                      </a:r>
                      <a:r>
                        <a:rPr sz="1000" spc="1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(“B1”</a:t>
                      </a:r>
                      <a:r>
                        <a:rPr sz="1000" i="1" spc="8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sertifika</a:t>
                      </a:r>
                      <a:r>
                        <a:rPr sz="1000" i="1" spc="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sınıfı </a:t>
                      </a:r>
                      <a:r>
                        <a:rPr sz="1000" i="1" spc="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000" i="1" spc="114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i="1" spc="1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000" i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.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5740" algn="r">
                        <a:lnSpc>
                          <a:spcPts val="875"/>
                        </a:lnSpc>
                      </a:pPr>
                      <a:r>
                        <a:rPr sz="1000" b="1" spc="155" dirty="0">
                          <a:latin typeface="Times New Roman"/>
                          <a:cs typeface="Times New Roman"/>
                        </a:rPr>
                        <a:t>MAVİ</a:t>
                      </a: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BA8B72E7-A0CE-4F73-BC5D-1A1DB24A0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74370" y="1834387"/>
            <a:ext cx="8273415" cy="32137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6350" indent="913765" algn="just">
              <a:lnSpc>
                <a:spcPct val="101099"/>
              </a:lnSpc>
              <a:spcBef>
                <a:spcPts val="70"/>
              </a:spcBef>
            </a:pPr>
            <a:r>
              <a:rPr sz="1900" b="1" spc="-5" dirty="0">
                <a:latin typeface="Times New Roman"/>
                <a:cs typeface="Times New Roman"/>
              </a:rPr>
              <a:t>Komisyon</a:t>
            </a:r>
            <a:r>
              <a:rPr sz="1900" b="1" dirty="0">
                <a:latin typeface="Times New Roman"/>
                <a:cs typeface="Times New Roman"/>
              </a:rPr>
              <a:t> sınav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başlangıç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saatinden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önce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-5" dirty="0">
                <a:latin typeface="Times New Roman"/>
                <a:cs typeface="Times New Roman"/>
              </a:rPr>
              <a:t> alanında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hazır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bulunarak: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Sınav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aracının,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sürecini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kontrol</a:t>
            </a:r>
            <a:r>
              <a:rPr sz="1900" b="1" spc="-5" dirty="0">
                <a:latin typeface="Times New Roman"/>
                <a:cs typeface="Times New Roman"/>
              </a:rPr>
              <a:t> edecek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denetleyecekler </a:t>
            </a:r>
            <a:r>
              <a:rPr sz="1900" b="1" dirty="0">
                <a:latin typeface="Times New Roman"/>
                <a:cs typeface="Times New Roman"/>
              </a:rPr>
              <a:t> tarafından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incelenip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uygun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görülmesi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halinde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(EK-12)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form</a:t>
            </a:r>
            <a:r>
              <a:rPr sz="1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düzenlendikten </a:t>
            </a:r>
            <a:r>
              <a:rPr sz="19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sonra</a:t>
            </a:r>
            <a:r>
              <a:rPr sz="1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o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araç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ile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sınava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başlar.</a:t>
            </a:r>
            <a:endParaRPr sz="1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 marR="8890" indent="913765" algn="just">
              <a:lnSpc>
                <a:spcPct val="100000"/>
              </a:lnSpc>
            </a:pPr>
            <a:r>
              <a:rPr sz="1900" b="1" spc="-5" dirty="0">
                <a:latin typeface="Times New Roman"/>
                <a:cs typeface="Times New Roman"/>
              </a:rPr>
              <a:t>Direksiyon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eğitimi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-5" dirty="0">
                <a:latin typeface="Times New Roman"/>
                <a:cs typeface="Times New Roman"/>
              </a:rPr>
              <a:t> takip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sonuç</a:t>
            </a:r>
            <a:r>
              <a:rPr sz="1900" b="1" spc="-5" dirty="0">
                <a:latin typeface="Times New Roman"/>
                <a:cs typeface="Times New Roman"/>
              </a:rPr>
              <a:t> listesinde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isimleri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bulunan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kursiyerlerin, yine aynı listede </a:t>
            </a:r>
            <a:r>
              <a:rPr sz="1900" b="1" dirty="0">
                <a:latin typeface="Times New Roman"/>
                <a:cs typeface="Times New Roman"/>
              </a:rPr>
              <a:t>plaka </a:t>
            </a:r>
            <a:r>
              <a:rPr sz="1900" b="1" spc="-5" dirty="0">
                <a:latin typeface="Times New Roman"/>
                <a:cs typeface="Times New Roman"/>
              </a:rPr>
              <a:t>ve usta </a:t>
            </a:r>
            <a:r>
              <a:rPr sz="1900" b="1" spc="-10" dirty="0">
                <a:latin typeface="Times New Roman"/>
                <a:cs typeface="Times New Roman"/>
              </a:rPr>
              <a:t>öğretici </a:t>
            </a:r>
            <a:r>
              <a:rPr sz="1900" b="1" spc="-5" dirty="0">
                <a:latin typeface="Times New Roman"/>
                <a:cs typeface="Times New Roman"/>
              </a:rPr>
              <a:t>bilgileri yer alan araçlarla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sınavlara</a:t>
            </a:r>
            <a:r>
              <a:rPr sz="1900" b="1" spc="-5" dirty="0">
                <a:latin typeface="Times New Roman"/>
                <a:cs typeface="Times New Roman"/>
              </a:rPr>
              <a:t> girip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girmediklerini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kontrol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spc="-40" dirty="0">
                <a:latin typeface="Times New Roman"/>
                <a:cs typeface="Times New Roman"/>
              </a:rPr>
              <a:t>eder.</a:t>
            </a:r>
            <a:r>
              <a:rPr sz="1900" b="1" spc="-35" dirty="0">
                <a:latin typeface="Times New Roman"/>
                <a:cs typeface="Times New Roman"/>
              </a:rPr>
              <a:t> </a:t>
            </a:r>
            <a:r>
              <a:rPr sz="19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Verilen</a:t>
            </a:r>
            <a:r>
              <a:rPr sz="19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randevu</a:t>
            </a:r>
            <a:r>
              <a:rPr sz="19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saatinde</a:t>
            </a:r>
            <a:r>
              <a:rPr sz="19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başlangıç</a:t>
            </a:r>
            <a:r>
              <a:rPr sz="19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alanında</a:t>
            </a:r>
            <a:r>
              <a:rPr sz="1900" b="1" u="heavy" spc="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hazır</a:t>
            </a:r>
            <a:r>
              <a:rPr sz="19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bulunmayan</a:t>
            </a:r>
            <a:r>
              <a:rPr sz="1900" b="1" u="heavy" spc="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kursiyeri </a:t>
            </a:r>
            <a:r>
              <a:rPr sz="19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sınava</a:t>
            </a:r>
            <a:r>
              <a:rPr sz="1900" b="1" u="heavy" spc="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9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almaz.</a:t>
            </a:r>
            <a:endParaRPr sz="1900">
              <a:latin typeface="Times New Roman"/>
              <a:cs typeface="Times New Roman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BFB08AD-A0F3-4D6B-8F40-38EA952E78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664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3461" y="1352550"/>
            <a:ext cx="40360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Sınavı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Ön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Değerlendirme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635" y="4921506"/>
            <a:ext cx="81972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3765">
              <a:lnSpc>
                <a:spcPct val="100000"/>
              </a:lnSpc>
              <a:spcBef>
                <a:spcPts val="105"/>
              </a:spcBef>
              <a:tabLst>
                <a:tab pos="2542540" algn="l"/>
                <a:tab pos="3213100" algn="l"/>
                <a:tab pos="3843020" algn="l"/>
                <a:tab pos="5222240" algn="l"/>
                <a:tab pos="6328410" algn="l"/>
                <a:tab pos="7380605" algn="l"/>
              </a:tabLst>
            </a:pPr>
            <a:r>
              <a:rPr sz="2000" b="1" dirty="0">
                <a:latin typeface="Times New Roman"/>
                <a:cs typeface="Times New Roman"/>
              </a:rPr>
              <a:t>K</a:t>
            </a:r>
            <a:r>
              <a:rPr sz="2000" b="1" spc="5" dirty="0">
                <a:latin typeface="Times New Roman"/>
                <a:cs typeface="Times New Roman"/>
              </a:rPr>
              <a:t>u</a:t>
            </a:r>
            <a:r>
              <a:rPr sz="2000" b="1" spc="-15" dirty="0">
                <a:latin typeface="Times New Roman"/>
                <a:cs typeface="Times New Roman"/>
              </a:rPr>
              <a:t>r</a:t>
            </a:r>
            <a:r>
              <a:rPr sz="2000" b="1" dirty="0">
                <a:latin typeface="Times New Roman"/>
                <a:cs typeface="Times New Roman"/>
              </a:rPr>
              <a:t>si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rlerin	a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kol	v</a:t>
            </a:r>
            <a:r>
              <a:rPr sz="2000" b="1" spc="-10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ya	</a:t>
            </a:r>
            <a:r>
              <a:rPr sz="2000" b="1" spc="-5" dirty="0">
                <a:latin typeface="Times New Roman"/>
                <a:cs typeface="Times New Roman"/>
              </a:rPr>
              <a:t>u</a:t>
            </a:r>
            <a:r>
              <a:rPr sz="2000" b="1" spc="5" dirty="0">
                <a:latin typeface="Times New Roman"/>
                <a:cs typeface="Times New Roman"/>
              </a:rPr>
              <a:t>y</a:t>
            </a:r>
            <a:r>
              <a:rPr sz="2000" b="1" spc="-15" dirty="0">
                <a:latin typeface="Times New Roman"/>
                <a:cs typeface="Times New Roman"/>
              </a:rPr>
              <a:t>u</a:t>
            </a:r>
            <a:r>
              <a:rPr sz="2000" b="1" spc="-5" dirty="0">
                <a:latin typeface="Times New Roman"/>
                <a:cs typeface="Times New Roman"/>
              </a:rPr>
              <a:t>ş</a:t>
            </a:r>
            <a:r>
              <a:rPr sz="2000" b="1" spc="-10" dirty="0">
                <a:latin typeface="Times New Roman"/>
                <a:cs typeface="Times New Roman"/>
              </a:rPr>
              <a:t>t</a:t>
            </a:r>
            <a:r>
              <a:rPr sz="2000" b="1" spc="-5" dirty="0">
                <a:latin typeface="Times New Roman"/>
                <a:cs typeface="Times New Roman"/>
              </a:rPr>
              <a:t>uruc</a:t>
            </a:r>
            <a:r>
              <a:rPr sz="2000" b="1" dirty="0">
                <a:latin typeface="Times New Roman"/>
                <a:cs typeface="Times New Roman"/>
              </a:rPr>
              <a:t>u	</a:t>
            </a:r>
            <a:r>
              <a:rPr sz="2000" b="1" spc="-15" dirty="0">
                <a:latin typeface="Times New Roman"/>
                <a:cs typeface="Times New Roman"/>
              </a:rPr>
              <a:t>e</a:t>
            </a:r>
            <a:r>
              <a:rPr sz="2000" b="1" dirty="0">
                <a:latin typeface="Times New Roman"/>
                <a:cs typeface="Times New Roman"/>
              </a:rPr>
              <a:t>tk</a:t>
            </a:r>
            <a:r>
              <a:rPr sz="2000" b="1" spc="-2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sinde	ol</a:t>
            </a:r>
            <a:r>
              <a:rPr sz="2000" b="1" spc="-10" dirty="0">
                <a:latin typeface="Times New Roman"/>
                <a:cs typeface="Times New Roman"/>
              </a:rPr>
              <a:t>m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-15" dirty="0">
                <a:latin typeface="Times New Roman"/>
                <a:cs typeface="Times New Roman"/>
              </a:rPr>
              <a:t>l</a:t>
            </a:r>
            <a:r>
              <a:rPr sz="2000" b="1" dirty="0">
                <a:latin typeface="Times New Roman"/>
                <a:cs typeface="Times New Roman"/>
              </a:rPr>
              <a:t>arı	</a:t>
            </a:r>
            <a:r>
              <a:rPr sz="2000" b="1" spc="-10" dirty="0">
                <a:latin typeface="Times New Roman"/>
                <a:cs typeface="Times New Roman"/>
              </a:rPr>
              <a:t>h</a:t>
            </a:r>
            <a:r>
              <a:rPr sz="2000" b="1" dirty="0">
                <a:latin typeface="Times New Roman"/>
                <a:cs typeface="Times New Roman"/>
              </a:rPr>
              <a:t>ali</a:t>
            </a:r>
            <a:r>
              <a:rPr sz="2000" b="1" spc="-1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de  kursiyerin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sınavı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hemen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sonlandırılır.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02632"/>
              </p:ext>
            </p:extLst>
          </p:nvPr>
        </p:nvGraphicFramePr>
        <p:xfrm>
          <a:off x="556259" y="1975110"/>
          <a:ext cx="8054340" cy="2228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1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8723">
                <a:tc gridSpan="4">
                  <a:txBody>
                    <a:bodyPr/>
                    <a:lstStyle/>
                    <a:p>
                      <a:pPr marL="506730" marR="0" indent="0" defTabSz="914400" eaLnBrk="1" fontAlgn="auto" latinLnBrk="0" hangingPunct="1">
                        <a:lnSpc>
                          <a:spcPts val="203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(II) BU YÖNETMELİĞİN EKİ (EK-7) KROKİYE GÖRE DÜZENLENEN ALANDA DEĞERLENDİRİLECEK BÖLÜM</a:t>
                      </a:r>
                      <a:endParaRPr lang="tr-TR" sz="1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06730">
                        <a:lnSpc>
                          <a:spcPts val="203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723"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Alkol, uyuşturucu veya uyarıcı maddelerin etkisinde olduğu gözlemlendi.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2030"/>
                        </a:lnSpc>
                      </a:pPr>
                      <a:r>
                        <a:rPr sz="1800" b="1" spc="-46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723"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Araca binmeden önce koruyucu başlık, dizlik vb. koruyucu ekipmanları takmıyor, yelek giymiyor.</a:t>
                      </a:r>
                      <a:endParaRPr lang="tr-TR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2030"/>
                        </a:lnSpc>
                      </a:pPr>
                      <a:r>
                        <a:rPr sz="1800" b="1" spc="-46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723">
                <a:tc>
                  <a:txBody>
                    <a:bodyPr/>
                    <a:lstStyle/>
                    <a:p>
                      <a:pPr algn="ctr">
                        <a:lnSpc>
                          <a:spcPts val="203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2030"/>
                        </a:lnSpc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bi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di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ko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1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spc="-6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iyo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30"/>
                        </a:lnSpc>
                      </a:pPr>
                      <a:r>
                        <a:rPr sz="18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2030"/>
                        </a:lnSpc>
                      </a:pPr>
                      <a:r>
                        <a:rPr sz="1800" b="1" spc="-4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B0E6E5DC-DBB5-4092-B88D-02E9082E5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016" y="291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497919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6635" y="1109804"/>
            <a:ext cx="8250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Yönetmelik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Eki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(EK-7)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Krokiye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Göre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Düzenlenen</a:t>
            </a:r>
            <a:r>
              <a:rPr u="heavy" spc="-1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Alanda Direksiyon Sınavı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68601" y="1740154"/>
            <a:ext cx="69723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49935" algn="l"/>
                <a:tab pos="1786255" algn="l"/>
                <a:tab pos="2494915" algn="l"/>
                <a:tab pos="3486150" algn="l"/>
                <a:tab pos="4013200" algn="l"/>
                <a:tab pos="4531360" algn="l"/>
                <a:tab pos="5705475" algn="l"/>
                <a:tab pos="676592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b</a:t>
            </a:r>
            <a:r>
              <a:rPr sz="1600" b="1" spc="-5" dirty="0">
                <a:latin typeface="Times New Roman"/>
                <a:cs typeface="Times New Roman"/>
              </a:rPr>
              <a:t>öl</a:t>
            </a:r>
            <a:r>
              <a:rPr sz="1600" b="1" spc="5" dirty="0">
                <a:latin typeface="Times New Roman"/>
                <a:cs typeface="Times New Roman"/>
              </a:rPr>
              <a:t>ü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,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20" dirty="0">
                <a:latin typeface="Times New Roman"/>
                <a:cs typeface="Times New Roman"/>
              </a:rPr>
              <a:t>k</a:t>
            </a:r>
            <a:r>
              <a:rPr sz="1600" b="1" spc="-5" dirty="0">
                <a:latin typeface="Times New Roman"/>
                <a:cs typeface="Times New Roman"/>
              </a:rPr>
              <a:t>ur</a:t>
            </a:r>
            <a:r>
              <a:rPr sz="1600" b="1" spc="5" dirty="0">
                <a:latin typeface="Times New Roman"/>
                <a:cs typeface="Times New Roman"/>
              </a:rPr>
              <a:t>s</a:t>
            </a:r>
            <a:r>
              <a:rPr sz="1600" b="1" spc="-5" dirty="0">
                <a:latin typeface="Times New Roman"/>
                <a:cs typeface="Times New Roman"/>
              </a:rPr>
              <a:t>iyerin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tr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fiğe</a:t>
            </a:r>
            <a:r>
              <a:rPr sz="1600" b="1" dirty="0">
                <a:latin typeface="Times New Roman"/>
                <a:cs typeface="Times New Roman"/>
              </a:rPr>
              <a:t>	ç</a:t>
            </a:r>
            <a:r>
              <a:rPr sz="1600" b="1" spc="5" dirty="0">
                <a:latin typeface="Times New Roman"/>
                <a:cs typeface="Times New Roman"/>
              </a:rPr>
              <a:t>ı</a:t>
            </a:r>
            <a:r>
              <a:rPr sz="1600" b="1" spc="-10" dirty="0">
                <a:latin typeface="Times New Roman"/>
                <a:cs typeface="Times New Roman"/>
              </a:rPr>
              <a:t>k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an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ö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5" dirty="0">
                <a:latin typeface="Times New Roman"/>
                <a:cs typeface="Times New Roman"/>
              </a:rPr>
              <a:t>c</a:t>
            </a:r>
            <a:r>
              <a:rPr sz="1600" b="1" spc="-5" dirty="0">
                <a:latin typeface="Times New Roman"/>
                <a:cs typeface="Times New Roman"/>
              </a:rPr>
              <a:t>e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10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raç</a:t>
            </a:r>
            <a:r>
              <a:rPr sz="1600" b="1" dirty="0">
                <a:latin typeface="Times New Roman"/>
                <a:cs typeface="Times New Roman"/>
              </a:rPr>
              <a:t>	(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10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tos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20" dirty="0">
                <a:latin typeface="Times New Roman"/>
                <a:cs typeface="Times New Roman"/>
              </a:rPr>
              <a:t>k</a:t>
            </a:r>
            <a:r>
              <a:rPr sz="1600" b="1" spc="5" dirty="0">
                <a:latin typeface="Times New Roman"/>
                <a:cs typeface="Times New Roman"/>
              </a:rPr>
              <a:t>l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t)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h</a:t>
            </a:r>
            <a:r>
              <a:rPr sz="1600" b="1" spc="-5" dirty="0">
                <a:latin typeface="Times New Roman"/>
                <a:cs typeface="Times New Roman"/>
              </a:rPr>
              <a:t>â</a:t>
            </a:r>
            <a:r>
              <a:rPr sz="1600" b="1" spc="-10" dirty="0">
                <a:latin typeface="Times New Roman"/>
                <a:cs typeface="Times New Roman"/>
              </a:rPr>
              <a:t>k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spc="10" dirty="0">
                <a:latin typeface="Times New Roman"/>
                <a:cs typeface="Times New Roman"/>
              </a:rPr>
              <a:t>y</a:t>
            </a:r>
            <a:r>
              <a:rPr sz="1600" b="1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ti</a:t>
            </a:r>
            <a:r>
              <a:rPr sz="1600" b="1" dirty="0">
                <a:latin typeface="Times New Roman"/>
                <a:cs typeface="Times New Roman"/>
              </a:rPr>
              <a:t>	ve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08196" y="1983993"/>
            <a:ext cx="4631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20775" algn="l"/>
                <a:tab pos="1854835" algn="l"/>
                <a:tab pos="3007360" algn="l"/>
                <a:tab pos="3420745" algn="l"/>
                <a:tab pos="423418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K</a:t>
            </a:r>
            <a:r>
              <a:rPr sz="1600" b="1" spc="5" dirty="0">
                <a:latin typeface="Times New Roman"/>
                <a:cs typeface="Times New Roman"/>
              </a:rPr>
              <a:t>u</a:t>
            </a:r>
            <a:r>
              <a:rPr sz="1600" b="1" spc="-5" dirty="0">
                <a:latin typeface="Times New Roman"/>
                <a:cs typeface="Times New Roman"/>
              </a:rPr>
              <a:t>rsi</a:t>
            </a:r>
            <a:r>
              <a:rPr sz="1600" b="1" dirty="0">
                <a:latin typeface="Times New Roman"/>
                <a:cs typeface="Times New Roman"/>
              </a:rPr>
              <a:t>ye</a:t>
            </a:r>
            <a:r>
              <a:rPr sz="1600" b="1" spc="-5" dirty="0">
                <a:latin typeface="Times New Roman"/>
                <a:cs typeface="Times New Roman"/>
              </a:rPr>
              <a:t>r</a:t>
            </a:r>
            <a:r>
              <a:rPr sz="1600" b="1" dirty="0">
                <a:latin typeface="Times New Roman"/>
                <a:cs typeface="Times New Roman"/>
              </a:rPr>
              <a:t>i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tr</a:t>
            </a:r>
            <a:r>
              <a:rPr sz="1600" b="1" spc="5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fiğe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ç</a:t>
            </a:r>
            <a:r>
              <a:rPr sz="1600" b="1" dirty="0">
                <a:latin typeface="Times New Roman"/>
                <a:cs typeface="Times New Roman"/>
              </a:rPr>
              <a:t>ı</a:t>
            </a:r>
            <a:r>
              <a:rPr sz="1600" b="1" spc="5" dirty="0">
                <a:latin typeface="Times New Roman"/>
                <a:cs typeface="Times New Roman"/>
              </a:rPr>
              <a:t>k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spc="10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sınd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bir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s</a:t>
            </a:r>
            <a:r>
              <a:rPr sz="1600" b="1" spc="10" dirty="0">
                <a:latin typeface="Times New Roman"/>
                <a:cs typeface="Times New Roman"/>
              </a:rPr>
              <a:t>a</a:t>
            </a:r>
            <a:r>
              <a:rPr sz="1600" b="1" spc="-20" dirty="0">
                <a:latin typeface="Times New Roman"/>
                <a:cs typeface="Times New Roman"/>
              </a:rPr>
              <a:t>k</a:t>
            </a:r>
            <a:r>
              <a:rPr sz="1600" b="1" spc="-5" dirty="0">
                <a:latin typeface="Times New Roman"/>
                <a:cs typeface="Times New Roman"/>
              </a:rPr>
              <a:t>ı</a:t>
            </a:r>
            <a:r>
              <a:rPr sz="1600" b="1" spc="5" dirty="0">
                <a:latin typeface="Times New Roman"/>
                <a:cs typeface="Times New Roman"/>
              </a:rPr>
              <a:t>n</a:t>
            </a:r>
            <a:r>
              <a:rPr sz="1600" b="1" spc="-5" dirty="0">
                <a:latin typeface="Times New Roman"/>
                <a:cs typeface="Times New Roman"/>
              </a:rPr>
              <a:t>ca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olup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740154"/>
            <a:ext cx="118935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Times New Roman"/>
                <a:cs typeface="Times New Roman"/>
              </a:rPr>
              <a:t>Bu  </a:t>
            </a:r>
            <a:r>
              <a:rPr sz="1600" b="1" spc="-5" dirty="0">
                <a:latin typeface="Times New Roman"/>
                <a:cs typeface="Times New Roman"/>
              </a:rPr>
              <a:t>becerilerinin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olmadığının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5261" y="1983993"/>
            <a:ext cx="226060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5"/>
              </a:spcBef>
              <a:tabLst>
                <a:tab pos="685800" algn="l"/>
                <a:tab pos="987425" algn="l"/>
                <a:tab pos="1400810" algn="l"/>
              </a:tabLst>
            </a:pPr>
            <a:r>
              <a:rPr sz="1600" b="1" spc="5" dirty="0">
                <a:latin typeface="Times New Roman"/>
                <a:cs typeface="Times New Roman"/>
              </a:rPr>
              <a:t>s</a:t>
            </a:r>
            <a:r>
              <a:rPr sz="1600" b="1" spc="-5" dirty="0">
                <a:latin typeface="Times New Roman"/>
                <a:cs typeface="Times New Roman"/>
              </a:rPr>
              <a:t>ı</a:t>
            </a:r>
            <a:r>
              <a:rPr sz="1600" b="1" spc="5" dirty="0">
                <a:latin typeface="Times New Roman"/>
                <a:cs typeface="Times New Roman"/>
              </a:rPr>
              <a:t>n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ndı</a:t>
            </a:r>
            <a:r>
              <a:rPr sz="1600" b="1" dirty="0">
                <a:latin typeface="Times New Roman"/>
                <a:cs typeface="Times New Roman"/>
              </a:rPr>
              <a:t>ğ</a:t>
            </a:r>
            <a:r>
              <a:rPr sz="1600" b="1" spc="-5" dirty="0">
                <a:latin typeface="Times New Roman"/>
                <a:cs typeface="Times New Roman"/>
              </a:rPr>
              <a:t>ı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bir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ş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5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ı</a:t>
            </a:r>
            <a:r>
              <a:rPr sz="1600" b="1" spc="-14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.  tespit	</a:t>
            </a:r>
            <a:r>
              <a:rPr sz="1600" b="1" dirty="0">
                <a:latin typeface="Times New Roman"/>
                <a:cs typeface="Times New Roman"/>
              </a:rPr>
              <a:t>edilmesi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0" y="2228214"/>
            <a:ext cx="5437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63650" algn="l"/>
                <a:tab pos="1766570" algn="l"/>
                <a:tab pos="2554605" algn="l"/>
                <a:tab pos="3127375" algn="l"/>
                <a:tab pos="3551554" algn="l"/>
                <a:tab pos="4519295" algn="l"/>
              </a:tabLst>
            </a:pPr>
            <a:r>
              <a:rPr sz="1600" b="1" spc="5" dirty="0">
                <a:latin typeface="Times New Roman"/>
                <a:cs typeface="Times New Roman"/>
              </a:rPr>
              <a:t>b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20" dirty="0">
                <a:latin typeface="Times New Roman"/>
                <a:cs typeface="Times New Roman"/>
              </a:rPr>
              <a:t>k</a:t>
            </a:r>
            <a:r>
              <a:rPr sz="1600" b="1" spc="15" dirty="0">
                <a:latin typeface="Times New Roman"/>
                <a:cs typeface="Times New Roman"/>
              </a:rPr>
              <a:t>ı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ınd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çok</a:t>
            </a:r>
            <a:r>
              <a:rPr sz="1600" b="1" dirty="0">
                <a:latin typeface="Times New Roman"/>
                <a:cs typeface="Times New Roman"/>
              </a:rPr>
              <a:t>	ö</a:t>
            </a:r>
            <a:r>
              <a:rPr sz="1600" b="1" spc="-10" dirty="0">
                <a:latin typeface="Times New Roman"/>
                <a:cs typeface="Times New Roman"/>
              </a:rPr>
              <a:t>n</a:t>
            </a:r>
            <a:r>
              <a:rPr sz="1600" b="1" spc="10" dirty="0">
                <a:latin typeface="Times New Roman"/>
                <a:cs typeface="Times New Roman"/>
              </a:rPr>
              <a:t>e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5" dirty="0">
                <a:latin typeface="Times New Roman"/>
                <a:cs typeface="Times New Roman"/>
              </a:rPr>
              <a:t>l</a:t>
            </a:r>
            <a:r>
              <a:rPr sz="1600" b="1" spc="-5" dirty="0">
                <a:latin typeface="Times New Roman"/>
                <a:cs typeface="Times New Roman"/>
              </a:rPr>
              <a:t>i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olan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bu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ş</a:t>
            </a:r>
            <a:r>
              <a:rPr sz="1600" b="1" spc="10" dirty="0">
                <a:latin typeface="Times New Roman"/>
                <a:cs typeface="Times New Roman"/>
              </a:rPr>
              <a:t>a</a:t>
            </a:r>
            <a:r>
              <a:rPr sz="1600" b="1" spc="-30" dirty="0">
                <a:latin typeface="Times New Roman"/>
                <a:cs typeface="Times New Roman"/>
              </a:rPr>
              <a:t>m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a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5" dirty="0">
                <a:latin typeface="Times New Roman"/>
                <a:cs typeface="Times New Roman"/>
              </a:rPr>
              <a:t>m</a:t>
            </a:r>
            <a:r>
              <a:rPr sz="1600" b="1" spc="10" dirty="0">
                <a:latin typeface="Times New Roman"/>
                <a:cs typeface="Times New Roman"/>
              </a:rPr>
              <a:t>o</a:t>
            </a:r>
            <a:r>
              <a:rPr sz="1600" b="1" spc="-5" dirty="0">
                <a:latin typeface="Times New Roman"/>
                <a:cs typeface="Times New Roman"/>
              </a:rPr>
              <a:t>tos</a:t>
            </a:r>
            <a:r>
              <a:rPr sz="1600" b="1" spc="5" dirty="0">
                <a:latin typeface="Times New Roman"/>
                <a:cs typeface="Times New Roman"/>
              </a:rPr>
              <a:t>i</a:t>
            </a:r>
            <a:r>
              <a:rPr sz="1600" b="1" spc="-5" dirty="0">
                <a:latin typeface="Times New Roman"/>
                <a:cs typeface="Times New Roman"/>
              </a:rPr>
              <a:t>kl</a:t>
            </a:r>
            <a:r>
              <a:rPr sz="1600" b="1" spc="5" dirty="0">
                <a:latin typeface="Times New Roman"/>
                <a:cs typeface="Times New Roman"/>
              </a:rPr>
              <a:t>e</a:t>
            </a:r>
            <a:r>
              <a:rPr sz="1600" b="1" spc="-5" dirty="0">
                <a:latin typeface="Times New Roman"/>
                <a:cs typeface="Times New Roman"/>
              </a:rPr>
              <a:t>t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4370" y="2472054"/>
            <a:ext cx="79946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kullanıcılarının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minimum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seviyede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araç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kullanma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becerisi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ve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yeterlilikleri</a:t>
            </a:r>
            <a:r>
              <a:rPr sz="1600" b="1" spc="7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test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edilmektedir.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71815" y="2715894"/>
            <a:ext cx="567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ye</a:t>
            </a:r>
            <a:r>
              <a:rPr sz="1600" b="1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ine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4370" y="2715894"/>
            <a:ext cx="7689850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>
              <a:lnSpc>
                <a:spcPct val="100000"/>
              </a:lnSpc>
              <a:spcBef>
                <a:spcPts val="95"/>
              </a:spcBef>
              <a:tabLst>
                <a:tab pos="2272665" algn="l"/>
                <a:tab pos="3639820" algn="l"/>
                <a:tab pos="4408170" algn="l"/>
                <a:tab pos="5040630" algn="l"/>
                <a:tab pos="6026785" algn="l"/>
                <a:tab pos="6522084" algn="l"/>
                <a:tab pos="6873240" algn="l"/>
              </a:tabLst>
            </a:pPr>
            <a:r>
              <a:rPr sz="1600" b="1" dirty="0">
                <a:latin typeface="Times New Roman"/>
                <a:cs typeface="Times New Roman"/>
              </a:rPr>
              <a:t>Kursiyerlerin	</a:t>
            </a:r>
            <a:r>
              <a:rPr sz="1600" b="1" spc="-5" dirty="0">
                <a:latin typeface="Times New Roman"/>
                <a:cs typeface="Times New Roman"/>
              </a:rPr>
              <a:t>kendilerinden	</a:t>
            </a:r>
            <a:r>
              <a:rPr sz="1600" b="1" dirty="0">
                <a:latin typeface="Times New Roman"/>
                <a:cs typeface="Times New Roman"/>
              </a:rPr>
              <a:t>istenen	</a:t>
            </a:r>
            <a:r>
              <a:rPr sz="1600" b="1" spc="-5" dirty="0">
                <a:latin typeface="Times New Roman"/>
                <a:cs typeface="Times New Roman"/>
              </a:rPr>
              <a:t>temel	</a:t>
            </a:r>
            <a:r>
              <a:rPr sz="1600" b="1" dirty="0">
                <a:latin typeface="Times New Roman"/>
                <a:cs typeface="Times New Roman"/>
              </a:rPr>
              <a:t>becerileri	tam	ve	</a:t>
            </a:r>
            <a:r>
              <a:rPr sz="1600" b="1" spc="-5" dirty="0">
                <a:latin typeface="Times New Roman"/>
                <a:cs typeface="Times New Roman"/>
              </a:rPr>
              <a:t>eksiksiz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getirmeleri</a:t>
            </a:r>
            <a:r>
              <a:rPr sz="1600" b="1" spc="8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gerekmektedir.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Bu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bölümde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kursiyerler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için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ortalama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test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süresi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5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dakikadır.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(EK-7)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krokide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7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(yedi)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hareket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ve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temel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beceri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test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edilir.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Bunlar;</a:t>
            </a:r>
            <a:endParaRPr sz="1600" dirty="0">
              <a:latin typeface="Times New Roman"/>
              <a:cs typeface="Times New Roman"/>
            </a:endParaRPr>
          </a:p>
          <a:p>
            <a:pPr marL="12700" marR="469392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Motoru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çalıştırma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</a:t>
            </a:r>
            <a:r>
              <a:rPr sz="1600" b="1" spc="-10" dirty="0">
                <a:latin typeface="Times New Roman"/>
                <a:cs typeface="Times New Roman"/>
              </a:rPr>
              <a:t> hareket,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Koniler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arasından </a:t>
            </a:r>
            <a:r>
              <a:rPr sz="1600" b="1" spc="-10" dirty="0">
                <a:latin typeface="Times New Roman"/>
                <a:cs typeface="Times New Roman"/>
              </a:rPr>
              <a:t>geçme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(slalom),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Sekiz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çizme,</a:t>
            </a:r>
            <a:endParaRPr sz="1600" dirty="0">
              <a:latin typeface="Times New Roman"/>
              <a:cs typeface="Times New Roman"/>
            </a:endParaRPr>
          </a:p>
          <a:p>
            <a:pPr marL="12700" marR="468376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Sarı çizgi üzerinde denge sağlama,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Fren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yapma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 </a:t>
            </a:r>
            <a:r>
              <a:rPr sz="1600" b="1" spc="-10" dirty="0">
                <a:latin typeface="Times New Roman"/>
                <a:cs typeface="Times New Roman"/>
              </a:rPr>
              <a:t>durma,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Engelden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kaçma,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10" dirty="0">
                <a:latin typeface="Times New Roman"/>
                <a:cs typeface="Times New Roman"/>
              </a:rPr>
              <a:t>Ani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fren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yapma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olarak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belirlenmiştir.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6283" y="3414308"/>
            <a:ext cx="3096767" cy="1656588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783486"/>
              </p:ext>
            </p:extLst>
          </p:nvPr>
        </p:nvGraphicFramePr>
        <p:xfrm>
          <a:off x="516635" y="5598406"/>
          <a:ext cx="8146415" cy="9709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50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0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41729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805"/>
                        </a:lnSpc>
                      </a:pPr>
                      <a:r>
                        <a:rPr sz="16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-1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6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6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6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MA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Aracı çalıştırmadan önce debriyaja basmıyor veya vitesi boşa almıyor </a:t>
                      </a:r>
                      <a:r>
                        <a:rPr lang="tr-TR" sz="16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(Otomatik vitesli araçlar hariç) .</a:t>
                      </a:r>
                      <a:endParaRPr lang="tr-TR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b="1" spc="-3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00"/>
                        </a:lnSpc>
                      </a:pPr>
                      <a:r>
                        <a:rPr sz="1600" b="1" spc="-3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5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54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800"/>
                        </a:lnSpc>
                      </a:pP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00" spc="-1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aç</a:t>
                      </a:r>
                      <a:r>
                        <a:rPr sz="16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ça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lı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tı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600" spc="-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ld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6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dü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6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-6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600" spc="-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am</a:t>
                      </a:r>
                      <a:r>
                        <a:rPr sz="1600" spc="-1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diyo</a:t>
                      </a:r>
                      <a:r>
                        <a:rPr sz="1600" spc="-25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sz="1600" b="1" spc="-3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800"/>
                        </a:lnSpc>
                      </a:pPr>
                      <a:r>
                        <a:rPr sz="1600" b="1" spc="-3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6" name="Resim 15">
            <a:extLst>
              <a:ext uri="{FF2B5EF4-FFF2-40B4-BE49-F238E27FC236}">
                <a16:creationId xmlns:a16="http://schemas.microsoft.com/office/drawing/2014/main" id="{3A22C247-5308-40AE-B82B-9D9342B162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854" y="10413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49957" y="1363218"/>
            <a:ext cx="5292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Alanda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Kalkış</a:t>
            </a:r>
            <a:r>
              <a:rPr u="heavy" spc="-10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Yapma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(Aracı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Harekete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Geçirme)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4106926"/>
            <a:ext cx="82467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Kursiyerden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araca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binerek</a:t>
            </a:r>
            <a:r>
              <a:rPr sz="2000" b="1" spc="-5" dirty="0">
                <a:latin typeface="Times New Roman"/>
                <a:cs typeface="Times New Roman"/>
              </a:rPr>
              <a:t> aracı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çalıştırmasını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isteyiniz.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Bu </a:t>
            </a:r>
            <a:r>
              <a:rPr sz="2000" b="1" dirty="0">
                <a:latin typeface="Times New Roman"/>
                <a:cs typeface="Times New Roman"/>
              </a:rPr>
              <a:t> aşamada </a:t>
            </a:r>
            <a:r>
              <a:rPr sz="2000" b="1" spc="-5" dirty="0">
                <a:latin typeface="Times New Roman"/>
                <a:cs typeface="Times New Roman"/>
              </a:rPr>
              <a:t>doğrudan koniler arasından </a:t>
            </a:r>
            <a:r>
              <a:rPr sz="2000" b="1" dirty="0">
                <a:latin typeface="Times New Roman"/>
                <a:cs typeface="Times New Roman"/>
              </a:rPr>
              <a:t>geçme </a:t>
            </a:r>
            <a:r>
              <a:rPr sz="2000" b="1" spc="-10" dirty="0">
                <a:latin typeface="Times New Roman"/>
                <a:cs typeface="Times New Roman"/>
              </a:rPr>
              <a:t>hareketine </a:t>
            </a:r>
            <a:r>
              <a:rPr sz="2000" b="1" dirty="0">
                <a:latin typeface="Times New Roman"/>
                <a:cs typeface="Times New Roman"/>
              </a:rPr>
              <a:t>geçmeden uygun 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pozisyon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için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motoru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hareket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ettirmesini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isteyiniz.</a:t>
            </a:r>
            <a:endParaRPr sz="2000" dirty="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6635" y="2078811"/>
          <a:ext cx="8171813" cy="15599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1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3365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5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5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5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1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</a:t>
                      </a:r>
                      <a:r>
                        <a:rPr sz="115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1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5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15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1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Kalkışı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5" dirty="0">
                          <a:latin typeface="Times New Roman"/>
                          <a:cs typeface="Times New Roman"/>
                        </a:rPr>
                        <a:t>doğru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vitesle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yapmıyor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150" i="1" spc="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150" i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15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150" i="1" spc="-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50" b="1" spc="-8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50" b="1" spc="-8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4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5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50" b="1" spc="-8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50" b="1" spc="-8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5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50" b="1" spc="-8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65"/>
                        </a:lnSpc>
                      </a:pPr>
                      <a:r>
                        <a:rPr sz="1150" b="1" spc="-8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sırasında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ayaklarını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toplarken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5" dirty="0">
                          <a:latin typeface="Times New Roman"/>
                          <a:cs typeface="Times New Roman"/>
                        </a:rPr>
                        <a:t>kontrolünü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sağlayamıyor</a:t>
                      </a:r>
                      <a:r>
                        <a:rPr sz="11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(''B1''</a:t>
                      </a:r>
                      <a:r>
                        <a:rPr sz="1150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sertifika</a:t>
                      </a:r>
                      <a:r>
                        <a:rPr sz="11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1150" i="1" spc="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150" i="1" spc="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150" i="1" spc="-7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i="1" spc="-2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ts val="1265"/>
                        </a:lnSpc>
                      </a:pPr>
                      <a:r>
                        <a:rPr sz="11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1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5" dirty="0">
                          <a:latin typeface="Times New Roman"/>
                          <a:cs typeface="Times New Roman"/>
                        </a:rPr>
                        <a:t>ön,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arka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1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yandan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gelen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ts val="1265"/>
                        </a:lnSpc>
                      </a:pPr>
                      <a:r>
                        <a:rPr sz="11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4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3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kullanırken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ayaklarını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yere</a:t>
                      </a:r>
                      <a:r>
                        <a:rPr sz="11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değdiriyor</a:t>
                      </a:r>
                      <a:r>
                        <a:rPr sz="1150" b="1" spc="-4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ts val="1265"/>
                        </a:lnSpc>
                      </a:pPr>
                      <a:r>
                        <a:rPr sz="11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1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65" dirty="0">
                          <a:latin typeface="Times New Roman"/>
                          <a:cs typeface="Times New Roman"/>
                        </a:rPr>
                        <a:t>herhangi</a:t>
                      </a:r>
                      <a:r>
                        <a:rPr sz="11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bir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yere</a:t>
                      </a:r>
                      <a:r>
                        <a:rPr sz="11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çarpıyor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deviriyor.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ts val="1265"/>
                        </a:lnSpc>
                      </a:pPr>
                      <a:r>
                        <a:rPr sz="11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4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65"/>
                        </a:lnSpc>
                      </a:pPr>
                      <a:r>
                        <a:rPr sz="1150" spc="-65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1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45" dirty="0">
                          <a:latin typeface="Times New Roman"/>
                          <a:cs typeface="Times New Roman"/>
                        </a:rPr>
                        <a:t>kullanırken </a:t>
                      </a:r>
                      <a:r>
                        <a:rPr sz="1150" spc="-40" dirty="0">
                          <a:latin typeface="Times New Roman"/>
                          <a:cs typeface="Times New Roman"/>
                        </a:rPr>
                        <a:t>yalpalıyor,</a:t>
                      </a:r>
                      <a:r>
                        <a:rPr sz="11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35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dengeli</a:t>
                      </a:r>
                      <a:r>
                        <a:rPr sz="11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-50" dirty="0">
                          <a:latin typeface="Times New Roman"/>
                          <a:cs typeface="Times New Roman"/>
                        </a:rPr>
                        <a:t>kullanamıyor.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1600">
                        <a:lnSpc>
                          <a:spcPts val="1265"/>
                        </a:lnSpc>
                      </a:pPr>
                      <a:r>
                        <a:rPr sz="1150" b="1" spc="-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668CA5E7-85DA-4BAE-B32E-FB94D5A7B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9140952" cy="654710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95094" y="1289684"/>
            <a:ext cx="52927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Alanda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Kalkış</a:t>
            </a:r>
            <a:r>
              <a:rPr u="heavy" spc="-10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Yapma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(Aracı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Harekete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Geçirme)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370" y="4065523"/>
            <a:ext cx="8134984" cy="2570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Koniler </a:t>
            </a:r>
            <a:r>
              <a:rPr sz="1800" b="1" spc="-5" dirty="0">
                <a:latin typeface="Times New Roman"/>
                <a:cs typeface="Times New Roman"/>
              </a:rPr>
              <a:t>arasından</a:t>
            </a:r>
            <a:r>
              <a:rPr sz="1800" b="1" dirty="0">
                <a:latin typeface="Times New Roman"/>
                <a:cs typeface="Times New Roman"/>
              </a:rPr>
              <a:t> geçişlerde (slalom)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aracı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savurmadan</a:t>
            </a:r>
            <a:r>
              <a:rPr sz="1800" b="1" dirty="0">
                <a:latin typeface="Times New Roman"/>
                <a:cs typeface="Times New Roman"/>
              </a:rPr>
              <a:t> ve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emniyetli </a:t>
            </a:r>
            <a:r>
              <a:rPr sz="1800" b="1" spc="-5" dirty="0">
                <a:latin typeface="Times New Roman"/>
                <a:cs typeface="Times New Roman"/>
              </a:rPr>
              <a:t>biçimde sürüş yapması </a:t>
            </a:r>
            <a:r>
              <a:rPr sz="1800" b="1" spc="-20" dirty="0">
                <a:latin typeface="Times New Roman"/>
                <a:cs typeface="Times New Roman"/>
              </a:rPr>
              <a:t>gerekmektedir. </a:t>
            </a:r>
            <a:r>
              <a:rPr sz="1800" b="1" spc="-5" dirty="0">
                <a:latin typeface="Times New Roman"/>
                <a:cs typeface="Times New Roman"/>
              </a:rPr>
              <a:t>Burada </a:t>
            </a:r>
            <a:r>
              <a:rPr sz="1800" b="1" spc="-10" dirty="0">
                <a:latin typeface="Times New Roman"/>
                <a:cs typeface="Times New Roman"/>
              </a:rPr>
              <a:t>hızın </a:t>
            </a:r>
            <a:r>
              <a:rPr sz="1800" b="1" dirty="0">
                <a:latin typeface="Times New Roman"/>
                <a:cs typeface="Times New Roman"/>
              </a:rPr>
              <a:t>ayarlanması, </a:t>
            </a:r>
            <a:r>
              <a:rPr sz="1800" b="1" spc="-5" dirty="0">
                <a:latin typeface="Times New Roman"/>
                <a:cs typeface="Times New Roman"/>
              </a:rPr>
              <a:t>aracın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savrulmadan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sürülmesi,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konilere</a:t>
            </a:r>
            <a:r>
              <a:rPr sz="1800" b="1" spc="-5" dirty="0">
                <a:latin typeface="Times New Roman"/>
                <a:cs typeface="Times New Roman"/>
              </a:rPr>
              <a:t> çarpmadan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dirty="0">
                <a:latin typeface="Times New Roman"/>
                <a:cs typeface="Times New Roman"/>
              </a:rPr>
              <a:t> manevra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yapılması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gibi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bazı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olumlu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davranışların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gözlemlenmesi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gerekmektedir.</a:t>
            </a:r>
            <a:endParaRPr sz="1800">
              <a:latin typeface="Times New Roman"/>
              <a:cs typeface="Times New Roman"/>
            </a:endParaRPr>
          </a:p>
          <a:p>
            <a:pPr marL="12700" marR="5715" indent="972185" algn="just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Konilere</a:t>
            </a:r>
            <a:r>
              <a:rPr sz="1800" b="1" spc="-5" dirty="0">
                <a:latin typeface="Times New Roman"/>
                <a:cs typeface="Times New Roman"/>
              </a:rPr>
              <a:t> çarpma,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koniler arasından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sırasıyla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geçememe,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koni</a:t>
            </a:r>
            <a:r>
              <a:rPr sz="1800" b="1" dirty="0">
                <a:latin typeface="Times New Roman"/>
                <a:cs typeface="Times New Roman"/>
              </a:rPr>
              <a:t> atlama,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denge sağlayamama, </a:t>
            </a:r>
            <a:r>
              <a:rPr sz="1800" b="1" dirty="0">
                <a:latin typeface="Times New Roman"/>
                <a:cs typeface="Times New Roman"/>
              </a:rPr>
              <a:t>ayakların </a:t>
            </a:r>
            <a:r>
              <a:rPr sz="1800" b="1" spc="-10" dirty="0">
                <a:latin typeface="Times New Roman"/>
                <a:cs typeface="Times New Roman"/>
              </a:rPr>
              <a:t>yere </a:t>
            </a:r>
            <a:r>
              <a:rPr sz="1800" b="1" spc="-5" dirty="0">
                <a:latin typeface="Times New Roman"/>
                <a:cs typeface="Times New Roman"/>
              </a:rPr>
              <a:t>değmesi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koniler arasından </a:t>
            </a:r>
            <a:r>
              <a:rPr sz="1800" b="1" dirty="0">
                <a:latin typeface="Times New Roman"/>
                <a:cs typeface="Times New Roman"/>
              </a:rPr>
              <a:t>geçerken </a:t>
            </a:r>
            <a:r>
              <a:rPr sz="1800" b="1" spc="-10" dirty="0">
                <a:latin typeface="Times New Roman"/>
                <a:cs typeface="Times New Roman"/>
              </a:rPr>
              <a:t>düşme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gibi hatalar </a:t>
            </a:r>
            <a:r>
              <a:rPr sz="1800" b="1" spc="-5" dirty="0">
                <a:latin typeface="Times New Roman"/>
                <a:cs typeface="Times New Roman"/>
              </a:rPr>
              <a:t>gözlemlenmesi halinde sınav sonlandırılır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kursiyerin başarısızlığı </a:t>
            </a:r>
            <a:r>
              <a:rPr sz="1800" b="1" dirty="0">
                <a:latin typeface="Times New Roman"/>
                <a:cs typeface="Times New Roman"/>
              </a:rPr>
              <a:t> ilan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edilir.</a:t>
            </a:r>
            <a:endParaRPr sz="18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spcBef>
                <a:spcPts val="1315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64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635" y="1773907"/>
          <a:ext cx="8100695" cy="9464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735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050" b="1" dirty="0">
                          <a:latin typeface="Times New Roman"/>
                          <a:cs typeface="Times New Roman"/>
                        </a:rPr>
                        <a:t>6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140"/>
                        </a:lnSpc>
                      </a:pPr>
                      <a:r>
                        <a:rPr sz="105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KONİLER</a:t>
                      </a:r>
                      <a:r>
                        <a:rPr sz="105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ARASINDAN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GEÇME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4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Konilere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çarpıyor.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40"/>
                        </a:lnSpc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4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Koniler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arasından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sırasıyla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geçemiyor,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koni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atlıyor.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40"/>
                        </a:lnSpc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4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c)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Koniler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arasından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geçerken</a:t>
                      </a: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ayakları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yere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değiyor.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40"/>
                        </a:lnSpc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77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4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Koniler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arasından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geçerken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düşüyor.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40"/>
                        </a:lnSpc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77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4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4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4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636" y="2956560"/>
            <a:ext cx="8110728" cy="847344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5455944-EF86-458F-B255-FE87A5F10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3110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0" y="1334770"/>
            <a:ext cx="52425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Sekiz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Çizme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 (“B1”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sertifika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sınıfı</a:t>
            </a:r>
            <a:r>
              <a:rPr u="heavy" spc="484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araçlar</a:t>
            </a:r>
            <a:r>
              <a:rPr u="heavy" spc="-6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hariç)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5940" y="4933264"/>
            <a:ext cx="807339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metre </a:t>
            </a:r>
            <a:r>
              <a:rPr sz="1800" b="1" spc="-5" dirty="0">
                <a:latin typeface="Times New Roman"/>
                <a:cs typeface="Times New Roman"/>
              </a:rPr>
              <a:t>çapında </a:t>
            </a:r>
            <a:r>
              <a:rPr sz="1800" b="1" dirty="0">
                <a:latin typeface="Times New Roman"/>
                <a:cs typeface="Times New Roman"/>
              </a:rPr>
              <a:t>iki </a:t>
            </a:r>
            <a:r>
              <a:rPr sz="1800" b="1" spc="-10" dirty="0">
                <a:latin typeface="Times New Roman"/>
                <a:cs typeface="Times New Roman"/>
              </a:rPr>
              <a:t>daire </a:t>
            </a:r>
            <a:r>
              <a:rPr sz="1800" b="1" spc="-5" dirty="0">
                <a:latin typeface="Times New Roman"/>
                <a:cs typeface="Times New Roman"/>
              </a:rPr>
              <a:t>şeklindeki </a:t>
            </a:r>
            <a:r>
              <a:rPr sz="1800" b="1" dirty="0">
                <a:latin typeface="Times New Roman"/>
                <a:cs typeface="Times New Roman"/>
              </a:rPr>
              <a:t>8 </a:t>
            </a:r>
            <a:r>
              <a:rPr sz="1800" b="1" spc="-5" dirty="0">
                <a:latin typeface="Times New Roman"/>
                <a:cs typeface="Times New Roman"/>
              </a:rPr>
              <a:t>içerisinde gerçekleştirilecek sekiz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çizme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becerisinde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çizgilerin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içinden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hareketin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gerçekleştirilmesi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gerekir. 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Burada</a:t>
            </a:r>
            <a:r>
              <a:rPr sz="1800" b="1" dirty="0">
                <a:latin typeface="Times New Roman"/>
                <a:cs typeface="Times New Roman"/>
              </a:rPr>
              <a:t> temel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kural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kursiyerin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çizgi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ile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belirlenen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sınırın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dışına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çıkmamasıdır.</a:t>
            </a:r>
            <a:endParaRPr sz="1800">
              <a:latin typeface="Times New Roman"/>
              <a:cs typeface="Times New Roman"/>
            </a:endParaRPr>
          </a:p>
          <a:p>
            <a:pPr marL="12700" marR="7620" indent="9144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Motosiklet </a:t>
            </a:r>
            <a:r>
              <a:rPr sz="1800" b="1" spc="-10" dirty="0">
                <a:latin typeface="Times New Roman"/>
                <a:cs typeface="Times New Roman"/>
              </a:rPr>
              <a:t>hızını </a:t>
            </a:r>
            <a:r>
              <a:rPr sz="1800" b="1" spc="-5" dirty="0">
                <a:latin typeface="Times New Roman"/>
                <a:cs typeface="Times New Roman"/>
              </a:rPr>
              <a:t>ayarlayamayarak çizgilerin dışına çıkılması, düşülmesi </a:t>
            </a:r>
            <a:r>
              <a:rPr sz="1800" b="1" dirty="0">
                <a:latin typeface="Times New Roman"/>
                <a:cs typeface="Times New Roman"/>
              </a:rPr>
              <a:t> veya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ayakların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defa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bile olsa </a:t>
            </a:r>
            <a:r>
              <a:rPr sz="1800" b="1" spc="-5" dirty="0">
                <a:latin typeface="Times New Roman"/>
                <a:cs typeface="Times New Roman"/>
              </a:rPr>
              <a:t>yere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değmesi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başarısızlık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nedenidir..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6635" y="1775464"/>
          <a:ext cx="8161655" cy="847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3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477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Times New Roman"/>
                          <a:cs typeface="Times New Roman"/>
                        </a:rPr>
                        <a:t>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230"/>
                        </a:lnSpc>
                      </a:pPr>
                      <a:r>
                        <a:rPr sz="1100" b="1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SEKİZ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ÇİZME</a:t>
                      </a:r>
                      <a:r>
                        <a:rPr sz="11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(“B1”</a:t>
                      </a:r>
                      <a:r>
                        <a:rPr sz="1100" b="1" i="1" spc="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sertifika</a:t>
                      </a:r>
                      <a:r>
                        <a:rPr sz="1100" b="1" i="1" spc="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1100" b="1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100" b="1" i="1" spc="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i="1" spc="-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4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tekerlerinden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herhangi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birisi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ikisi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sekiz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çizgisinin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dışına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çıkıyor.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965">
                        <a:lnSpc>
                          <a:spcPts val="1230"/>
                        </a:lnSpc>
                      </a:pP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4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30"/>
                        </a:lnSpc>
                      </a:pP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b)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Sekiz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çizerken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ayakları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yere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değiyor.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965">
                        <a:lnSpc>
                          <a:spcPts val="1230"/>
                        </a:lnSpc>
                      </a:pP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4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30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dü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üyo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965">
                        <a:lnSpc>
                          <a:spcPts val="1230"/>
                        </a:lnSpc>
                      </a:pPr>
                      <a:r>
                        <a:rPr sz="1100" b="1" spc="-3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4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3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230"/>
                        </a:lnSpc>
                      </a:pP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230"/>
                        </a:lnSpc>
                      </a:pPr>
                      <a:r>
                        <a:rPr sz="1100" b="1" spc="-5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30551" y="2732532"/>
            <a:ext cx="4942332" cy="194919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F7051C0-E5BD-4203-99C0-05857A75A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049" y="24368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5680" y="1364741"/>
            <a:ext cx="62109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Denge</a:t>
            </a:r>
            <a:r>
              <a:rPr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Çizgisinden</a:t>
            </a:r>
            <a:r>
              <a:rPr u="heavy" spc="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Geçme(“B1”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sertifika</a:t>
            </a:r>
            <a:r>
              <a:rPr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sınıfı</a:t>
            </a:r>
            <a:r>
              <a:rPr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araçlar</a:t>
            </a:r>
            <a:r>
              <a:rPr u="heavy" spc="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hariç)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680" y="4141978"/>
            <a:ext cx="8136890" cy="11296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913765" algn="just">
              <a:lnSpc>
                <a:spcPct val="100800"/>
              </a:lnSpc>
              <a:spcBef>
                <a:spcPts val="80"/>
              </a:spcBef>
            </a:pPr>
            <a:r>
              <a:rPr sz="1800" b="1" spc="-5" dirty="0">
                <a:latin typeface="Times New Roman"/>
                <a:cs typeface="Times New Roman"/>
              </a:rPr>
              <a:t>Denge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çizgisinin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dışına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çıkmadan</a:t>
            </a:r>
            <a:r>
              <a:rPr sz="1800" b="1" dirty="0">
                <a:latin typeface="Times New Roman"/>
                <a:cs typeface="Times New Roman"/>
              </a:rPr>
              <a:t> 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ayağını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yere</a:t>
            </a:r>
            <a:r>
              <a:rPr sz="1800" b="1" spc="4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değdirmeden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geçiş </a:t>
            </a:r>
            <a:r>
              <a:rPr sz="1800" b="1" dirty="0">
                <a:latin typeface="Times New Roman"/>
                <a:cs typeface="Times New Roman"/>
              </a:rPr>
              <a:t> yapıp </a:t>
            </a:r>
            <a:r>
              <a:rPr sz="1800" b="1" spc="-5" dirty="0">
                <a:latin typeface="Times New Roman"/>
                <a:cs typeface="Times New Roman"/>
              </a:rPr>
              <a:t>yapmadığını değerlendirmelisiniz. Kursiyerin denge sağlama </a:t>
            </a:r>
            <a:r>
              <a:rPr sz="1800" b="1" spc="-10" dirty="0">
                <a:latin typeface="Times New Roman"/>
                <a:cs typeface="Times New Roman"/>
              </a:rPr>
              <a:t>davranışı </a:t>
            </a:r>
            <a:r>
              <a:rPr sz="1800" b="1" dirty="0">
                <a:latin typeface="Times New Roman"/>
                <a:cs typeface="Times New Roman"/>
              </a:rPr>
              <a:t>için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sarı çizginin üzerinden geçerken ne </a:t>
            </a:r>
            <a:r>
              <a:rPr sz="1800" b="1" dirty="0">
                <a:latin typeface="Times New Roman"/>
                <a:cs typeface="Times New Roman"/>
              </a:rPr>
              <a:t>çok </a:t>
            </a:r>
            <a:r>
              <a:rPr sz="1800" b="1" spc="-5" dirty="0">
                <a:latin typeface="Times New Roman"/>
                <a:cs typeface="Times New Roman"/>
              </a:rPr>
              <a:t>hızlı ne de aşırı </a:t>
            </a:r>
            <a:r>
              <a:rPr sz="1800" b="1" dirty="0">
                <a:latin typeface="Times New Roman"/>
                <a:cs typeface="Times New Roman"/>
              </a:rPr>
              <a:t>yavaş geçmesi </a:t>
            </a:r>
            <a:r>
              <a:rPr sz="1800" b="1" spc="-5" dirty="0">
                <a:latin typeface="Times New Roman"/>
                <a:cs typeface="Times New Roman"/>
              </a:rPr>
              <a:t>ve makul bir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hızda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15-20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km/saat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hız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gibi)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geçilmesi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gerekmektedir.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023340"/>
              </p:ext>
            </p:extLst>
          </p:nvPr>
        </p:nvGraphicFramePr>
        <p:xfrm>
          <a:off x="580643" y="1898885"/>
          <a:ext cx="8022589" cy="9008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4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3993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585"/>
                        </a:lnSpc>
                      </a:pPr>
                      <a:r>
                        <a:rPr sz="1400" b="1" spc="-2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DENGE</a:t>
                      </a:r>
                      <a:r>
                        <a:rPr sz="1400" b="1" spc="-1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ÇİZGİSİNDEN</a:t>
                      </a:r>
                      <a:r>
                        <a:rPr sz="1400" b="1" spc="-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GEÇME</a:t>
                      </a:r>
                      <a:r>
                        <a:rPr sz="1400" b="1" spc="-18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8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(“B1”</a:t>
                      </a:r>
                      <a:r>
                        <a:rPr sz="1400" b="1" i="1" spc="-7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sertifika</a:t>
                      </a:r>
                      <a:r>
                        <a:rPr sz="1400" b="1" i="1" spc="-7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1400" b="1" i="1" spc="2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5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400" b="1" i="1" spc="-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1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585"/>
                        </a:lnSpc>
                      </a:pPr>
                      <a:r>
                        <a:rPr lang="tr-TR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a) Denge çizgisi üzerinden gidemiyor, çizginin dışına çıkıyor.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1585"/>
                        </a:lnSpc>
                      </a:pPr>
                      <a:r>
                        <a:rPr sz="1400" b="1" spc="-2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Denge çizgisi üzerinden giderken ayakları yere değiyor.</a:t>
                      </a:r>
                    </a:p>
                  </a:txBody>
                  <a:tcPr marL="9525" marR="952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1585"/>
                        </a:lnSpc>
                      </a:pPr>
                      <a:r>
                        <a:rPr sz="1400" b="1" spc="-2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585"/>
                        </a:lnSpc>
                      </a:pPr>
                      <a:r>
                        <a:rPr sz="16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6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-3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oto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6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tti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spc="-10" dirty="0">
                          <a:latin typeface="Times New Roman"/>
                          <a:cs typeface="Times New Roman"/>
                        </a:rPr>
                        <a:t>iyo</a:t>
                      </a:r>
                      <a:r>
                        <a:rPr sz="16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600" dirty="0">
                          <a:latin typeface="Times New Roman"/>
                          <a:cs typeface="Times New Roman"/>
                        </a:rPr>
                        <a:t>.</a:t>
                      </a: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585"/>
                        </a:lnSpc>
                      </a:pPr>
                      <a:r>
                        <a:rPr sz="1400" b="1" spc="-24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1585"/>
                        </a:lnSpc>
                      </a:pPr>
                      <a:r>
                        <a:rPr sz="1400" b="1" spc="-24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887" y="2976372"/>
            <a:ext cx="8033004" cy="95859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6F213C4-B654-4EFE-B214-3FDD8062B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712" y="25073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5680" y="1414018"/>
            <a:ext cx="35153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Hızlanma,</a:t>
            </a:r>
            <a:r>
              <a:rPr u="heavy" spc="-1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Yavaşlama</a:t>
            </a:r>
            <a:r>
              <a:rPr u="heavy" spc="-5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Durma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680" y="3652850"/>
            <a:ext cx="7957184" cy="236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913765" algn="just">
              <a:lnSpc>
                <a:spcPct val="100600"/>
              </a:lnSpc>
              <a:spcBef>
                <a:spcPts val="95"/>
              </a:spcBef>
            </a:pPr>
            <a:r>
              <a:rPr sz="1700" spc="-5" dirty="0">
                <a:latin typeface="Times New Roman"/>
                <a:cs typeface="Times New Roman"/>
              </a:rPr>
              <a:t>Hızlanmada </a:t>
            </a:r>
            <a:r>
              <a:rPr sz="1700" spc="-10" dirty="0">
                <a:latin typeface="Times New Roman"/>
                <a:cs typeface="Times New Roman"/>
              </a:rPr>
              <a:t>(“A1”, </a:t>
            </a:r>
            <a:r>
              <a:rPr sz="1700" spc="-5" dirty="0">
                <a:latin typeface="Times New Roman"/>
                <a:cs typeface="Times New Roman"/>
              </a:rPr>
              <a:t>“A2”,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“A” </a:t>
            </a:r>
            <a:r>
              <a:rPr sz="1700" dirty="0">
                <a:latin typeface="Times New Roman"/>
                <a:cs typeface="Times New Roman"/>
              </a:rPr>
              <a:t>ve “B1” </a:t>
            </a:r>
            <a:r>
              <a:rPr sz="1700" spc="-5" dirty="0">
                <a:latin typeface="Times New Roman"/>
                <a:cs typeface="Times New Roman"/>
              </a:rPr>
              <a:t>sertifika sınıfı araçlar) </a:t>
            </a:r>
            <a:r>
              <a:rPr sz="1700" dirty="0">
                <a:latin typeface="Times New Roman"/>
                <a:cs typeface="Times New Roman"/>
              </a:rPr>
              <a:t>40 </a:t>
            </a:r>
            <a:r>
              <a:rPr sz="1700" spc="-5" dirty="0">
                <a:latin typeface="Times New Roman"/>
                <a:cs typeface="Times New Roman"/>
              </a:rPr>
              <a:t>km/saat </a:t>
            </a:r>
            <a:r>
              <a:rPr sz="1700" dirty="0">
                <a:latin typeface="Times New Roman"/>
                <a:cs typeface="Times New Roman"/>
              </a:rPr>
              <a:t>hıza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ulaşması </a:t>
            </a:r>
            <a:r>
              <a:rPr sz="1700" dirty="0">
                <a:latin typeface="Times New Roman"/>
                <a:cs typeface="Times New Roman"/>
              </a:rPr>
              <a:t>kursiyerden </a:t>
            </a:r>
            <a:r>
              <a:rPr sz="1700" spc="-10" dirty="0">
                <a:latin typeface="Times New Roman"/>
                <a:cs typeface="Times New Roman"/>
              </a:rPr>
              <a:t>istenmelidir. </a:t>
            </a:r>
            <a:r>
              <a:rPr sz="1700" spc="-5" dirty="0">
                <a:latin typeface="Times New Roman"/>
                <a:cs typeface="Times New Roman"/>
              </a:rPr>
              <a:t>Daha sonrada kontrollü bir şekilde frenleyip yavaşça 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5" dirty="0">
                <a:latin typeface="Times New Roman"/>
                <a:cs typeface="Times New Roman"/>
              </a:rPr>
              <a:t>durmalıdır.</a:t>
            </a:r>
            <a:endParaRPr sz="1700">
              <a:latin typeface="Times New Roman"/>
              <a:cs typeface="Times New Roman"/>
            </a:endParaRPr>
          </a:p>
          <a:p>
            <a:pPr marL="12700" marR="5080" indent="967105" algn="just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Durma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esnasında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ayağını</a:t>
            </a:r>
            <a:r>
              <a:rPr sz="1700" dirty="0">
                <a:latin typeface="Times New Roman"/>
                <a:cs typeface="Times New Roman"/>
              </a:rPr>
              <a:t> yere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koyması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doğal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karşılanmalıdır.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Hızlanma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aşamasında kursiyerin </a:t>
            </a:r>
            <a:r>
              <a:rPr sz="1700" dirty="0">
                <a:latin typeface="Times New Roman"/>
                <a:cs typeface="Times New Roman"/>
              </a:rPr>
              <a:t>uygun </a:t>
            </a:r>
            <a:r>
              <a:rPr sz="1700" spc="-5" dirty="0">
                <a:latin typeface="Times New Roman"/>
                <a:cs typeface="Times New Roman"/>
              </a:rPr>
              <a:t>vitesle </a:t>
            </a:r>
            <a:r>
              <a:rPr sz="1700" dirty="0">
                <a:latin typeface="Times New Roman"/>
                <a:cs typeface="Times New Roman"/>
              </a:rPr>
              <a:t>hızlanması, </a:t>
            </a:r>
            <a:r>
              <a:rPr sz="1700" spc="-5" dirty="0">
                <a:latin typeface="Times New Roman"/>
                <a:cs typeface="Times New Roman"/>
              </a:rPr>
              <a:t>yavaşladıktan </a:t>
            </a:r>
            <a:r>
              <a:rPr sz="1700" dirty="0">
                <a:latin typeface="Times New Roman"/>
                <a:cs typeface="Times New Roman"/>
              </a:rPr>
              <a:t>ve </a:t>
            </a:r>
            <a:r>
              <a:rPr sz="1700" spc="-5" dirty="0">
                <a:latin typeface="Times New Roman"/>
                <a:cs typeface="Times New Roman"/>
              </a:rPr>
              <a:t>durduktan sonra vitesi </a:t>
            </a:r>
            <a:r>
              <a:rPr sz="1700" dirty="0">
                <a:latin typeface="Times New Roman"/>
                <a:cs typeface="Times New Roman"/>
              </a:rPr>
              <a:t> boşa</a:t>
            </a:r>
            <a:r>
              <a:rPr sz="1700" spc="-5" dirty="0">
                <a:latin typeface="Times New Roman"/>
                <a:cs typeface="Times New Roman"/>
              </a:rPr>
              <a:t> alıp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almadığının</a:t>
            </a:r>
            <a:r>
              <a:rPr sz="1700" spc="1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gözlemlenmesi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gerekmektedir.</a:t>
            </a:r>
            <a:r>
              <a:rPr sz="1700" spc="-5" dirty="0">
                <a:latin typeface="Times New Roman"/>
                <a:cs typeface="Times New Roman"/>
              </a:rPr>
              <a:t> (otomatik</a:t>
            </a:r>
            <a:r>
              <a:rPr sz="1700" spc="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şanzımanlı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araçlar</a:t>
            </a:r>
            <a:r>
              <a:rPr sz="1700" spc="-2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hariç).</a:t>
            </a:r>
            <a:endParaRPr sz="1700">
              <a:latin typeface="Times New Roman"/>
              <a:cs typeface="Times New Roman"/>
            </a:endParaRPr>
          </a:p>
          <a:p>
            <a:pPr marL="12700" marR="7620" indent="913765" algn="just">
              <a:lnSpc>
                <a:spcPct val="100000"/>
              </a:lnSpc>
            </a:pPr>
            <a:r>
              <a:rPr sz="1700" dirty="0">
                <a:latin typeface="Times New Roman"/>
                <a:cs typeface="Times New Roman"/>
              </a:rPr>
              <a:t>Durma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esnasında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ise</a:t>
            </a:r>
            <a:r>
              <a:rPr sz="1700" dirty="0">
                <a:latin typeface="Times New Roman"/>
                <a:cs typeface="Times New Roman"/>
              </a:rPr>
              <a:t> ön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ve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arka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frenlerin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dengeli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bir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biçimde</a:t>
            </a:r>
            <a:r>
              <a:rPr sz="1700" dirty="0">
                <a:latin typeface="Times New Roman"/>
                <a:cs typeface="Times New Roman"/>
              </a:rPr>
              <a:t> kullanılıp 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kullanılmadığı özellikle </a:t>
            </a:r>
            <a:r>
              <a:rPr sz="1700" spc="-10" dirty="0">
                <a:latin typeface="Times New Roman"/>
                <a:cs typeface="Times New Roman"/>
              </a:rPr>
              <a:t>izlenmelidir. </a:t>
            </a:r>
            <a:r>
              <a:rPr sz="1700" dirty="0">
                <a:latin typeface="Times New Roman"/>
                <a:cs typeface="Times New Roman"/>
              </a:rPr>
              <a:t>Bu </a:t>
            </a:r>
            <a:r>
              <a:rPr sz="1700" spc="-5" dirty="0">
                <a:latin typeface="Times New Roman"/>
                <a:cs typeface="Times New Roman"/>
              </a:rPr>
              <a:t>hareket sonunda aracın tamamen </a:t>
            </a:r>
            <a:r>
              <a:rPr sz="1700" dirty="0">
                <a:latin typeface="Times New Roman"/>
                <a:cs typeface="Times New Roman"/>
              </a:rPr>
              <a:t>durması </a:t>
            </a:r>
            <a:r>
              <a:rPr sz="1700" spc="-20" dirty="0">
                <a:latin typeface="Times New Roman"/>
                <a:cs typeface="Times New Roman"/>
              </a:rPr>
              <a:t>gerekir. </a:t>
            </a:r>
            <a:r>
              <a:rPr sz="1700" spc="-1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Bu durumda</a:t>
            </a:r>
            <a:r>
              <a:rPr sz="1700" spc="-5" dirty="0">
                <a:latin typeface="Times New Roman"/>
                <a:cs typeface="Times New Roman"/>
              </a:rPr>
              <a:t> kursiyerin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spc="-5" dirty="0">
                <a:latin typeface="Times New Roman"/>
                <a:cs typeface="Times New Roman"/>
              </a:rPr>
              <a:t>ayaklarının </a:t>
            </a:r>
            <a:r>
              <a:rPr sz="1700" dirty="0">
                <a:latin typeface="Times New Roman"/>
                <a:cs typeface="Times New Roman"/>
              </a:rPr>
              <a:t>yere</a:t>
            </a:r>
            <a:r>
              <a:rPr sz="1700" spc="-10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basması </a:t>
            </a:r>
            <a:r>
              <a:rPr sz="1700" spc="-5" dirty="0">
                <a:latin typeface="Times New Roman"/>
                <a:cs typeface="Times New Roman"/>
              </a:rPr>
              <a:t>bir hata</a:t>
            </a:r>
            <a:r>
              <a:rPr sz="1700" spc="5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olarak</a:t>
            </a:r>
            <a:r>
              <a:rPr sz="1700" spc="-5" dirty="0">
                <a:latin typeface="Times New Roman"/>
                <a:cs typeface="Times New Roman"/>
              </a:rPr>
              <a:t> </a:t>
            </a:r>
            <a:r>
              <a:rPr sz="1700" spc="-10" dirty="0">
                <a:latin typeface="Times New Roman"/>
                <a:cs typeface="Times New Roman"/>
              </a:rPr>
              <a:t>değerlendirilmemelidir.</a:t>
            </a:r>
            <a:endParaRPr sz="17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57783" y="1811985"/>
          <a:ext cx="7966075" cy="952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9089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9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840"/>
                        </a:lnSpc>
                      </a:pPr>
                      <a:r>
                        <a:rPr sz="800" b="1" spc="1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HIZLANMA,</a:t>
                      </a:r>
                      <a:r>
                        <a:rPr sz="800" b="1" spc="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1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YAVAŞLAMA</a:t>
                      </a:r>
                      <a:r>
                        <a:rPr sz="8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1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b="1" spc="7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spc="1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DURMA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0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9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8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Motorlu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bisikletler</a:t>
                      </a:r>
                      <a:r>
                        <a:rPr sz="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("M")</a:t>
                      </a:r>
                      <a:r>
                        <a:rPr sz="800" b="1" i="1" spc="27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5" dirty="0">
                          <a:latin typeface="Times New Roman"/>
                          <a:cs typeface="Times New Roman"/>
                        </a:rPr>
                        <a:t>azami</a:t>
                      </a:r>
                      <a:r>
                        <a:rPr sz="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20" dirty="0">
                          <a:latin typeface="Times New Roman"/>
                          <a:cs typeface="Times New Roman"/>
                        </a:rPr>
                        <a:t>25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5" dirty="0">
                          <a:latin typeface="Times New Roman"/>
                          <a:cs typeface="Times New Roman"/>
                        </a:rPr>
                        <a:t>km'ye,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motosikletler </a:t>
                      </a:r>
                      <a:r>
                        <a:rPr sz="800" b="1" i="1" spc="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("A1",</a:t>
                      </a:r>
                      <a:r>
                        <a:rPr sz="800" b="1" i="1" spc="1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114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"A2",</a:t>
                      </a:r>
                      <a:r>
                        <a:rPr sz="800" b="1" i="1" spc="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1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"A"</a:t>
                      </a:r>
                      <a:r>
                        <a:rPr sz="800" b="1" i="1" spc="8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8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b="1" i="1" spc="9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b="1" i="1" spc="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"B1")</a:t>
                      </a:r>
                      <a:r>
                        <a:rPr sz="800" b="1" i="1" spc="29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20" dirty="0">
                          <a:latin typeface="Times New Roman"/>
                          <a:cs typeface="Times New Roman"/>
                        </a:rPr>
                        <a:t>40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5" dirty="0">
                          <a:latin typeface="Times New Roman"/>
                          <a:cs typeface="Times New Roman"/>
                        </a:rPr>
                        <a:t>km’ye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 çıkamıyor.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835"/>
                        </a:lnSpc>
                      </a:pPr>
                      <a:r>
                        <a:rPr sz="800" b="1" spc="14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10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Hızlanma </a:t>
                      </a:r>
                      <a:r>
                        <a:rPr sz="800" spc="95" dirty="0">
                          <a:latin typeface="Times New Roman"/>
                          <a:cs typeface="Times New Roman"/>
                        </a:rPr>
                        <a:t>esnasında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sarsıyor.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835"/>
                        </a:lnSpc>
                      </a:pPr>
                      <a:r>
                        <a:rPr sz="800" b="1" spc="14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9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Hızlanma</a:t>
                      </a:r>
                      <a:r>
                        <a:rPr sz="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5" dirty="0">
                          <a:latin typeface="Times New Roman"/>
                          <a:cs typeface="Times New Roman"/>
                        </a:rPr>
                        <a:t>esnasında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düşüyor.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835"/>
                        </a:lnSpc>
                      </a:pPr>
                      <a:r>
                        <a:rPr sz="800" b="1" spc="14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05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95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14" dirty="0">
                          <a:latin typeface="Times New Roman"/>
                          <a:cs typeface="Times New Roman"/>
                        </a:rPr>
                        <a:t>Yavaşlama</a:t>
                      </a:r>
                      <a:r>
                        <a:rPr sz="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1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5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8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hakimiyetini</a:t>
                      </a:r>
                      <a:r>
                        <a:rPr sz="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kaybediyor.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835"/>
                        </a:lnSpc>
                      </a:pPr>
                      <a:r>
                        <a:rPr sz="800" b="1" spc="14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8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10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8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14" dirty="0">
                          <a:latin typeface="Times New Roman"/>
                          <a:cs typeface="Times New Roman"/>
                        </a:rPr>
                        <a:t>Yavaşlama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1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8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düşüyor.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835"/>
                        </a:lnSpc>
                      </a:pPr>
                      <a:r>
                        <a:rPr sz="800" b="1" spc="14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9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9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8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45" dirty="0">
                          <a:latin typeface="Times New Roman"/>
                          <a:cs typeface="Times New Roman"/>
                        </a:rPr>
                        <a:t>Ön</a:t>
                      </a:r>
                      <a:r>
                        <a:rPr sz="8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1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arka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frenleri</a:t>
                      </a:r>
                      <a:r>
                        <a:rPr sz="8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85" dirty="0">
                          <a:latin typeface="Times New Roman"/>
                          <a:cs typeface="Times New Roman"/>
                        </a:rPr>
                        <a:t>dengeli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90" dirty="0">
                          <a:latin typeface="Times New Roman"/>
                          <a:cs typeface="Times New Roman"/>
                        </a:rPr>
                        <a:t>kullanamıyor,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düzgün</a:t>
                      </a:r>
                      <a:r>
                        <a:rPr sz="8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duruş yapamıyor.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835"/>
                        </a:lnSpc>
                      </a:pPr>
                      <a:r>
                        <a:rPr sz="800" b="1" spc="14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04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835"/>
                        </a:lnSpc>
                      </a:pPr>
                      <a:r>
                        <a:rPr sz="800" spc="70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8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10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8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100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8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75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800" b="1" spc="114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8735">
                        <a:lnSpc>
                          <a:spcPts val="835"/>
                        </a:lnSpc>
                      </a:pPr>
                      <a:r>
                        <a:rPr sz="800" b="1" spc="114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4359" y="2951988"/>
            <a:ext cx="7955280" cy="5334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242F46E-128D-48E7-ACDA-F719C5B1B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6" y="42329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380489"/>
            <a:ext cx="196850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Engelden</a:t>
            </a:r>
            <a:r>
              <a:rPr u="heavy" spc="-7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Kaçma;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4127372"/>
            <a:ext cx="8134984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Times New Roman"/>
                <a:cs typeface="Times New Roman"/>
              </a:rPr>
              <a:t>Engelden </a:t>
            </a:r>
            <a:r>
              <a:rPr sz="1600" b="1" spc="-10" dirty="0">
                <a:latin typeface="Times New Roman"/>
                <a:cs typeface="Times New Roman"/>
              </a:rPr>
              <a:t>kaçma </a:t>
            </a:r>
            <a:r>
              <a:rPr sz="1600" b="1" spc="-5" dirty="0">
                <a:latin typeface="Times New Roman"/>
                <a:cs typeface="Times New Roman"/>
              </a:rPr>
              <a:t>manevrası için kursiyerin </a:t>
            </a:r>
            <a:r>
              <a:rPr sz="1600" b="1" dirty="0">
                <a:latin typeface="Times New Roman"/>
                <a:cs typeface="Times New Roman"/>
              </a:rPr>
              <a:t>20 </a:t>
            </a:r>
            <a:r>
              <a:rPr sz="1600" b="1" spc="-5" dirty="0">
                <a:latin typeface="Times New Roman"/>
                <a:cs typeface="Times New Roman"/>
              </a:rPr>
              <a:t>km/saat hıza çıkması </a:t>
            </a:r>
            <a:r>
              <a:rPr sz="1600" b="1" dirty="0">
                <a:latin typeface="Times New Roman"/>
                <a:cs typeface="Times New Roman"/>
              </a:rPr>
              <a:t>ve </a:t>
            </a:r>
            <a:r>
              <a:rPr sz="1600" b="1" spc="-5" dirty="0">
                <a:latin typeface="Times New Roman"/>
                <a:cs typeface="Times New Roman"/>
              </a:rPr>
              <a:t>bir </a:t>
            </a:r>
            <a:r>
              <a:rPr sz="1600" b="1" spc="-10" dirty="0">
                <a:latin typeface="Times New Roman"/>
                <a:cs typeface="Times New Roman"/>
              </a:rPr>
              <a:t>metre </a:t>
            </a:r>
            <a:r>
              <a:rPr sz="1600" b="1" spc="-5" dirty="0">
                <a:latin typeface="Times New Roman"/>
                <a:cs typeface="Times New Roman"/>
              </a:rPr>
              <a:t> genişliğindeki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engele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5" dirty="0">
                <a:latin typeface="Times New Roman"/>
                <a:cs typeface="Times New Roman"/>
              </a:rPr>
              <a:t>az </a:t>
            </a:r>
            <a:r>
              <a:rPr sz="1600" b="1" spc="-5" dirty="0">
                <a:latin typeface="Times New Roman"/>
                <a:cs typeface="Times New Roman"/>
              </a:rPr>
              <a:t>bu </a:t>
            </a:r>
            <a:r>
              <a:rPr sz="1600" b="1" dirty="0">
                <a:latin typeface="Times New Roman"/>
                <a:cs typeface="Times New Roman"/>
              </a:rPr>
              <a:t>hızla </a:t>
            </a:r>
            <a:r>
              <a:rPr sz="1600" b="1" spc="-5" dirty="0">
                <a:latin typeface="Times New Roman"/>
                <a:cs typeface="Times New Roman"/>
              </a:rPr>
              <a:t>yaklaşarak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engelden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kaçması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istenecektir.</a:t>
            </a:r>
            <a:r>
              <a:rPr sz="1600" b="1" spc="3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Engele</a:t>
            </a:r>
            <a:r>
              <a:rPr sz="1600" b="1" spc="39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üç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metre kala </a:t>
            </a:r>
            <a:r>
              <a:rPr sz="1600" b="1" spc="-5" dirty="0">
                <a:latin typeface="Times New Roman"/>
                <a:cs typeface="Times New Roman"/>
              </a:rPr>
              <a:t>normal düz yolundan çıkarak sağdan veya soldan kaçarak üç </a:t>
            </a:r>
            <a:r>
              <a:rPr sz="1600" b="1" spc="-10" dirty="0">
                <a:latin typeface="Times New Roman"/>
                <a:cs typeface="Times New Roman"/>
              </a:rPr>
              <a:t>metre </a:t>
            </a:r>
            <a:r>
              <a:rPr sz="1600" b="1" spc="-5" dirty="0">
                <a:latin typeface="Times New Roman"/>
                <a:cs typeface="Times New Roman"/>
              </a:rPr>
              <a:t>içerisinde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tekrar</a:t>
            </a:r>
            <a:r>
              <a:rPr sz="1600" b="1" spc="-5" dirty="0">
                <a:latin typeface="Times New Roman"/>
                <a:cs typeface="Times New Roman"/>
              </a:rPr>
              <a:t> aynı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yoluna</a:t>
            </a:r>
            <a:r>
              <a:rPr sz="1600" b="1" spc="-10" dirty="0">
                <a:latin typeface="Times New Roman"/>
                <a:cs typeface="Times New Roman"/>
              </a:rPr>
              <a:t> girmesi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gerekmektedir.</a:t>
            </a:r>
            <a:endParaRPr sz="1600">
              <a:latin typeface="Times New Roman"/>
              <a:cs typeface="Times New Roman"/>
            </a:endParaRPr>
          </a:p>
          <a:p>
            <a:pPr marL="926465" algn="just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Kursiyerin</a:t>
            </a:r>
            <a:r>
              <a:rPr sz="1600" b="1" spc="7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engelden</a:t>
            </a:r>
            <a:r>
              <a:rPr sz="1600" b="1" spc="78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kaçması</a:t>
            </a:r>
            <a:r>
              <a:rPr sz="1600" b="1" spc="78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için</a:t>
            </a:r>
            <a:r>
              <a:rPr sz="1600" b="1" spc="7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engelin</a:t>
            </a:r>
            <a:r>
              <a:rPr sz="1600" b="1" spc="7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sağından</a:t>
            </a:r>
            <a:r>
              <a:rPr sz="1600" b="1" spc="76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veya</a:t>
            </a:r>
            <a:r>
              <a:rPr sz="1600" b="1" spc="77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solundan</a:t>
            </a:r>
            <a:r>
              <a:rPr sz="1600" b="1" spc="75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geçmesi</a:t>
            </a:r>
            <a:endParaRPr sz="16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arasında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bir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fark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yoktur..</a:t>
            </a:r>
            <a:endParaRPr sz="1600">
              <a:latin typeface="Times New Roman"/>
              <a:cs typeface="Times New Roman"/>
            </a:endParaRPr>
          </a:p>
          <a:p>
            <a:pPr marL="12700" marR="6985" indent="913765" algn="just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Engelden </a:t>
            </a:r>
            <a:r>
              <a:rPr sz="1600" b="1" spc="-10" dirty="0">
                <a:latin typeface="Times New Roman"/>
                <a:cs typeface="Times New Roman"/>
              </a:rPr>
              <a:t>kaçma</a:t>
            </a:r>
            <a:r>
              <a:rPr sz="1600" b="1" spc="-5" dirty="0">
                <a:latin typeface="Times New Roman"/>
                <a:cs typeface="Times New Roman"/>
              </a:rPr>
              <a:t> manevrası</a:t>
            </a:r>
            <a:r>
              <a:rPr sz="1600" b="1" dirty="0">
                <a:latin typeface="Times New Roman"/>
                <a:cs typeface="Times New Roman"/>
              </a:rPr>
              <a:t> için </a:t>
            </a:r>
            <a:r>
              <a:rPr sz="1600" b="1" spc="-5" dirty="0">
                <a:latin typeface="Times New Roman"/>
                <a:cs typeface="Times New Roman"/>
              </a:rPr>
              <a:t>hızın ayarlanamaması, </a:t>
            </a:r>
            <a:r>
              <a:rPr sz="1600" b="1" dirty="0">
                <a:latin typeface="Times New Roman"/>
                <a:cs typeface="Times New Roman"/>
              </a:rPr>
              <a:t>dengesiz </a:t>
            </a:r>
            <a:r>
              <a:rPr sz="1600" b="1" spc="-5" dirty="0">
                <a:latin typeface="Times New Roman"/>
                <a:cs typeface="Times New Roman"/>
              </a:rPr>
              <a:t>bir hızla </a:t>
            </a:r>
            <a:r>
              <a:rPr sz="1600" b="1" dirty="0">
                <a:latin typeface="Times New Roman"/>
                <a:cs typeface="Times New Roman"/>
              </a:rPr>
              <a:t>araç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kullanılması, güvenli </a:t>
            </a:r>
            <a:r>
              <a:rPr sz="1600" b="1" dirty="0">
                <a:latin typeface="Times New Roman"/>
                <a:cs typeface="Times New Roman"/>
              </a:rPr>
              <a:t>ve </a:t>
            </a:r>
            <a:r>
              <a:rPr sz="1600" b="1" spc="-10" dirty="0">
                <a:latin typeface="Times New Roman"/>
                <a:cs typeface="Times New Roman"/>
              </a:rPr>
              <a:t>makul </a:t>
            </a:r>
            <a:r>
              <a:rPr sz="1600" b="1" dirty="0">
                <a:latin typeface="Times New Roman"/>
                <a:cs typeface="Times New Roman"/>
              </a:rPr>
              <a:t>olmayan </a:t>
            </a:r>
            <a:r>
              <a:rPr sz="1600" b="1" spc="-5" dirty="0">
                <a:latin typeface="Times New Roman"/>
                <a:cs typeface="Times New Roman"/>
              </a:rPr>
              <a:t>bir şekilde manevra yapılması, manevra esnasında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engelden aşırı uzaklaşılması veya engele çarpılması gibi davranışların </a:t>
            </a:r>
            <a:r>
              <a:rPr sz="1600" b="1" dirty="0">
                <a:latin typeface="Times New Roman"/>
                <a:cs typeface="Times New Roman"/>
              </a:rPr>
              <a:t>izlenmesi başarısızlık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nedenidir.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9204" y="1833372"/>
            <a:ext cx="8165592" cy="1158239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37971" y="3066312"/>
          <a:ext cx="8101330" cy="10701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91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850">
                <a:tc gridSpan="3"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b="1" spc="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ENGELDEN</a:t>
                      </a:r>
                      <a:r>
                        <a:rPr sz="10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KAÇMA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898">
                <a:tc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Saatte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sz="10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hıza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ulaşamıyor.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105"/>
                        </a:lnSpc>
                      </a:pP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Saatte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65" dirty="0"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hıza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ulaştıktan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engelden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kaçamıyor,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engele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çarpıyor.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105"/>
                        </a:lnSpc>
                      </a:pP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20">
                <a:tc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Engelden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100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santimetreden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fazla</a:t>
                      </a:r>
                      <a:r>
                        <a:rPr sz="10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uzaktan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geçiyor.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105"/>
                        </a:lnSpc>
                      </a:pP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2776">
                <a:tc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Engelden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kaçarken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ayakları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yere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değiyor.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105"/>
                        </a:lnSpc>
                      </a:pP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020">
                <a:tc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Engeli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geçtikten</a:t>
                      </a:r>
                      <a:r>
                        <a:rPr sz="10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tekrar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geldiği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yol 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şeridine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giremiyor.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4775">
                        <a:lnSpc>
                          <a:spcPts val="1105"/>
                        </a:lnSpc>
                      </a:pPr>
                      <a:r>
                        <a:rPr sz="1000" b="1" spc="5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778">
                <a:tc>
                  <a:txBody>
                    <a:bodyPr/>
                    <a:lstStyle/>
                    <a:p>
                      <a:pPr marL="21590">
                        <a:lnSpc>
                          <a:spcPts val="1105"/>
                        </a:lnSpc>
                      </a:pPr>
                      <a:r>
                        <a:rPr sz="1000" spc="4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stop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ts val="1105"/>
                        </a:lnSpc>
                      </a:pPr>
                      <a:r>
                        <a:rPr sz="1000" b="1" spc="3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ts val="1105"/>
                        </a:lnSpc>
                      </a:pPr>
                      <a:r>
                        <a:rPr sz="1000" b="1" spc="3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Resim 8">
            <a:extLst>
              <a:ext uri="{FF2B5EF4-FFF2-40B4-BE49-F238E27FC236}">
                <a16:creationId xmlns:a16="http://schemas.microsoft.com/office/drawing/2014/main" id="{5DBF125D-4E59-4AB8-BB6D-724226B74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223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372362"/>
            <a:ext cx="1907539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Ani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Fren</a:t>
            </a:r>
            <a:r>
              <a:rPr u="heavy" spc="-1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Yapma;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4117594"/>
            <a:ext cx="795337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indent="91376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Ani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fren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için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hazırlanmış</a:t>
            </a:r>
            <a:r>
              <a:rPr sz="1800" b="1" dirty="0">
                <a:latin typeface="Times New Roman"/>
                <a:cs typeface="Times New Roman"/>
              </a:rPr>
              <a:t> 20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metre</a:t>
            </a:r>
            <a:r>
              <a:rPr sz="1800" b="1" spc="-5" dirty="0">
                <a:latin typeface="Times New Roman"/>
                <a:cs typeface="Times New Roman"/>
              </a:rPr>
              <a:t> mesafesi</a:t>
            </a:r>
            <a:r>
              <a:rPr sz="1800" b="1" dirty="0">
                <a:latin typeface="Times New Roman"/>
                <a:cs typeface="Times New Roman"/>
              </a:rPr>
              <a:t> olan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yeşil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çizgide</a:t>
            </a:r>
            <a:r>
              <a:rPr sz="1800" b="1" spc="4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km/saat </a:t>
            </a:r>
            <a:r>
              <a:rPr sz="1800" b="1" spc="-5" dirty="0">
                <a:latin typeface="Times New Roman"/>
                <a:cs typeface="Times New Roman"/>
              </a:rPr>
              <a:t>hızla giderken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 fazla üç </a:t>
            </a:r>
            <a:r>
              <a:rPr sz="1800" b="1" spc="-10" dirty="0">
                <a:latin typeface="Times New Roman"/>
                <a:cs typeface="Times New Roman"/>
              </a:rPr>
              <a:t>metre </a:t>
            </a:r>
            <a:r>
              <a:rPr sz="1800" b="1" spc="-5" dirty="0">
                <a:latin typeface="Times New Roman"/>
                <a:cs typeface="Times New Roman"/>
              </a:rPr>
              <a:t>mesafesi </a:t>
            </a:r>
            <a:r>
              <a:rPr sz="1800" b="1" dirty="0">
                <a:latin typeface="Times New Roman"/>
                <a:cs typeface="Times New Roman"/>
              </a:rPr>
              <a:t>olan </a:t>
            </a:r>
            <a:r>
              <a:rPr sz="1800" b="1" spc="-10" dirty="0">
                <a:latin typeface="Times New Roman"/>
                <a:cs typeface="Times New Roman"/>
              </a:rPr>
              <a:t>kırmızı </a:t>
            </a:r>
            <a:r>
              <a:rPr sz="1800" b="1" spc="-5" dirty="0">
                <a:latin typeface="Times New Roman"/>
                <a:cs typeface="Times New Roman"/>
              </a:rPr>
              <a:t>çizgiden itibaren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ani </a:t>
            </a:r>
            <a:r>
              <a:rPr sz="1800" b="1" spc="-10" dirty="0">
                <a:latin typeface="Times New Roman"/>
                <a:cs typeface="Times New Roman"/>
              </a:rPr>
              <a:t>fren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yapmasını ve </a:t>
            </a:r>
            <a:r>
              <a:rPr sz="1800" b="1" dirty="0">
                <a:latin typeface="Times New Roman"/>
                <a:cs typeface="Times New Roman"/>
              </a:rPr>
              <a:t>belirlenen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 </a:t>
            </a:r>
            <a:r>
              <a:rPr sz="1800" b="1" dirty="0">
                <a:latin typeface="Times New Roman"/>
                <a:cs typeface="Times New Roman"/>
              </a:rPr>
              <a:t>mesafe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içerisinde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durmasını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gözlemleyiniz..</a:t>
            </a:r>
            <a:endParaRPr sz="180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Bu değerlendirmede; hız </a:t>
            </a:r>
            <a:r>
              <a:rPr sz="1800" b="1" dirty="0">
                <a:latin typeface="Times New Roman"/>
                <a:cs typeface="Times New Roman"/>
              </a:rPr>
              <a:t>ayarlarını </a:t>
            </a:r>
            <a:r>
              <a:rPr sz="1800" b="1" spc="-5" dirty="0">
                <a:latin typeface="Times New Roman"/>
                <a:cs typeface="Times New Roman"/>
              </a:rPr>
              <a:t>yapamaması, ani </a:t>
            </a:r>
            <a:r>
              <a:rPr sz="1800" b="1" spc="-10" dirty="0">
                <a:latin typeface="Times New Roman"/>
                <a:cs typeface="Times New Roman"/>
              </a:rPr>
              <a:t>fren </a:t>
            </a:r>
            <a:r>
              <a:rPr sz="1800" b="1" spc="-5" dirty="0">
                <a:latin typeface="Times New Roman"/>
                <a:cs typeface="Times New Roman"/>
              </a:rPr>
              <a:t>yapılırken </a:t>
            </a:r>
            <a:r>
              <a:rPr sz="1800" b="1" dirty="0">
                <a:latin typeface="Times New Roman"/>
                <a:cs typeface="Times New Roman"/>
              </a:rPr>
              <a:t> aracın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kontrolünün</a:t>
            </a:r>
            <a:r>
              <a:rPr sz="1800" b="1" spc="-5" dirty="0">
                <a:latin typeface="Times New Roman"/>
                <a:cs typeface="Times New Roman"/>
              </a:rPr>
              <a:t> kaybedilmesi,</a:t>
            </a:r>
            <a:r>
              <a:rPr sz="1800" b="1" dirty="0">
                <a:latin typeface="Times New Roman"/>
                <a:cs typeface="Times New Roman"/>
              </a:rPr>
              <a:t> ön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ve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arka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frenlere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eşit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45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dengeli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basılmaması, aracın tehlikeli biçimde kaydırılması, zamansız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dengesiz </a:t>
            </a:r>
            <a:r>
              <a:rPr sz="1800" b="1" spc="-10" dirty="0">
                <a:latin typeface="Times New Roman"/>
                <a:cs typeface="Times New Roman"/>
              </a:rPr>
              <a:t>fren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yapılması,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düşme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veya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çarpma</a:t>
            </a:r>
            <a:r>
              <a:rPr sz="1800" b="1" dirty="0">
                <a:latin typeface="Times New Roman"/>
                <a:cs typeface="Times New Roman"/>
              </a:rPr>
              <a:t> olması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gibi</a:t>
            </a:r>
            <a:r>
              <a:rPr sz="1800" b="1" spc="-5" dirty="0">
                <a:latin typeface="Times New Roman"/>
                <a:cs typeface="Times New Roman"/>
              </a:rPr>
              <a:t> muhtemel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hataları</a:t>
            </a:r>
            <a:r>
              <a:rPr sz="1800" b="1" dirty="0">
                <a:latin typeface="Times New Roman"/>
                <a:cs typeface="Times New Roman"/>
              </a:rPr>
              <a:t> yapmaları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durumunda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başarısız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5" dirty="0">
                <a:latin typeface="Times New Roman"/>
                <a:cs typeface="Times New Roman"/>
              </a:rPr>
              <a:t>olur.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6635" y="1801347"/>
          <a:ext cx="8100695" cy="7850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255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300" b="1" spc="-125" dirty="0">
                          <a:latin typeface="Times New Roman"/>
                          <a:cs typeface="Times New Roman"/>
                        </a:rPr>
                        <a:t>11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445"/>
                        </a:lnSpc>
                      </a:pPr>
                      <a:r>
                        <a:rPr sz="13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300" b="1" spc="-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3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</a:t>
                      </a:r>
                      <a:r>
                        <a:rPr sz="13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45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aa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tt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ul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ıyo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445"/>
                        </a:lnSpc>
                      </a:pPr>
                      <a:r>
                        <a:rPr sz="1300" b="1" spc="-15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45"/>
                        </a:lnSpc>
                      </a:pP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Saatte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5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55" dirty="0">
                          <a:latin typeface="Times New Roman"/>
                          <a:cs typeface="Times New Roman"/>
                        </a:rPr>
                        <a:t>km</a:t>
                      </a: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5" dirty="0">
                          <a:latin typeface="Times New Roman"/>
                          <a:cs typeface="Times New Roman"/>
                        </a:rPr>
                        <a:t>hıza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95" dirty="0">
                          <a:latin typeface="Times New Roman"/>
                          <a:cs typeface="Times New Roman"/>
                        </a:rPr>
                        <a:t>ulaştıktan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ani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fren</a:t>
                      </a:r>
                      <a:r>
                        <a:rPr sz="13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yapıp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95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durduramıyor.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445"/>
                        </a:lnSpc>
                      </a:pPr>
                      <a:r>
                        <a:rPr sz="1300" b="1" spc="-15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2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45"/>
                        </a:lnSpc>
                      </a:pPr>
                      <a:r>
                        <a:rPr sz="1300" spc="5" dirty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3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oto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tti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iyo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3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4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44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636" y="2694432"/>
            <a:ext cx="8110728" cy="107594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60A2FE3B-FEEE-4BED-9329-E4A7778CD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26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1205" y="1386077"/>
            <a:ext cx="81051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Sürüş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Becerisi</a:t>
            </a:r>
            <a:r>
              <a:rPr u="heavy" spc="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Trafik</a:t>
            </a:r>
            <a:r>
              <a:rPr u="heavy" spc="-1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Algısına</a:t>
            </a:r>
            <a:r>
              <a:rPr u="heavy" spc="-9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Yönelik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Davranışların</a:t>
            </a:r>
            <a:r>
              <a:rPr u="heavy" spc="-8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Test</a:t>
            </a:r>
            <a:r>
              <a:rPr u="heavy" spc="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Edildiği</a:t>
            </a:r>
            <a:r>
              <a:rPr u="heavy" spc="-1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Akan</a:t>
            </a:r>
          </a:p>
          <a:p>
            <a:pPr marL="3810" algn="ctr">
              <a:lnSpc>
                <a:spcPct val="100000"/>
              </a:lnSpc>
            </a:pPr>
            <a:r>
              <a:rPr u="heavy" spc="-155" dirty="0">
                <a:uFill>
                  <a:solidFill>
                    <a:srgbClr val="FF0000"/>
                  </a:solidFill>
                </a:uFill>
              </a:rPr>
              <a:t>T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rafikte</a:t>
            </a:r>
            <a:r>
              <a:rPr u="heavy" spc="-10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15" dirty="0">
                <a:uFill>
                  <a:solidFill>
                    <a:srgbClr val="FF0000"/>
                  </a:solidFill>
                </a:uFill>
              </a:rPr>
              <a:t>Y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apı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an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r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eks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i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y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o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n</a:t>
            </a:r>
            <a:r>
              <a:rPr u="heavy" spc="-5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Sınavı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3643629"/>
            <a:ext cx="820991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Motosiklet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grubu</a:t>
            </a:r>
            <a:r>
              <a:rPr sz="1800" b="1" dirty="0">
                <a:latin typeface="Times New Roman"/>
                <a:cs typeface="Times New Roman"/>
              </a:rPr>
              <a:t> araçların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becerisinde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</a:t>
            </a:r>
            <a:r>
              <a:rPr sz="1800" b="1" dirty="0">
                <a:latin typeface="Times New Roman"/>
                <a:cs typeface="Times New Roman"/>
              </a:rPr>
              <a:t> önemli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aşama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akan </a:t>
            </a:r>
            <a:r>
              <a:rPr sz="1800" b="1" dirty="0">
                <a:latin typeface="Times New Roman"/>
                <a:cs typeface="Times New Roman"/>
              </a:rPr>
              <a:t> trafikte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yapılacak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sürüş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becerisi</a:t>
            </a:r>
            <a:r>
              <a:rPr sz="1800" b="1" dirty="0">
                <a:latin typeface="Times New Roman"/>
                <a:cs typeface="Times New Roman"/>
              </a:rPr>
              <a:t> 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trafik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algısına</a:t>
            </a:r>
            <a:r>
              <a:rPr sz="1800" b="1" dirty="0">
                <a:latin typeface="Times New Roman"/>
                <a:cs typeface="Times New Roman"/>
              </a:rPr>
              <a:t> yönelik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davranışların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test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edilmesidir. </a:t>
            </a:r>
            <a:r>
              <a:rPr sz="1800" b="1" spc="-5" dirty="0">
                <a:latin typeface="Times New Roman"/>
                <a:cs typeface="Times New Roman"/>
              </a:rPr>
              <a:t>Motorlu bisiklet </a:t>
            </a:r>
            <a:r>
              <a:rPr sz="1800" b="1" spc="-10" dirty="0">
                <a:latin typeface="Times New Roman"/>
                <a:cs typeface="Times New Roman"/>
              </a:rPr>
              <a:t>ve </a:t>
            </a:r>
            <a:r>
              <a:rPr sz="1800" b="1" dirty="0">
                <a:latin typeface="Times New Roman"/>
                <a:cs typeface="Times New Roman"/>
              </a:rPr>
              <a:t>motosiklet </a:t>
            </a:r>
            <a:r>
              <a:rPr sz="1800" b="1" spc="-5" dirty="0">
                <a:latin typeface="Times New Roman"/>
                <a:cs typeface="Times New Roman"/>
              </a:rPr>
              <a:t>kullanıcılarının akan </a:t>
            </a:r>
            <a:r>
              <a:rPr sz="1800" b="1" dirty="0">
                <a:latin typeface="Times New Roman"/>
                <a:cs typeface="Times New Roman"/>
              </a:rPr>
              <a:t>trafik </a:t>
            </a:r>
            <a:r>
              <a:rPr sz="1800" b="1" spc="-10" dirty="0">
                <a:latin typeface="Times New Roman"/>
                <a:cs typeface="Times New Roman"/>
              </a:rPr>
              <a:t>içerisindeki </a:t>
            </a:r>
            <a:r>
              <a:rPr sz="1800" b="1" spc="-5" dirty="0">
                <a:latin typeface="Times New Roman"/>
                <a:cs typeface="Times New Roman"/>
              </a:rPr>
              <a:t> sürüşleri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 </a:t>
            </a:r>
            <a:r>
              <a:rPr sz="1800" b="1" dirty="0">
                <a:latin typeface="Times New Roman"/>
                <a:cs typeface="Times New Roman"/>
              </a:rPr>
              <a:t>araçları</a:t>
            </a:r>
            <a:r>
              <a:rPr sz="1800" b="1" spc="-5" dirty="0">
                <a:latin typeface="Times New Roman"/>
                <a:cs typeface="Times New Roman"/>
              </a:rPr>
              <a:t> takip</a:t>
            </a:r>
            <a:r>
              <a:rPr sz="1800" b="1" dirty="0">
                <a:latin typeface="Times New Roman"/>
                <a:cs typeface="Times New Roman"/>
              </a:rPr>
              <a:t> eden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başka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araçla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izlenerek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yapılacaktır.</a:t>
            </a:r>
            <a:endParaRPr sz="1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Akan </a:t>
            </a:r>
            <a:r>
              <a:rPr sz="1800" b="1" dirty="0">
                <a:latin typeface="Times New Roman"/>
                <a:cs typeface="Times New Roman"/>
              </a:rPr>
              <a:t>trafikte yapılacak </a:t>
            </a:r>
            <a:r>
              <a:rPr sz="1800" b="1" spc="-5" dirty="0">
                <a:latin typeface="Times New Roman"/>
                <a:cs typeface="Times New Roman"/>
              </a:rPr>
              <a:t>sınav </a:t>
            </a:r>
            <a:r>
              <a:rPr sz="1800" b="1" dirty="0">
                <a:latin typeface="Times New Roman"/>
                <a:cs typeface="Times New Roman"/>
              </a:rPr>
              <a:t>öncesi </a:t>
            </a:r>
            <a:r>
              <a:rPr sz="1800" b="1" spc="-5" dirty="0">
                <a:latin typeface="Times New Roman"/>
                <a:cs typeface="Times New Roman"/>
              </a:rPr>
              <a:t>kursiyer </a:t>
            </a:r>
            <a:r>
              <a:rPr sz="1800" b="1" dirty="0">
                <a:latin typeface="Times New Roman"/>
                <a:cs typeface="Times New Roman"/>
              </a:rPr>
              <a:t>ile </a:t>
            </a:r>
            <a:r>
              <a:rPr sz="1800" b="1" spc="-5" dirty="0">
                <a:latin typeface="Times New Roman"/>
                <a:cs typeface="Times New Roman"/>
              </a:rPr>
              <a:t>iletişim </a:t>
            </a:r>
            <a:r>
              <a:rPr sz="1800" b="1" dirty="0">
                <a:latin typeface="Times New Roman"/>
                <a:cs typeface="Times New Roman"/>
              </a:rPr>
              <a:t>çok </a:t>
            </a:r>
            <a:r>
              <a:rPr sz="1800" b="1" spc="-20" dirty="0">
                <a:latin typeface="Times New Roman"/>
                <a:cs typeface="Times New Roman"/>
              </a:rPr>
              <a:t>önemlidir. </a:t>
            </a:r>
            <a:r>
              <a:rPr sz="1800" b="1" spc="-10" dirty="0">
                <a:latin typeface="Times New Roman"/>
                <a:cs typeface="Times New Roman"/>
              </a:rPr>
              <a:t>Bu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bakımdan</a:t>
            </a:r>
            <a:r>
              <a:rPr sz="1800" b="1" dirty="0">
                <a:latin typeface="Times New Roman"/>
                <a:cs typeface="Times New Roman"/>
              </a:rPr>
              <a:t> araçlarda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telsiz</a:t>
            </a:r>
            <a:r>
              <a:rPr sz="1800" b="1" dirty="0">
                <a:latin typeface="Times New Roman"/>
                <a:cs typeface="Times New Roman"/>
              </a:rPr>
              <a:t> aracı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bulundurulması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zorunluluğu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getirilmiştir. 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Kursiyerin </a:t>
            </a:r>
            <a:r>
              <a:rPr sz="1800" b="1" spc="-10" dirty="0">
                <a:latin typeface="Times New Roman"/>
                <a:cs typeface="Times New Roman"/>
              </a:rPr>
              <a:t>akan </a:t>
            </a:r>
            <a:r>
              <a:rPr sz="1800" b="1" dirty="0">
                <a:latin typeface="Times New Roman"/>
                <a:cs typeface="Times New Roman"/>
              </a:rPr>
              <a:t>trafik </a:t>
            </a:r>
            <a:r>
              <a:rPr sz="1800" b="1" spc="-5" dirty="0">
                <a:latin typeface="Times New Roman"/>
                <a:cs typeface="Times New Roman"/>
              </a:rPr>
              <a:t>güzergâhına çıkarılmadan </a:t>
            </a:r>
            <a:r>
              <a:rPr sz="1800" b="1" dirty="0">
                <a:latin typeface="Times New Roman"/>
                <a:cs typeface="Times New Roman"/>
              </a:rPr>
              <a:t>önce telsiz iletişim </a:t>
            </a:r>
            <a:r>
              <a:rPr sz="1800" b="1" spc="-5" dirty="0">
                <a:latin typeface="Times New Roman"/>
                <a:cs typeface="Times New Roman"/>
              </a:rPr>
              <a:t>cihazı </a:t>
            </a:r>
            <a:r>
              <a:rPr sz="1800" b="1" spc="-10" dirty="0">
                <a:latin typeface="Times New Roman"/>
                <a:cs typeface="Times New Roman"/>
              </a:rPr>
              <a:t>kontrol </a:t>
            </a:r>
            <a:r>
              <a:rPr sz="1800" b="1" spc="-5" dirty="0">
                <a:latin typeface="Times New Roman"/>
                <a:cs typeface="Times New Roman"/>
              </a:rPr>
              <a:t> edilerek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direksiyon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eğitimi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dersi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uygulama</a:t>
            </a:r>
            <a:r>
              <a:rPr sz="1800" b="1" dirty="0">
                <a:latin typeface="Times New Roman"/>
                <a:cs typeface="Times New Roman"/>
              </a:rPr>
              <a:t> 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değerlendirme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komisyon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başkanının</a:t>
            </a:r>
            <a:r>
              <a:rPr sz="1800" b="1" dirty="0">
                <a:latin typeface="Times New Roman"/>
                <a:cs typeface="Times New Roman"/>
              </a:rPr>
              <a:t> talimatı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ile</a:t>
            </a:r>
            <a:r>
              <a:rPr sz="1800" b="1" spc="-5" dirty="0">
                <a:latin typeface="Times New Roman"/>
                <a:cs typeface="Times New Roman"/>
              </a:rPr>
              <a:t> sınav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başlatılmalıdır.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7191" y="2065020"/>
            <a:ext cx="2880360" cy="136855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A72287C-939A-467A-A1B5-1A96E5A89D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362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9140952" cy="654710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529841"/>
            <a:ext cx="8269605" cy="112966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indent="913765" algn="just">
              <a:lnSpc>
                <a:spcPct val="100800"/>
              </a:lnSpc>
              <a:spcBef>
                <a:spcPts val="80"/>
              </a:spcBef>
            </a:pPr>
            <a:r>
              <a:rPr sz="1800" spc="-5" dirty="0">
                <a:solidFill>
                  <a:srgbClr val="000000"/>
                </a:solidFill>
              </a:rPr>
              <a:t>Sınava girecek kursiyerin kimliğini tespit etmek </a:t>
            </a:r>
            <a:r>
              <a:rPr sz="1800" spc="-10" dirty="0">
                <a:solidFill>
                  <a:srgbClr val="000000"/>
                </a:solidFill>
              </a:rPr>
              <a:t>üzere </a:t>
            </a:r>
            <a:r>
              <a:rPr sz="1800" spc="-5" dirty="0">
                <a:solidFill>
                  <a:srgbClr val="000000"/>
                </a:solidFill>
              </a:rPr>
              <a:t>sınav </a:t>
            </a:r>
            <a:r>
              <a:rPr sz="1800" dirty="0">
                <a:solidFill>
                  <a:srgbClr val="000000"/>
                </a:solidFill>
              </a:rPr>
              <a:t>giriş belgesi </a:t>
            </a:r>
            <a:r>
              <a:rPr sz="1800" spc="-5" dirty="0">
                <a:solidFill>
                  <a:srgbClr val="000000"/>
                </a:solidFill>
              </a:rPr>
              <a:t>ile </a:t>
            </a:r>
            <a:r>
              <a:rPr sz="1800" spc="-434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nüfus cüzdanı/pasaport/daha önceden alınmış sürücü </a:t>
            </a:r>
            <a:r>
              <a:rPr sz="1800" dirty="0">
                <a:solidFill>
                  <a:srgbClr val="000000"/>
                </a:solidFill>
              </a:rPr>
              <a:t>belgesi, </a:t>
            </a:r>
            <a:r>
              <a:rPr sz="1800" spc="-5" dirty="0">
                <a:solidFill>
                  <a:srgbClr val="000000"/>
                </a:solidFill>
              </a:rPr>
              <a:t>fotoğraflı direksiyon </a:t>
            </a:r>
            <a:r>
              <a:rPr sz="1800" dirty="0">
                <a:solidFill>
                  <a:srgbClr val="000000"/>
                </a:solidFill>
              </a:rPr>
              <a:t> eğitimi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sınav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takip</a:t>
            </a:r>
            <a:r>
              <a:rPr sz="1800" dirty="0">
                <a:solidFill>
                  <a:srgbClr val="000000"/>
                </a:solidFill>
              </a:rPr>
              <a:t> ve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sonuç</a:t>
            </a:r>
            <a:r>
              <a:rPr sz="1800" dirty="0">
                <a:solidFill>
                  <a:srgbClr val="000000"/>
                </a:solidFill>
              </a:rPr>
              <a:t> listesini</a:t>
            </a:r>
            <a:r>
              <a:rPr sz="1800" spc="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kontrol</a:t>
            </a:r>
            <a:r>
              <a:rPr sz="1800" spc="-5" dirty="0">
                <a:solidFill>
                  <a:srgbClr val="000000"/>
                </a:solidFill>
              </a:rPr>
              <a:t> </a:t>
            </a:r>
            <a:r>
              <a:rPr sz="1800" spc="-10" dirty="0">
                <a:solidFill>
                  <a:srgbClr val="000000"/>
                </a:solidFill>
              </a:rPr>
              <a:t>ederek</a:t>
            </a:r>
            <a:r>
              <a:rPr sz="1800" spc="-5" dirty="0">
                <a:solidFill>
                  <a:srgbClr val="000000"/>
                </a:solidFill>
              </a:rPr>
              <a:t> sınavı</a:t>
            </a:r>
            <a:r>
              <a:rPr sz="1800" dirty="0">
                <a:solidFill>
                  <a:srgbClr val="000000"/>
                </a:solidFill>
              </a:rPr>
              <a:t> </a:t>
            </a:r>
            <a:r>
              <a:rPr sz="1800" spc="-25" dirty="0">
                <a:solidFill>
                  <a:srgbClr val="000000"/>
                </a:solidFill>
              </a:rPr>
              <a:t>başlatır.</a:t>
            </a:r>
            <a:r>
              <a:rPr sz="1800" spc="-20" dirty="0">
                <a:solidFill>
                  <a:srgbClr val="000000"/>
                </a:solid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Özellikle </a:t>
            </a:r>
            <a:r>
              <a:rPr sz="1800" dirty="0"/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eğitimi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 sınav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takip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ve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sonuç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listesindeki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fotoğrafla</a:t>
            </a:r>
            <a:r>
              <a:rPr sz="1800"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kursiyeri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karşılaştırır</a:t>
            </a:r>
            <a:r>
              <a:rPr sz="1800" b="0" spc="-5" dirty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4370" y="2907919"/>
            <a:ext cx="826960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“B” sınıfı sertifika sınavlarında </a:t>
            </a:r>
            <a:r>
              <a:rPr sz="1800" b="1" spc="-10" dirty="0">
                <a:latin typeface="Times New Roman"/>
                <a:cs typeface="Times New Roman"/>
              </a:rPr>
              <a:t>görev </a:t>
            </a:r>
            <a:r>
              <a:rPr sz="1800" b="1" dirty="0">
                <a:latin typeface="Times New Roman"/>
                <a:cs typeface="Times New Roman"/>
              </a:rPr>
              <a:t>alan </a:t>
            </a:r>
            <a:r>
              <a:rPr sz="1800" b="1" spc="-5" dirty="0">
                <a:latin typeface="Times New Roman"/>
                <a:cs typeface="Times New Roman"/>
              </a:rPr>
              <a:t>direksiyon </a:t>
            </a:r>
            <a:r>
              <a:rPr sz="1800" b="1" dirty="0">
                <a:latin typeface="Times New Roman"/>
                <a:cs typeface="Times New Roman"/>
              </a:rPr>
              <a:t>eğitimi </a:t>
            </a:r>
            <a:r>
              <a:rPr sz="1800" b="1" spc="-5" dirty="0">
                <a:latin typeface="Times New Roman"/>
                <a:cs typeface="Times New Roman"/>
              </a:rPr>
              <a:t>dersi </a:t>
            </a:r>
            <a:r>
              <a:rPr sz="1800" b="1" spc="-10" dirty="0">
                <a:latin typeface="Times New Roman"/>
                <a:cs typeface="Times New Roman"/>
              </a:rPr>
              <a:t>sınavı </a:t>
            </a:r>
            <a:r>
              <a:rPr sz="1800" b="1" spc="-5" dirty="0">
                <a:latin typeface="Times New Roman"/>
                <a:cs typeface="Times New Roman"/>
              </a:rPr>
              <a:t> uygulama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ve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değerlendirme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komisyonu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başkanı,</a:t>
            </a:r>
            <a:r>
              <a:rPr sz="1800" b="1" dirty="0">
                <a:latin typeface="Times New Roman"/>
                <a:cs typeface="Times New Roman"/>
              </a:rPr>
              <a:t> ilk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altı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kursiyerin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sınavını </a:t>
            </a:r>
            <a:r>
              <a:rPr sz="1800" b="1" dirty="0">
                <a:latin typeface="Times New Roman"/>
                <a:cs typeface="Times New Roman"/>
              </a:rPr>
              <a:t> yaptıktan </a:t>
            </a:r>
            <a:r>
              <a:rPr sz="1800" b="1" spc="-5" dirty="0">
                <a:latin typeface="Times New Roman"/>
                <a:cs typeface="Times New Roman"/>
              </a:rPr>
              <a:t>sonra</a:t>
            </a:r>
            <a:r>
              <a:rPr sz="1800" b="1" dirty="0">
                <a:latin typeface="Times New Roman"/>
                <a:cs typeface="Times New Roman"/>
              </a:rPr>
              <a:t> üye ile </a:t>
            </a:r>
            <a:r>
              <a:rPr sz="1800" b="1" spc="-5" dirty="0">
                <a:latin typeface="Times New Roman"/>
                <a:cs typeface="Times New Roman"/>
              </a:rPr>
              <a:t>araçtaki</a:t>
            </a:r>
            <a:r>
              <a:rPr sz="1800" b="1" dirty="0">
                <a:latin typeface="Times New Roman"/>
                <a:cs typeface="Times New Roman"/>
              </a:rPr>
              <a:t> yerlerini </a:t>
            </a:r>
            <a:r>
              <a:rPr sz="1800" b="1" spc="-20" dirty="0">
                <a:latin typeface="Times New Roman"/>
                <a:cs typeface="Times New Roman"/>
              </a:rPr>
              <a:t>değiştirir.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İlk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altı</a:t>
            </a:r>
            <a:r>
              <a:rPr sz="1800" b="1" spc="-5" dirty="0">
                <a:latin typeface="Times New Roman"/>
                <a:cs typeface="Times New Roman"/>
              </a:rPr>
              <a:t> kursiyerin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sınavının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komisyon </a:t>
            </a:r>
            <a:r>
              <a:rPr sz="1800" b="1" spc="-5" dirty="0">
                <a:latin typeface="Times New Roman"/>
                <a:cs typeface="Times New Roman"/>
              </a:rPr>
              <a:t>üyesi, son </a:t>
            </a:r>
            <a:r>
              <a:rPr sz="1800" b="1" dirty="0">
                <a:latin typeface="Times New Roman"/>
                <a:cs typeface="Times New Roman"/>
              </a:rPr>
              <a:t>altı </a:t>
            </a:r>
            <a:r>
              <a:rPr sz="1800" b="1" spc="-5" dirty="0">
                <a:latin typeface="Times New Roman"/>
                <a:cs typeface="Times New Roman"/>
              </a:rPr>
              <a:t>kursiyerin sınavında </a:t>
            </a:r>
            <a:r>
              <a:rPr sz="1800" b="1" dirty="0">
                <a:latin typeface="Times New Roman"/>
                <a:cs typeface="Times New Roman"/>
              </a:rPr>
              <a:t>komisyon </a:t>
            </a:r>
            <a:r>
              <a:rPr sz="1800" b="1" spc="-10" dirty="0">
                <a:latin typeface="Times New Roman"/>
                <a:cs typeface="Times New Roman"/>
              </a:rPr>
              <a:t>başkanı </a:t>
            </a:r>
            <a:r>
              <a:rPr sz="1800" b="1" dirty="0">
                <a:latin typeface="Times New Roman"/>
                <a:cs typeface="Times New Roman"/>
              </a:rPr>
              <a:t>olarak aracın ön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koltuğunda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oturarak</a:t>
            </a:r>
            <a:r>
              <a:rPr sz="1800" b="1" spc="-10" dirty="0">
                <a:latin typeface="Times New Roman"/>
                <a:cs typeface="Times New Roman"/>
              </a:rPr>
              <a:t> görev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yapar.</a:t>
            </a: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700" marR="6350" indent="913765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“A1”, “A2”, “A” sınıfı sertifika sınavlarında </a:t>
            </a:r>
            <a:r>
              <a:rPr sz="1800" b="1" spc="-10" dirty="0">
                <a:latin typeface="Times New Roman"/>
                <a:cs typeface="Times New Roman"/>
              </a:rPr>
              <a:t>görev </a:t>
            </a:r>
            <a:r>
              <a:rPr sz="1800" b="1" dirty="0">
                <a:latin typeface="Times New Roman"/>
                <a:cs typeface="Times New Roman"/>
              </a:rPr>
              <a:t>alan </a:t>
            </a:r>
            <a:r>
              <a:rPr sz="1800" b="1" spc="-5" dirty="0">
                <a:latin typeface="Times New Roman"/>
                <a:cs typeface="Times New Roman"/>
              </a:rPr>
              <a:t>direksiyon eğitimi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dersi sınavı uygulama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değerlendirme </a:t>
            </a:r>
            <a:r>
              <a:rPr sz="1800" b="1" dirty="0">
                <a:latin typeface="Times New Roman"/>
                <a:cs typeface="Times New Roman"/>
              </a:rPr>
              <a:t>komisyonu </a:t>
            </a:r>
            <a:r>
              <a:rPr sz="1800" b="1" spc="-5" dirty="0">
                <a:latin typeface="Times New Roman"/>
                <a:cs typeface="Times New Roman"/>
              </a:rPr>
              <a:t>başkanı, </a:t>
            </a:r>
            <a:r>
              <a:rPr sz="1800" b="1" dirty="0">
                <a:latin typeface="Times New Roman"/>
                <a:cs typeface="Times New Roman"/>
              </a:rPr>
              <a:t>üye ve </a:t>
            </a:r>
            <a:r>
              <a:rPr sz="1800" b="1" spc="-10" dirty="0">
                <a:latin typeface="Times New Roman"/>
                <a:cs typeface="Times New Roman"/>
              </a:rPr>
              <a:t>direksiyon </a:t>
            </a:r>
            <a:r>
              <a:rPr sz="1800" b="1" spc="-5" dirty="0">
                <a:latin typeface="Times New Roman"/>
                <a:cs typeface="Times New Roman"/>
              </a:rPr>
              <a:t>usta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öğreticisi akan </a:t>
            </a:r>
            <a:r>
              <a:rPr sz="1800" b="1" dirty="0">
                <a:latin typeface="Times New Roman"/>
                <a:cs typeface="Times New Roman"/>
              </a:rPr>
              <a:t>trafikte </a:t>
            </a:r>
            <a:r>
              <a:rPr sz="1800" b="1" spc="-5" dirty="0">
                <a:latin typeface="Times New Roman"/>
                <a:cs typeface="Times New Roman"/>
              </a:rPr>
              <a:t>kursiyeri kursun görevlendirdiği başka bir </a:t>
            </a:r>
            <a:r>
              <a:rPr sz="1800" b="1" dirty="0">
                <a:latin typeface="Times New Roman"/>
                <a:cs typeface="Times New Roman"/>
              </a:rPr>
              <a:t>araçla </a:t>
            </a:r>
            <a:r>
              <a:rPr sz="1800" b="1" spc="-5" dirty="0">
                <a:latin typeface="Times New Roman"/>
                <a:cs typeface="Times New Roman"/>
              </a:rPr>
              <a:t>takip </a:t>
            </a:r>
            <a:r>
              <a:rPr sz="1800" b="1" spc="-35" dirty="0">
                <a:latin typeface="Times New Roman"/>
                <a:cs typeface="Times New Roman"/>
              </a:rPr>
              <a:t>eder. </a:t>
            </a:r>
            <a:r>
              <a:rPr sz="1800" b="1" spc="-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Başkan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üyenin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ilk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altı kursiyerden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sonra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görevleri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değiştirilir.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09A9BF76-7BFD-454B-B1CB-DB10DAE7D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13051" y="1255902"/>
            <a:ext cx="54305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Özellikle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Dikkat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Edilecek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Trafik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9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70" dirty="0">
                <a:uFill>
                  <a:solidFill>
                    <a:srgbClr val="FF0000"/>
                  </a:solidFill>
                </a:uFill>
              </a:rPr>
              <a:t>Yol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 Unsurları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5680" y="1836801"/>
            <a:ext cx="7816215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Düz sürüş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hızlanma,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yavaşlama,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durma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Şeritler</a:t>
            </a:r>
            <a:r>
              <a:rPr sz="1800" b="1" spc="-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yoldaki işaretler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10" dirty="0">
                <a:latin typeface="Times New Roman"/>
                <a:cs typeface="Times New Roman"/>
              </a:rPr>
              <a:t>Virajlar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Dönüşler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 farklı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daralan,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genişleyen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yolların</a:t>
            </a:r>
            <a:r>
              <a:rPr sz="1800" b="1" spc="-3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giriş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çıkışları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Dörtyol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kesişen</a:t>
            </a:r>
            <a:r>
              <a:rPr sz="1800" b="1" dirty="0">
                <a:latin typeface="Times New Roman"/>
                <a:cs typeface="Times New Roman"/>
              </a:rPr>
              <a:t> yollar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(ışıklı-ışıksız)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Dönel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kavşaklar/akıllı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kavşaklar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 yol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ayrımları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Eğimli</a:t>
            </a:r>
            <a:r>
              <a:rPr sz="1800" b="1" spc="-25" dirty="0">
                <a:latin typeface="Times New Roman"/>
                <a:cs typeface="Times New Roman"/>
              </a:rPr>
              <a:t> yollar,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inişli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tırmanışlı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yollar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(virajlı-virajsız)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Demir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yolu,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yaya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geçidi,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okul</a:t>
            </a:r>
            <a:r>
              <a:rPr sz="1800" b="1" dirty="0">
                <a:latin typeface="Times New Roman"/>
                <a:cs typeface="Times New Roman"/>
              </a:rPr>
              <a:t> veya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hastane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gibi </a:t>
            </a:r>
            <a:r>
              <a:rPr sz="1800" b="1" spc="-5" dirty="0">
                <a:latin typeface="Times New Roman"/>
                <a:cs typeface="Times New Roman"/>
              </a:rPr>
              <a:t>kilit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bölge</a:t>
            </a:r>
            <a:r>
              <a:rPr sz="1800" b="1" dirty="0">
                <a:latin typeface="Times New Roman"/>
                <a:cs typeface="Times New Roman"/>
              </a:rPr>
              <a:t> geçişleri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latin typeface="Times New Roman"/>
                <a:cs typeface="Times New Roman"/>
              </a:rPr>
              <a:t>Duraklar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(otobüs,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dolmuş),</a:t>
            </a:r>
            <a:r>
              <a:rPr sz="1800" b="1" spc="44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park eden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araçlar,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bisiklet,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yaya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motosikletler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Sollama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araç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geçişleri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Kırsal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C00000"/>
                </a:solidFill>
                <a:latin typeface="Times New Roman"/>
                <a:cs typeface="Times New Roman"/>
              </a:rPr>
              <a:t>yollar,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gidiş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gelişli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(çift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yönlü)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yollar</a:t>
            </a:r>
            <a:endParaRPr sz="18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Çok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şeritli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otoyollar, </a:t>
            </a:r>
            <a:r>
              <a:rPr sz="1800" b="1" spc="-20" dirty="0">
                <a:solidFill>
                  <a:srgbClr val="C00000"/>
                </a:solidFill>
                <a:latin typeface="Times New Roman"/>
                <a:cs typeface="Times New Roman"/>
              </a:rPr>
              <a:t>otobanlar,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bu</a:t>
            </a:r>
            <a:r>
              <a:rPr sz="1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yollarda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giriş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çıkış</a:t>
            </a:r>
            <a:r>
              <a:rPr sz="1800" b="1" spc="-1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imes New Roman"/>
                <a:cs typeface="Times New Roman"/>
              </a:rPr>
              <a:t>ve</a:t>
            </a:r>
            <a:r>
              <a:rPr sz="1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seyir</a:t>
            </a:r>
            <a:endParaRPr sz="1800">
              <a:latin typeface="Times New Roman"/>
              <a:cs typeface="Times New Roman"/>
            </a:endParaRPr>
          </a:p>
          <a:p>
            <a:pPr marL="299085" marR="177800" indent="-287020">
              <a:lnSpc>
                <a:spcPct val="100000"/>
              </a:lnSpc>
              <a:buFont typeface="Arial MT"/>
              <a:buChar char="•"/>
              <a:tabLst>
                <a:tab pos="299085" algn="l"/>
                <a:tab pos="299720" algn="l"/>
              </a:tabLst>
            </a:pPr>
            <a:r>
              <a:rPr sz="1800" b="1" dirty="0">
                <a:latin typeface="Times New Roman"/>
                <a:cs typeface="Times New Roman"/>
              </a:rPr>
              <a:t>Karayollarındaki </a:t>
            </a:r>
            <a:r>
              <a:rPr sz="1800" b="1" spc="-15" dirty="0">
                <a:latin typeface="Times New Roman"/>
                <a:cs typeface="Times New Roman"/>
              </a:rPr>
              <a:t>olumsuzluklar, </a:t>
            </a:r>
            <a:r>
              <a:rPr sz="1800" b="1" dirty="0">
                <a:latin typeface="Times New Roman"/>
                <a:cs typeface="Times New Roman"/>
              </a:rPr>
              <a:t>taşlı veya </a:t>
            </a:r>
            <a:r>
              <a:rPr sz="1800" b="1" spc="-5" dirty="0">
                <a:latin typeface="Times New Roman"/>
                <a:cs typeface="Times New Roman"/>
              </a:rPr>
              <a:t>kumlu </a:t>
            </a:r>
            <a:r>
              <a:rPr sz="1800" b="1" spc="-25" dirty="0">
                <a:latin typeface="Times New Roman"/>
                <a:cs typeface="Times New Roman"/>
              </a:rPr>
              <a:t>yollar, </a:t>
            </a:r>
            <a:r>
              <a:rPr sz="1800" b="1" dirty="0">
                <a:latin typeface="Times New Roman"/>
                <a:cs typeface="Times New Roman"/>
              </a:rPr>
              <a:t>tümsekli-çukurlu,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ıslak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zeminli,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yüzey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zemini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bozuk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yollar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4E007C8-98C5-42D6-BAE9-6A2CBF3E91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25844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683" y="1432052"/>
            <a:ext cx="54444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Akan</a:t>
            </a:r>
            <a:r>
              <a:rPr sz="1800"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20" dirty="0">
                <a:uFill>
                  <a:solidFill>
                    <a:srgbClr val="FF0000"/>
                  </a:solidFill>
                </a:uFill>
              </a:rPr>
              <a:t>Trafikte</a:t>
            </a:r>
            <a:r>
              <a:rPr sz="1800"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Kalkış</a:t>
            </a:r>
            <a:r>
              <a:rPr sz="1800" u="heavy" spc="-7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45" dirty="0">
                <a:uFill>
                  <a:solidFill>
                    <a:srgbClr val="FF0000"/>
                  </a:solidFill>
                </a:uFill>
              </a:rPr>
              <a:t>Yapma</a:t>
            </a:r>
            <a:r>
              <a:rPr sz="1800" u="heavy" spc="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(Aracı</a:t>
            </a:r>
            <a:r>
              <a:rPr sz="1800"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sz="1800" u="heavy" spc="-5" dirty="0">
                <a:uFill>
                  <a:solidFill>
                    <a:srgbClr val="FF0000"/>
                  </a:solidFill>
                </a:uFill>
              </a:rPr>
              <a:t>Harekete</a:t>
            </a:r>
            <a:r>
              <a:rPr sz="1800" u="heavy" dirty="0">
                <a:uFill>
                  <a:solidFill>
                    <a:srgbClr val="FF0000"/>
                  </a:solidFill>
                </a:uFill>
              </a:rPr>
              <a:t> Geçirme)</a:t>
            </a:r>
            <a:endParaRPr sz="1800"/>
          </a:p>
        </p:txBody>
      </p:sp>
      <p:sp>
        <p:nvSpPr>
          <p:cNvPr id="5" name="object 5"/>
          <p:cNvSpPr txBox="1"/>
          <p:nvPr/>
        </p:nvSpPr>
        <p:spPr>
          <a:xfrm>
            <a:off x="538683" y="3901567"/>
            <a:ext cx="791972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Kalkış,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trafiğin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en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önemli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manevralarından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biridir.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bölümde </a:t>
            </a:r>
            <a:r>
              <a:rPr sz="1800" b="1" dirty="0">
                <a:latin typeface="Times New Roman"/>
                <a:cs typeface="Times New Roman"/>
              </a:rPr>
              <a:t> viteslerin </a:t>
            </a:r>
            <a:r>
              <a:rPr sz="1800" b="1" spc="-10" dirty="0">
                <a:latin typeface="Times New Roman"/>
                <a:cs typeface="Times New Roman"/>
              </a:rPr>
              <a:t>doğru </a:t>
            </a:r>
            <a:r>
              <a:rPr sz="1800" b="1" spc="-5" dirty="0">
                <a:latin typeface="Times New Roman"/>
                <a:cs typeface="Times New Roman"/>
              </a:rPr>
              <a:t>kullanılmasından </a:t>
            </a:r>
            <a:r>
              <a:rPr sz="1800" b="1" dirty="0">
                <a:latin typeface="Times New Roman"/>
                <a:cs typeface="Times New Roman"/>
              </a:rPr>
              <a:t>aracı </a:t>
            </a:r>
            <a:r>
              <a:rPr sz="1800" b="1" spc="-5" dirty="0">
                <a:latin typeface="Times New Roman"/>
                <a:cs typeface="Times New Roman"/>
              </a:rPr>
              <a:t>sarsmadan kaldırmaya, </a:t>
            </a:r>
            <a:r>
              <a:rPr sz="1800" b="1" dirty="0">
                <a:latin typeface="Times New Roman"/>
                <a:cs typeface="Times New Roman"/>
              </a:rPr>
              <a:t>omuz </a:t>
            </a:r>
            <a:r>
              <a:rPr sz="1800" b="1" spc="-5" dirty="0">
                <a:latin typeface="Times New Roman"/>
                <a:cs typeface="Times New Roman"/>
              </a:rPr>
              <a:t>bakışı </a:t>
            </a:r>
            <a:r>
              <a:rPr sz="1800" b="1" dirty="0">
                <a:latin typeface="Times New Roman"/>
                <a:cs typeface="Times New Roman"/>
              </a:rPr>
              <a:t>ile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kör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nokta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kontrolünden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sinyale,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aynaların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kontrolünden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trafiği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tehlikeye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düşürecek </a:t>
            </a:r>
            <a:r>
              <a:rPr sz="1800" b="1" spc="-5" dirty="0">
                <a:latin typeface="Times New Roman"/>
                <a:cs typeface="Times New Roman"/>
              </a:rPr>
              <a:t>hızlı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kontrolsüz çıkışa </a:t>
            </a:r>
            <a:r>
              <a:rPr sz="1800" b="1" dirty="0">
                <a:latin typeface="Times New Roman"/>
                <a:cs typeface="Times New Roman"/>
              </a:rPr>
              <a:t>ve aracı </a:t>
            </a:r>
            <a:r>
              <a:rPr sz="1800" b="1" spc="-5" dirty="0">
                <a:latin typeface="Times New Roman"/>
                <a:cs typeface="Times New Roman"/>
              </a:rPr>
              <a:t>doğru şeride konumlandıramamaya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dek</a:t>
            </a:r>
            <a:r>
              <a:rPr sz="1800" b="1" dirty="0">
                <a:latin typeface="Times New Roman"/>
                <a:cs typeface="Times New Roman"/>
              </a:rPr>
              <a:t> birçok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senkronize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hareket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yapılmaktadır.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99871" y="2002486"/>
          <a:ext cx="8072118" cy="15638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69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437">
                <a:tc gridSpan="4">
                  <a:txBody>
                    <a:bodyPr/>
                    <a:lstStyle/>
                    <a:p>
                      <a:pPr marL="860425">
                        <a:lnSpc>
                          <a:spcPts val="1130"/>
                        </a:lnSpc>
                      </a:pPr>
                      <a:r>
                        <a:rPr sz="1050" b="1" spc="5" dirty="0">
                          <a:latin typeface="Times New Roman"/>
                          <a:cs typeface="Times New Roman"/>
                        </a:rPr>
                        <a:t>(III) 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AKAN</a:t>
                      </a:r>
                      <a:r>
                        <a:rPr sz="1050" b="1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TRAFİKTE</a:t>
                      </a:r>
                      <a:r>
                        <a:rPr sz="1050" b="1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SÜRÜŞ</a:t>
                      </a:r>
                      <a:r>
                        <a:rPr sz="105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BECERİSİ</a:t>
                      </a:r>
                      <a:r>
                        <a:rPr sz="1050" b="1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50" b="1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TRAFİK</a:t>
                      </a:r>
                      <a:r>
                        <a:rPr sz="105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ALGISINA</a:t>
                      </a:r>
                      <a:r>
                        <a:rPr sz="105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latin typeface="Times New Roman"/>
                          <a:cs typeface="Times New Roman"/>
                        </a:rPr>
                        <a:t>YÖNELİK</a:t>
                      </a:r>
                      <a:r>
                        <a:rPr sz="1050" b="1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20" dirty="0">
                          <a:latin typeface="Times New Roman"/>
                          <a:cs typeface="Times New Roman"/>
                        </a:rPr>
                        <a:t>DAVRANIŞLAR </a:t>
                      </a: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BÖLÜMÜ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7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050" b="1" spc="-5" dirty="0">
                          <a:latin typeface="Times New Roman"/>
                          <a:cs typeface="Times New Roman"/>
                        </a:rPr>
                        <a:t>12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AKAN</a:t>
                      </a:r>
                      <a:r>
                        <a:rPr sz="105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TRAFİKTE</a:t>
                      </a:r>
                      <a:r>
                        <a:rPr sz="1050" b="1" spc="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KALKIŞ </a:t>
                      </a:r>
                      <a:r>
                        <a:rPr sz="105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YAPMA</a:t>
                      </a:r>
                      <a:r>
                        <a:rPr sz="105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(ARACI</a:t>
                      </a:r>
                      <a:r>
                        <a:rPr sz="1050" b="1" spc="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HAREKETE</a:t>
                      </a:r>
                      <a:r>
                        <a:rPr sz="105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GEÇİRME)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2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a)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Kalkışı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doğru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vitesle</a:t>
                      </a:r>
                      <a:r>
                        <a:rPr sz="10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yapmıyor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050" i="1" spc="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05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050" i="1" spc="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i="1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050" i="1" spc="-6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4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Kalkış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5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sarsıyor.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2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c)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stop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ettiriyor.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653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5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ç)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omuz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0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5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35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5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8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30"/>
                        </a:lnSpc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6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spc="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 Kalkış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05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5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30"/>
                        </a:lnSpc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64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05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1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düşürecek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şekilde</a:t>
                      </a:r>
                      <a:r>
                        <a:rPr sz="105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20" dirty="0">
                          <a:latin typeface="Times New Roman"/>
                          <a:cs typeface="Times New Roman"/>
                        </a:rPr>
                        <a:t>hızlı</a:t>
                      </a:r>
                      <a:r>
                        <a:rPr sz="105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kontrolsüz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çıkış</a:t>
                      </a:r>
                      <a:r>
                        <a:rPr sz="105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5" dirty="0">
                          <a:latin typeface="Times New Roman"/>
                          <a:cs typeface="Times New Roman"/>
                        </a:rPr>
                        <a:t>yapıyor.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30"/>
                        </a:lnSpc>
                      </a:pPr>
                      <a:r>
                        <a:rPr sz="1050" b="1" spc="-1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62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30"/>
                        </a:lnSpc>
                      </a:pPr>
                      <a:r>
                        <a:rPr sz="1050" spc="-25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Kalkış</a:t>
                      </a:r>
                      <a:r>
                        <a:rPr sz="105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yaptıktan</a:t>
                      </a:r>
                      <a:r>
                        <a:rPr sz="105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0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105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doğru</a:t>
                      </a:r>
                      <a:r>
                        <a:rPr sz="105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dirty="0">
                          <a:latin typeface="Times New Roman"/>
                          <a:cs typeface="Times New Roman"/>
                        </a:rPr>
                        <a:t>şeride</a:t>
                      </a:r>
                      <a:r>
                        <a:rPr sz="105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50" spc="-15" dirty="0">
                          <a:latin typeface="Times New Roman"/>
                          <a:cs typeface="Times New Roman"/>
                        </a:rPr>
                        <a:t>konumlandıramıyor.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30"/>
                        </a:lnSpc>
                      </a:pPr>
                      <a:r>
                        <a:rPr sz="1050" b="1" spc="-2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5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DDAC67F6-8ED0-42F6-B6EC-288B0C02B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20519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73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2455" y="278609"/>
            <a:ext cx="8799088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352550"/>
            <a:ext cx="3985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Araç</a:t>
            </a:r>
            <a:r>
              <a:rPr u="heavy" spc="-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Kumanda</a:t>
            </a:r>
            <a:r>
              <a:rPr u="heavy" spc="-6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Pedallarına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İntibak;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3791458"/>
            <a:ext cx="814070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Akan </a:t>
            </a:r>
            <a:r>
              <a:rPr sz="2000" b="1" spc="-5" dirty="0">
                <a:latin typeface="Times New Roman"/>
                <a:cs typeface="Times New Roman"/>
              </a:rPr>
              <a:t>trafikte araç kullanırken kumanda pedallarının </a:t>
            </a:r>
            <a:r>
              <a:rPr sz="2000" b="1" dirty="0">
                <a:latin typeface="Times New Roman"/>
                <a:cs typeface="Times New Roman"/>
              </a:rPr>
              <a:t>ne </a:t>
            </a:r>
            <a:r>
              <a:rPr sz="2000" b="1" spc="-5" dirty="0">
                <a:latin typeface="Times New Roman"/>
                <a:cs typeface="Times New Roman"/>
              </a:rPr>
              <a:t>anlama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geldiğini bilmemek </a:t>
            </a:r>
            <a:r>
              <a:rPr sz="2000" b="1" dirty="0">
                <a:latin typeface="Times New Roman"/>
                <a:cs typeface="Times New Roman"/>
              </a:rPr>
              <a:t>ve </a:t>
            </a:r>
            <a:r>
              <a:rPr sz="2000" b="1" spc="-5" dirty="0">
                <a:latin typeface="Times New Roman"/>
                <a:cs typeface="Times New Roman"/>
              </a:rPr>
              <a:t>bunları doğru kullanmamak trafikte ciddi riskler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oluşturabilmektedir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6635" y="2011713"/>
          <a:ext cx="8100695" cy="11931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860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b="1" spc="-12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465"/>
                        </a:lnSpc>
                      </a:pPr>
                      <a:r>
                        <a:rPr sz="13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300" b="1" spc="-4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3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3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3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b="1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3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3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3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3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3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3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b="1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3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3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3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3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3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3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65"/>
                        </a:lnSpc>
                      </a:pPr>
                      <a:r>
                        <a:rPr sz="1300" spc="-9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değiştirirken</a:t>
                      </a:r>
                      <a:r>
                        <a:rPr sz="13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debriyaja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5" dirty="0">
                          <a:latin typeface="Times New Roman"/>
                          <a:cs typeface="Times New Roman"/>
                        </a:rPr>
                        <a:t>tam</a:t>
                      </a:r>
                      <a:r>
                        <a:rPr sz="1300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basmıyor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30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8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300" i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300" i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300" i="1" spc="-1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6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65"/>
                        </a:lnSpc>
                      </a:pP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değiştirirken</a:t>
                      </a:r>
                      <a:r>
                        <a:rPr sz="13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5" dirty="0">
                          <a:latin typeface="Times New Roman"/>
                          <a:cs typeface="Times New Roman"/>
                        </a:rPr>
                        <a:t>gazı</a:t>
                      </a:r>
                      <a:r>
                        <a:rPr sz="13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30" dirty="0">
                          <a:latin typeface="Times New Roman"/>
                          <a:cs typeface="Times New Roman"/>
                        </a:rPr>
                        <a:t>doğru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kullanamıyor</a:t>
                      </a:r>
                      <a:r>
                        <a:rPr sz="13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30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8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300" i="1" spc="-4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300" i="1" spc="-1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300" i="1" spc="-1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6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65"/>
                        </a:lnSpc>
                      </a:pPr>
                      <a:r>
                        <a:rPr sz="1300" spc="-9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3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değiştirirken</a:t>
                      </a:r>
                      <a:r>
                        <a:rPr sz="13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300" spc="-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5" dirty="0">
                          <a:latin typeface="Times New Roman"/>
                          <a:cs typeface="Times New Roman"/>
                        </a:rPr>
                        <a:t>kontrolünü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kaybediyor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300" i="1" spc="-3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8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300" i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300" i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300" i="1" spc="-1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6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886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65"/>
                        </a:lnSpc>
                      </a:pPr>
                      <a:r>
                        <a:rPr sz="1300" spc="-9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Seyir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halindeyken</a:t>
                      </a:r>
                      <a:r>
                        <a:rPr sz="13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yola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30" dirty="0">
                          <a:latin typeface="Times New Roman"/>
                          <a:cs typeface="Times New Roman"/>
                        </a:rPr>
                        <a:t>bakmayı</a:t>
                      </a:r>
                      <a:r>
                        <a:rPr sz="13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bırakıp</a:t>
                      </a:r>
                      <a:r>
                        <a:rPr sz="13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95" dirty="0">
                          <a:latin typeface="Times New Roman"/>
                          <a:cs typeface="Times New Roman"/>
                        </a:rPr>
                        <a:t>vitese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bakarak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95" dirty="0"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5" dirty="0">
                          <a:latin typeface="Times New Roman"/>
                          <a:cs typeface="Times New Roman"/>
                        </a:rPr>
                        <a:t>değiştiriyor</a:t>
                      </a:r>
                      <a:r>
                        <a:rPr sz="13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b="1" i="1" spc="-8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300" b="1" i="1" spc="-15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Otomatik</a:t>
                      </a:r>
                      <a:r>
                        <a:rPr sz="130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8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300" i="1" spc="-4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300" i="1" spc="-1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10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300" i="1" spc="-1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i="1" spc="-60" dirty="0">
                          <a:latin typeface="Times New Roman"/>
                          <a:cs typeface="Times New Roman"/>
                        </a:rPr>
                        <a:t>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465"/>
                        </a:lnSpc>
                      </a:pPr>
                      <a:r>
                        <a:rPr sz="1300" b="1" spc="-16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88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465"/>
                        </a:lnSpc>
                      </a:pP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3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45" dirty="0">
                          <a:latin typeface="Times New Roman"/>
                          <a:cs typeface="Times New Roman"/>
                        </a:rPr>
                        <a:t>Hızlanma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yavaşlamalarda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00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3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hızını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ayarlayamıyor.</a:t>
                      </a:r>
                      <a:r>
                        <a:rPr sz="13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30" dirty="0">
                          <a:latin typeface="Times New Roman"/>
                          <a:cs typeface="Times New Roman"/>
                        </a:rPr>
                        <a:t>Gaz</a:t>
                      </a:r>
                      <a:r>
                        <a:rPr sz="13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4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3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frene</a:t>
                      </a:r>
                      <a:r>
                        <a:rPr sz="13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5" dirty="0">
                          <a:latin typeface="Times New Roman"/>
                          <a:cs typeface="Times New Roman"/>
                        </a:rPr>
                        <a:t>tam</a:t>
                      </a:r>
                      <a:r>
                        <a:rPr sz="1300" spc="-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10" dirty="0">
                          <a:latin typeface="Times New Roman"/>
                          <a:cs typeface="Times New Roman"/>
                        </a:rPr>
                        <a:t>intibak</a:t>
                      </a:r>
                      <a:r>
                        <a:rPr sz="13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00" spc="-120" dirty="0">
                          <a:latin typeface="Times New Roman"/>
                          <a:cs typeface="Times New Roman"/>
                        </a:rPr>
                        <a:t>edemiyor.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65"/>
                        </a:lnSpc>
                      </a:pPr>
                      <a:r>
                        <a:rPr sz="1300" b="1" spc="-17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A69CAFC9-E877-426B-8CA7-F61A21696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569" y="32497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2437" y="1378661"/>
            <a:ext cx="296672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Şerit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İzleme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Değiştirme;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2437" y="3208401"/>
            <a:ext cx="820991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Trafik </a:t>
            </a:r>
            <a:r>
              <a:rPr sz="2000" b="1" spc="-5" dirty="0">
                <a:latin typeface="Times New Roman"/>
                <a:cs typeface="Times New Roman"/>
              </a:rPr>
              <a:t>içerisinde motosiklet </a:t>
            </a:r>
            <a:r>
              <a:rPr sz="2000" b="1" dirty="0">
                <a:latin typeface="Times New Roman"/>
                <a:cs typeface="Times New Roman"/>
              </a:rPr>
              <a:t>veya </a:t>
            </a:r>
            <a:r>
              <a:rPr sz="2000" b="1" spc="-5" dirty="0">
                <a:latin typeface="Times New Roman"/>
                <a:cs typeface="Times New Roman"/>
              </a:rPr>
              <a:t>motorlu bisikletlerin şerit izleme </a:t>
            </a:r>
            <a:r>
              <a:rPr sz="2000" b="1" dirty="0">
                <a:latin typeface="Times New Roman"/>
                <a:cs typeface="Times New Roman"/>
              </a:rPr>
              <a:t> ve </a:t>
            </a:r>
            <a:r>
              <a:rPr sz="2000" b="1" spc="-10" dirty="0">
                <a:latin typeface="Times New Roman"/>
                <a:cs typeface="Times New Roman"/>
              </a:rPr>
              <a:t>şerit </a:t>
            </a:r>
            <a:r>
              <a:rPr sz="2000" b="1" spc="-5" dirty="0">
                <a:latin typeface="Times New Roman"/>
                <a:cs typeface="Times New Roman"/>
              </a:rPr>
              <a:t>değiştirme kurallarına </a:t>
            </a:r>
            <a:r>
              <a:rPr sz="2000" b="1" dirty="0">
                <a:latin typeface="Times New Roman"/>
                <a:cs typeface="Times New Roman"/>
              </a:rPr>
              <a:t>uyum </a:t>
            </a:r>
            <a:r>
              <a:rPr sz="2000" b="1" spc="-5" dirty="0">
                <a:latin typeface="Times New Roman"/>
                <a:cs typeface="Times New Roman"/>
              </a:rPr>
              <a:t>konusunda yaygın hatalar yaptıkları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gözlemlenmektedir. </a:t>
            </a:r>
            <a:r>
              <a:rPr sz="2000" b="1" spc="-5" dirty="0">
                <a:latin typeface="Times New Roman"/>
                <a:cs typeface="Times New Roman"/>
              </a:rPr>
              <a:t>Kursiyerlerin </a:t>
            </a:r>
            <a:r>
              <a:rPr sz="2000" b="1" dirty="0">
                <a:latin typeface="Times New Roman"/>
                <a:cs typeface="Times New Roman"/>
              </a:rPr>
              <a:t>düz </a:t>
            </a:r>
            <a:r>
              <a:rPr sz="2000" b="1" spc="-5" dirty="0">
                <a:latin typeface="Times New Roman"/>
                <a:cs typeface="Times New Roman"/>
              </a:rPr>
              <a:t>sürüş yapılan yollarda devamlı sol </a:t>
            </a:r>
            <a:r>
              <a:rPr sz="2000" b="1" dirty="0">
                <a:latin typeface="Times New Roman"/>
                <a:cs typeface="Times New Roman"/>
              </a:rPr>
              <a:t> veya </a:t>
            </a:r>
            <a:r>
              <a:rPr sz="2000" b="1" spc="-5" dirty="0">
                <a:latin typeface="Times New Roman"/>
                <a:cs typeface="Times New Roman"/>
              </a:rPr>
              <a:t>sağ şeritten gitmemeleri, </a:t>
            </a:r>
            <a:r>
              <a:rPr sz="2000" b="1" dirty="0">
                <a:latin typeface="Times New Roman"/>
                <a:cs typeface="Times New Roman"/>
              </a:rPr>
              <a:t>yolun </a:t>
            </a:r>
            <a:r>
              <a:rPr sz="2000" b="1" spc="-5" dirty="0">
                <a:latin typeface="Times New Roman"/>
                <a:cs typeface="Times New Roman"/>
              </a:rPr>
              <a:t>durumuna </a:t>
            </a:r>
            <a:r>
              <a:rPr sz="2000" b="1" dirty="0">
                <a:latin typeface="Times New Roman"/>
                <a:cs typeface="Times New Roman"/>
              </a:rPr>
              <a:t>ve trafik </a:t>
            </a:r>
            <a:r>
              <a:rPr sz="2000" b="1" spc="-5" dirty="0">
                <a:latin typeface="Times New Roman"/>
                <a:cs typeface="Times New Roman"/>
              </a:rPr>
              <a:t>şartlarına </a:t>
            </a:r>
            <a:r>
              <a:rPr sz="2000" b="1" spc="-10" dirty="0">
                <a:latin typeface="Times New Roman"/>
                <a:cs typeface="Times New Roman"/>
              </a:rPr>
              <a:t>göre </a:t>
            </a:r>
            <a:r>
              <a:rPr sz="2000" b="1" spc="-5" dirty="0">
                <a:latin typeface="Times New Roman"/>
                <a:cs typeface="Times New Roman"/>
              </a:rPr>
              <a:t> araçlarını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diğer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araçların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görüş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mesafesinde</a:t>
            </a:r>
            <a:r>
              <a:rPr sz="2000" b="1" dirty="0">
                <a:latin typeface="Times New Roman"/>
                <a:cs typeface="Times New Roman"/>
              </a:rPr>
              <a:t> ve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uygun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şeritlerde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kullanmaları,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şeridi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izlerken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şeridi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ortalayarak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seyir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etmeleri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(çizgilere 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yakın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araç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kullanmamaları)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gerekmektedir.</a:t>
            </a:r>
            <a:endParaRPr sz="2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2000" b="1" spc="-25" dirty="0">
                <a:latin typeface="Times New Roman"/>
                <a:cs typeface="Times New Roman"/>
              </a:rPr>
              <a:t>Ayrıca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şerit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izlerken</a:t>
            </a:r>
            <a:r>
              <a:rPr sz="2000" b="1" dirty="0">
                <a:latin typeface="Times New Roman"/>
                <a:cs typeface="Times New Roman"/>
              </a:rPr>
              <a:t> ve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değiştirirken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trafiği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sürekli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5" dirty="0">
                <a:latin typeface="Times New Roman"/>
                <a:cs typeface="Times New Roman"/>
              </a:rPr>
              <a:t>ve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sık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sık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kontrol </a:t>
            </a:r>
            <a:r>
              <a:rPr sz="2000" b="1" spc="-5" dirty="0">
                <a:latin typeface="Times New Roman"/>
                <a:cs typeface="Times New Roman"/>
              </a:rPr>
              <a:t>etmeleri, sinyal </a:t>
            </a:r>
            <a:r>
              <a:rPr sz="2000" b="1" dirty="0">
                <a:latin typeface="Times New Roman"/>
                <a:cs typeface="Times New Roman"/>
              </a:rPr>
              <a:t>ve </a:t>
            </a:r>
            <a:r>
              <a:rPr sz="2000" b="1" spc="-5" dirty="0">
                <a:latin typeface="Times New Roman"/>
                <a:cs typeface="Times New Roman"/>
              </a:rPr>
              <a:t>gerekli </a:t>
            </a:r>
            <a:r>
              <a:rPr sz="2000" b="1" spc="-10" dirty="0">
                <a:latin typeface="Times New Roman"/>
                <a:cs typeface="Times New Roman"/>
              </a:rPr>
              <a:t>işaretleri </a:t>
            </a:r>
            <a:r>
              <a:rPr sz="2000" b="1" spc="-5" dirty="0">
                <a:latin typeface="Times New Roman"/>
                <a:cs typeface="Times New Roman"/>
              </a:rPr>
              <a:t>zamanında </a:t>
            </a:r>
            <a:r>
              <a:rPr sz="2000" b="1" dirty="0">
                <a:latin typeface="Times New Roman"/>
                <a:cs typeface="Times New Roman"/>
              </a:rPr>
              <a:t>ve tam </a:t>
            </a:r>
            <a:r>
              <a:rPr sz="2000" b="1" spc="-5" dirty="0">
                <a:latin typeface="Times New Roman"/>
                <a:cs typeface="Times New Roman"/>
              </a:rPr>
              <a:t>vermeleri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gerekmektedir.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16635" y="1807437"/>
          <a:ext cx="8100695" cy="12372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735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88265">
                        <a:lnSpc>
                          <a:spcPct val="100000"/>
                        </a:lnSpc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14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ŞERİT</a:t>
                      </a:r>
                      <a:r>
                        <a:rPr sz="10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İZLEME</a:t>
                      </a:r>
                      <a:r>
                        <a:rPr sz="10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DEĞİŞTİRME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6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10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aynaları 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6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bakışı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kör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6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değiştirmeden</a:t>
                      </a:r>
                      <a:r>
                        <a:rPr sz="10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468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ç)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Şeridini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değiştirirken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yoldaki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kesik</a:t>
                      </a:r>
                      <a:r>
                        <a:rPr sz="10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sürekli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çizgilerin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anlamlarına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hareket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4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izleme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kurallarına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uymuyor,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şerit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çizgilerinin</a:t>
                      </a:r>
                      <a:r>
                        <a:rPr sz="10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içinde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0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kullanmıyor.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456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Emniyet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şeridini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5" dirty="0">
                          <a:latin typeface="Times New Roman"/>
                          <a:cs typeface="Times New Roman"/>
                        </a:rPr>
                        <a:t>ihlal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ediyor.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0330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46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spc="10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5" dirty="0">
                          <a:latin typeface="Times New Roman"/>
                          <a:cs typeface="Times New Roman"/>
                        </a:rPr>
                        <a:t>Sürekli</a:t>
                      </a:r>
                      <a:r>
                        <a:rPr sz="10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sol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şeridi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işgal</a:t>
                      </a:r>
                      <a:r>
                        <a:rPr sz="10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5" dirty="0">
                          <a:latin typeface="Times New Roman"/>
                          <a:cs typeface="Times New Roman"/>
                        </a:rPr>
                        <a:t>ederek</a:t>
                      </a:r>
                      <a:r>
                        <a:rPr sz="10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20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0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000" spc="10" dirty="0">
                          <a:latin typeface="Times New Roman"/>
                          <a:cs typeface="Times New Roman"/>
                        </a:rPr>
                        <a:t>kullanıyor.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  <a:spcBef>
                          <a:spcPts val="5"/>
                        </a:spcBef>
                      </a:pPr>
                      <a:r>
                        <a:rPr sz="1000" b="1" spc="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6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548F6789-F4D0-466C-A38E-1454F9FFA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026" y="39664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75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95680" y="3522726"/>
            <a:ext cx="8017509" cy="25012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913765" algn="just">
              <a:lnSpc>
                <a:spcPct val="101200"/>
              </a:lnSpc>
              <a:spcBef>
                <a:spcPts val="75"/>
              </a:spcBef>
            </a:pPr>
            <a:r>
              <a:rPr sz="1800" b="1" spc="-5" dirty="0">
                <a:latin typeface="Times New Roman"/>
                <a:cs typeface="Times New Roman"/>
              </a:rPr>
              <a:t>Bu bölümde yandan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karşıdan </a:t>
            </a:r>
            <a:r>
              <a:rPr sz="1800" b="1" dirty="0">
                <a:latin typeface="Times New Roman"/>
                <a:cs typeface="Times New Roman"/>
              </a:rPr>
              <a:t>gelen </a:t>
            </a:r>
            <a:r>
              <a:rPr sz="1800" b="1" spc="-5" dirty="0">
                <a:latin typeface="Times New Roman"/>
                <a:cs typeface="Times New Roman"/>
              </a:rPr>
              <a:t>araçların </a:t>
            </a:r>
            <a:r>
              <a:rPr sz="1800" b="1" spc="-10" dirty="0">
                <a:latin typeface="Times New Roman"/>
                <a:cs typeface="Times New Roman"/>
              </a:rPr>
              <a:t>kontrolü </a:t>
            </a:r>
            <a:r>
              <a:rPr sz="1800" b="1" dirty="0">
                <a:latin typeface="Times New Roman"/>
                <a:cs typeface="Times New Roman"/>
              </a:rPr>
              <a:t>ağır </a:t>
            </a:r>
            <a:r>
              <a:rPr sz="1800" b="1" spc="-10" dirty="0">
                <a:latin typeface="Times New Roman"/>
                <a:cs typeface="Times New Roman"/>
              </a:rPr>
              <a:t>kusur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olarak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kabul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edilmiştir.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Buradaki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amaç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kavşağa</a:t>
            </a:r>
            <a:r>
              <a:rPr sz="1800" b="1" dirty="0">
                <a:latin typeface="Times New Roman"/>
                <a:cs typeface="Times New Roman"/>
              </a:rPr>
              <a:t> yaklaşma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kurallarına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dikkat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çekmektir.</a:t>
            </a:r>
            <a:endParaRPr sz="1800">
              <a:latin typeface="Times New Roman"/>
              <a:cs typeface="Times New Roman"/>
            </a:endParaRPr>
          </a:p>
          <a:p>
            <a:pPr marL="12700" marR="7620" indent="913765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Kavşaklarda dönüş yapılacaksa doğru şerit </a:t>
            </a:r>
            <a:r>
              <a:rPr sz="1800" b="1" dirty="0">
                <a:latin typeface="Times New Roman"/>
                <a:cs typeface="Times New Roman"/>
              </a:rPr>
              <a:t>izlenmesi gibi </a:t>
            </a:r>
            <a:r>
              <a:rPr sz="1800" b="1" spc="-5" dirty="0">
                <a:latin typeface="Times New Roman"/>
                <a:cs typeface="Times New Roman"/>
              </a:rPr>
              <a:t>davranışlarda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 bölümde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gözlemlenecek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durumlardandır.</a:t>
            </a:r>
            <a:endParaRPr sz="1800">
              <a:latin typeface="Times New Roman"/>
              <a:cs typeface="Times New Roman"/>
            </a:endParaRPr>
          </a:p>
          <a:p>
            <a:pPr marL="12700" marR="6985" indent="913765" algn="just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Kör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noktaların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kontrolü,</a:t>
            </a:r>
            <a:r>
              <a:rPr sz="1800" b="1" spc="-5" dirty="0">
                <a:latin typeface="Times New Roman"/>
                <a:cs typeface="Times New Roman"/>
              </a:rPr>
              <a:t> hız</a:t>
            </a:r>
            <a:r>
              <a:rPr sz="1800" b="1" dirty="0">
                <a:latin typeface="Times New Roman"/>
                <a:cs typeface="Times New Roman"/>
              </a:rPr>
              <a:t> ayarlaması,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kavşak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yaklaşımlarında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özellikle dönüş yapılacaksa zamanında doğru </a:t>
            </a:r>
            <a:r>
              <a:rPr sz="1800" b="1" spc="-10" dirty="0">
                <a:latin typeface="Times New Roman"/>
                <a:cs typeface="Times New Roman"/>
              </a:rPr>
              <a:t>şeritlere </a:t>
            </a:r>
            <a:r>
              <a:rPr sz="1800" b="1" spc="-5" dirty="0">
                <a:latin typeface="Times New Roman"/>
                <a:cs typeface="Times New Roman"/>
              </a:rPr>
              <a:t>geçiş ve diğer araçlarla </a:t>
            </a:r>
            <a:r>
              <a:rPr sz="1800" b="1" dirty="0">
                <a:latin typeface="Times New Roman"/>
                <a:cs typeface="Times New Roman"/>
              </a:rPr>
              <a:t> iletişim (göz teması, </a:t>
            </a:r>
            <a:r>
              <a:rPr sz="1800" b="1" spc="-5" dirty="0">
                <a:latin typeface="Times New Roman"/>
                <a:cs typeface="Times New Roman"/>
              </a:rPr>
              <a:t>görünür </a:t>
            </a:r>
            <a:r>
              <a:rPr sz="1800" b="1" dirty="0">
                <a:latin typeface="Times New Roman"/>
                <a:cs typeface="Times New Roman"/>
              </a:rPr>
              <a:t>olmak için </a:t>
            </a:r>
            <a:r>
              <a:rPr sz="1800" b="1" spc="-5" dirty="0">
                <a:latin typeface="Times New Roman"/>
                <a:cs typeface="Times New Roman"/>
              </a:rPr>
              <a:t>doğru konum </a:t>
            </a:r>
            <a:r>
              <a:rPr sz="1800" b="1" dirty="0">
                <a:latin typeface="Times New Roman"/>
                <a:cs typeface="Times New Roman"/>
              </a:rPr>
              <a:t>alma gibi) </a:t>
            </a:r>
            <a:r>
              <a:rPr sz="1800" b="1" spc="-5" dirty="0">
                <a:latin typeface="Times New Roman"/>
                <a:cs typeface="Times New Roman"/>
              </a:rPr>
              <a:t>hususlar </a:t>
            </a:r>
            <a:r>
              <a:rPr sz="1800" b="1" dirty="0">
                <a:latin typeface="Times New Roman"/>
                <a:cs typeface="Times New Roman"/>
              </a:rPr>
              <a:t>hayati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önem</a:t>
            </a:r>
            <a:r>
              <a:rPr sz="1800" b="1" spc="-15" dirty="0">
                <a:latin typeface="Times New Roman"/>
                <a:cs typeface="Times New Roman"/>
              </a:rPr>
              <a:t> taşımaktadır.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6635" y="1656604"/>
          <a:ext cx="8004810" cy="16221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9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5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0286">
                <a:tc row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  <a:spcBef>
                          <a:spcPts val="1110"/>
                        </a:spcBef>
                      </a:pPr>
                      <a:r>
                        <a:rPr sz="1200" b="1" spc="-85" dirty="0">
                          <a:latin typeface="Times New Roman"/>
                          <a:cs typeface="Times New Roman"/>
                        </a:rPr>
                        <a:t>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b="1" spc="-1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KAVŞAKLARA</a:t>
                      </a:r>
                      <a:r>
                        <a:rPr sz="1200" b="1" spc="-6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YAKLAŞMA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2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KAVŞAKLARDA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2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1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DÖNÜŞLER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50" dirty="0">
                          <a:latin typeface="Times New Roman"/>
                          <a:cs typeface="Times New Roman"/>
                        </a:rPr>
                        <a:t>ğ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32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3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Kavşağa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yaklaşırken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döneceği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yöne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şeride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girmiyor.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32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Dönüş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öncesinde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32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Kavşakta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karşıdan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yandan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gelen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araçları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32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Kavşakta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geçiş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hakkı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kurallarına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uymuyor.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32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34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dönüşlerden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320"/>
                        </a:lnSpc>
                      </a:pPr>
                      <a:r>
                        <a:rPr sz="1200" b="1" spc="-10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05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12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Sağa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sola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5" dirty="0">
                          <a:latin typeface="Times New Roman"/>
                          <a:cs typeface="Times New Roman"/>
                        </a:rPr>
                        <a:t>dönüşlerden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100" dirty="0">
                          <a:latin typeface="Times New Roman"/>
                          <a:cs typeface="Times New Roman"/>
                        </a:rPr>
                        <a:t>omuz</a:t>
                      </a:r>
                      <a:r>
                        <a:rPr sz="12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2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bakış</a:t>
                      </a:r>
                      <a:r>
                        <a:rPr sz="12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6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70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20"/>
                        </a:lnSpc>
                      </a:pPr>
                      <a:r>
                        <a:rPr sz="1200" b="1" spc="-12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spc="-12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3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320"/>
                        </a:lnSpc>
                      </a:pP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12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Dönüşünü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tamamladıktan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0" dirty="0">
                          <a:latin typeface="Times New Roman"/>
                          <a:cs typeface="Times New Roman"/>
                        </a:rPr>
                        <a:t>sonra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5" dirty="0">
                          <a:latin typeface="Times New Roman"/>
                          <a:cs typeface="Times New Roman"/>
                        </a:rPr>
                        <a:t>yönüne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90" dirty="0">
                          <a:latin typeface="Times New Roman"/>
                          <a:cs typeface="Times New Roman"/>
                        </a:rPr>
                        <a:t>uygun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şeride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85" dirty="0">
                          <a:latin typeface="Times New Roman"/>
                          <a:cs typeface="Times New Roman"/>
                        </a:rPr>
                        <a:t>girmiyor.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320"/>
                        </a:lnSpc>
                      </a:pPr>
                      <a:r>
                        <a:rPr sz="1200" b="1" spc="-12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20"/>
                        </a:lnSpc>
                      </a:pPr>
                      <a:r>
                        <a:rPr sz="1200" b="1" spc="-12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7" name="Resim 6">
            <a:extLst>
              <a:ext uri="{FF2B5EF4-FFF2-40B4-BE49-F238E27FC236}">
                <a16:creationId xmlns:a16="http://schemas.microsoft.com/office/drawing/2014/main" id="{6C5CCB35-B90B-40C4-9225-BE6EF31AC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021" y="-3976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376552"/>
            <a:ext cx="45034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Önün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dek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i</a:t>
            </a:r>
            <a:r>
              <a:rPr u="heavy" spc="-1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Ar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cı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Geçme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(Sollama</a:t>
            </a:r>
            <a:r>
              <a:rPr u="heavy" spc="-1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215" dirty="0">
                <a:uFill>
                  <a:solidFill>
                    <a:srgbClr val="FF0000"/>
                  </a:solidFill>
                </a:uFill>
              </a:rPr>
              <a:t>Y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p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</a:t>
            </a:r>
            <a:r>
              <a:rPr u="heavy" spc="10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95"/>
              </a:spcBef>
            </a:pPr>
            <a:r>
              <a:rPr dirty="0"/>
              <a:t>Hızın </a:t>
            </a:r>
            <a:r>
              <a:rPr spc="-5" dirty="0"/>
              <a:t>ayarlanması, </a:t>
            </a:r>
            <a:r>
              <a:rPr dirty="0"/>
              <a:t>geçilecek </a:t>
            </a:r>
            <a:r>
              <a:rPr spc="-5" dirty="0"/>
              <a:t>araca yaklaşma, sinyal </a:t>
            </a:r>
            <a:r>
              <a:rPr dirty="0"/>
              <a:t>ve </a:t>
            </a:r>
            <a:r>
              <a:rPr spc="-5" dirty="0"/>
              <a:t>kontrollerin zamanında </a:t>
            </a:r>
            <a:r>
              <a:rPr dirty="0"/>
              <a:t>ve </a:t>
            </a:r>
            <a:r>
              <a:rPr spc="5" dirty="0"/>
              <a:t> </a:t>
            </a:r>
            <a:r>
              <a:rPr dirty="0"/>
              <a:t>tam olarak </a:t>
            </a:r>
            <a:r>
              <a:rPr spc="-5" dirty="0"/>
              <a:t>yapılması,</a:t>
            </a:r>
            <a:r>
              <a:rPr dirty="0"/>
              <a:t> şerit </a:t>
            </a:r>
            <a:r>
              <a:rPr spc="-5" dirty="0"/>
              <a:t>değiştirme </a:t>
            </a:r>
            <a:r>
              <a:rPr dirty="0"/>
              <a:t>ve </a:t>
            </a:r>
            <a:r>
              <a:rPr spc="-5" dirty="0"/>
              <a:t>sollama </a:t>
            </a:r>
            <a:r>
              <a:rPr dirty="0"/>
              <a:t>için </a:t>
            </a:r>
            <a:r>
              <a:rPr spc="-5" dirty="0"/>
              <a:t>hızlanma </a:t>
            </a:r>
            <a:r>
              <a:rPr dirty="0"/>
              <a:t>ve </a:t>
            </a:r>
            <a:r>
              <a:rPr spc="-5" dirty="0"/>
              <a:t>hızın tekrar ayarlanması, </a:t>
            </a:r>
            <a:r>
              <a:rPr dirty="0"/>
              <a:t> </a:t>
            </a:r>
            <a:r>
              <a:rPr spc="-5" dirty="0"/>
              <a:t>doğru </a:t>
            </a:r>
            <a:r>
              <a:rPr dirty="0"/>
              <a:t>vites geçişleri, </a:t>
            </a:r>
            <a:r>
              <a:rPr spc="-5" dirty="0"/>
              <a:t>yolu ve </a:t>
            </a:r>
            <a:r>
              <a:rPr dirty="0"/>
              <a:t>trafiği </a:t>
            </a:r>
            <a:r>
              <a:rPr spc="-5" dirty="0"/>
              <a:t>okuyarak sollama, anında karar verme, </a:t>
            </a:r>
            <a:r>
              <a:rPr dirty="0"/>
              <a:t>aracı </a:t>
            </a:r>
            <a:r>
              <a:rPr spc="-5" dirty="0"/>
              <a:t>solladıktan </a:t>
            </a:r>
            <a:r>
              <a:rPr dirty="0"/>
              <a:t> </a:t>
            </a:r>
            <a:r>
              <a:rPr spc="-5" dirty="0"/>
              <a:t>sonra hızı ayarlayarak </a:t>
            </a:r>
            <a:r>
              <a:rPr dirty="0"/>
              <a:t>ve </a:t>
            </a:r>
            <a:r>
              <a:rPr spc="-5" dirty="0"/>
              <a:t>kontrolleri yaparak </a:t>
            </a:r>
            <a:r>
              <a:rPr dirty="0"/>
              <a:t>tekrar </a:t>
            </a:r>
            <a:r>
              <a:rPr spc="-5" dirty="0"/>
              <a:t>şeridine girme becerileri </a:t>
            </a:r>
            <a:r>
              <a:rPr dirty="0"/>
              <a:t>tam olarak </a:t>
            </a:r>
            <a:r>
              <a:rPr spc="5" dirty="0"/>
              <a:t> </a:t>
            </a:r>
            <a:r>
              <a:rPr spc="-10" dirty="0"/>
              <a:t>gözlemlenmelidir.</a:t>
            </a:r>
            <a:r>
              <a:rPr spc="-5" dirty="0"/>
              <a:t> </a:t>
            </a:r>
            <a:r>
              <a:rPr spc="-25" dirty="0"/>
              <a:t>Ayrıca</a:t>
            </a:r>
            <a:r>
              <a:rPr spc="-20" dirty="0"/>
              <a:t> </a:t>
            </a:r>
            <a:r>
              <a:rPr spc="-5" dirty="0"/>
              <a:t>aracı</a:t>
            </a:r>
            <a:r>
              <a:rPr dirty="0"/>
              <a:t> sollarken</a:t>
            </a:r>
            <a:r>
              <a:rPr spc="5" dirty="0"/>
              <a:t> </a:t>
            </a:r>
            <a:r>
              <a:rPr dirty="0"/>
              <a:t>şerit</a:t>
            </a:r>
            <a:r>
              <a:rPr spc="5" dirty="0"/>
              <a:t> </a:t>
            </a:r>
            <a:r>
              <a:rPr spc="-5" dirty="0"/>
              <a:t>takibi</a:t>
            </a:r>
            <a:r>
              <a:rPr dirty="0"/>
              <a:t> </a:t>
            </a:r>
            <a:r>
              <a:rPr spc="-5" dirty="0"/>
              <a:t>veya</a:t>
            </a:r>
            <a:r>
              <a:rPr dirty="0"/>
              <a:t> </a:t>
            </a:r>
            <a:r>
              <a:rPr spc="-5" dirty="0"/>
              <a:t>geçilen-sollanan</a:t>
            </a:r>
            <a:r>
              <a:rPr dirty="0"/>
              <a:t> </a:t>
            </a:r>
            <a:r>
              <a:rPr spc="-5" dirty="0"/>
              <a:t>araçlarla</a:t>
            </a:r>
            <a:r>
              <a:rPr dirty="0"/>
              <a:t> </a:t>
            </a:r>
            <a:r>
              <a:rPr spc="-5" dirty="0"/>
              <a:t>araç </a:t>
            </a:r>
            <a:r>
              <a:rPr spc="-385" dirty="0"/>
              <a:t> </a:t>
            </a:r>
            <a:r>
              <a:rPr spc="-5" dirty="0"/>
              <a:t>mesafesinin</a:t>
            </a:r>
            <a:r>
              <a:rPr dirty="0"/>
              <a:t> </a:t>
            </a:r>
            <a:r>
              <a:rPr spc="-5" dirty="0"/>
              <a:t>korunamadığı</a:t>
            </a:r>
            <a:r>
              <a:rPr dirty="0"/>
              <a:t> çok</a:t>
            </a:r>
            <a:r>
              <a:rPr spc="5" dirty="0"/>
              <a:t> </a:t>
            </a:r>
            <a:r>
              <a:rPr spc="-5" dirty="0"/>
              <a:t>açıktan</a:t>
            </a:r>
            <a:r>
              <a:rPr dirty="0"/>
              <a:t> </a:t>
            </a:r>
            <a:r>
              <a:rPr spc="-5" dirty="0"/>
              <a:t>veya</a:t>
            </a:r>
            <a:r>
              <a:rPr dirty="0"/>
              <a:t> aşırı</a:t>
            </a:r>
            <a:r>
              <a:rPr spc="5" dirty="0"/>
              <a:t> </a:t>
            </a:r>
            <a:r>
              <a:rPr spc="-5" dirty="0"/>
              <a:t>yanaşarak</a:t>
            </a:r>
            <a:r>
              <a:rPr dirty="0"/>
              <a:t> </a:t>
            </a:r>
            <a:r>
              <a:rPr spc="-5" dirty="0"/>
              <a:t>geçme</a:t>
            </a:r>
            <a:r>
              <a:rPr dirty="0"/>
              <a:t> </a:t>
            </a:r>
            <a:r>
              <a:rPr spc="-5" dirty="0"/>
              <a:t>yapıldığı</a:t>
            </a:r>
            <a:r>
              <a:rPr dirty="0"/>
              <a:t> çok</a:t>
            </a:r>
            <a:r>
              <a:rPr spc="5" dirty="0"/>
              <a:t> </a:t>
            </a:r>
            <a:r>
              <a:rPr dirty="0"/>
              <a:t>fazla </a:t>
            </a:r>
            <a:r>
              <a:rPr spc="5" dirty="0"/>
              <a:t> </a:t>
            </a:r>
            <a:r>
              <a:rPr spc="-15" dirty="0"/>
              <a:t>gözlemlenmektedir.</a:t>
            </a:r>
          </a:p>
          <a:p>
            <a:pPr marL="12700" marR="5080" indent="913765" algn="just">
              <a:lnSpc>
                <a:spcPct val="99700"/>
              </a:lnSpc>
              <a:spcBef>
                <a:spcPts val="5"/>
              </a:spcBef>
            </a:pPr>
            <a:r>
              <a:rPr dirty="0"/>
              <a:t>Kursiyerlerin,</a:t>
            </a:r>
            <a:r>
              <a:rPr spc="5" dirty="0"/>
              <a:t> </a:t>
            </a:r>
            <a:r>
              <a:rPr dirty="0"/>
              <a:t>geçmek</a:t>
            </a:r>
            <a:r>
              <a:rPr spc="5" dirty="0"/>
              <a:t> </a:t>
            </a:r>
            <a:r>
              <a:rPr spc="-5" dirty="0"/>
              <a:t>isteyen</a:t>
            </a:r>
            <a:r>
              <a:rPr dirty="0"/>
              <a:t> araçları</a:t>
            </a:r>
            <a:r>
              <a:rPr spc="5" dirty="0"/>
              <a:t> </a:t>
            </a:r>
            <a:r>
              <a:rPr dirty="0"/>
              <a:t>fark</a:t>
            </a:r>
            <a:r>
              <a:rPr spc="5" dirty="0"/>
              <a:t> </a:t>
            </a:r>
            <a:r>
              <a:rPr dirty="0"/>
              <a:t>edememeleri,</a:t>
            </a:r>
            <a:r>
              <a:rPr spc="5" dirty="0"/>
              <a:t> </a:t>
            </a:r>
            <a:r>
              <a:rPr dirty="0"/>
              <a:t>yanlış</a:t>
            </a:r>
            <a:r>
              <a:rPr spc="5" dirty="0"/>
              <a:t> </a:t>
            </a:r>
            <a:r>
              <a:rPr spc="-5" dirty="0"/>
              <a:t>şekilde</a:t>
            </a:r>
            <a:r>
              <a:rPr dirty="0"/>
              <a:t> </a:t>
            </a:r>
            <a:r>
              <a:rPr spc="-5" dirty="0"/>
              <a:t>yol </a:t>
            </a:r>
            <a:r>
              <a:rPr dirty="0"/>
              <a:t> </a:t>
            </a:r>
            <a:r>
              <a:rPr spc="-5" dirty="0"/>
              <a:t>vermeleri </a:t>
            </a:r>
            <a:r>
              <a:rPr dirty="0"/>
              <a:t>(örneğin, </a:t>
            </a:r>
            <a:r>
              <a:rPr spc="-5" dirty="0"/>
              <a:t>aracı </a:t>
            </a:r>
            <a:r>
              <a:rPr dirty="0"/>
              <a:t>sarsmaları </a:t>
            </a:r>
            <a:r>
              <a:rPr spc="-5" dirty="0"/>
              <a:t>veya </a:t>
            </a:r>
            <a:r>
              <a:rPr dirty="0"/>
              <a:t>şerit </a:t>
            </a:r>
            <a:r>
              <a:rPr spc="-5" dirty="0"/>
              <a:t>izlerken aracı savurmaları </a:t>
            </a:r>
            <a:r>
              <a:rPr dirty="0"/>
              <a:t>gibi),   </a:t>
            </a:r>
            <a:r>
              <a:rPr spc="-5" dirty="0"/>
              <a:t>tereddütlü </a:t>
            </a:r>
            <a:r>
              <a:rPr dirty="0"/>
              <a:t> </a:t>
            </a:r>
            <a:r>
              <a:rPr spc="-5" dirty="0"/>
              <a:t>bir sürüşle gereksiz </a:t>
            </a:r>
            <a:r>
              <a:rPr spc="-10" dirty="0"/>
              <a:t>yere </a:t>
            </a:r>
            <a:r>
              <a:rPr dirty="0"/>
              <a:t>hızlanmaları </a:t>
            </a:r>
            <a:r>
              <a:rPr spc="-5" dirty="0"/>
              <a:t>veya </a:t>
            </a:r>
            <a:r>
              <a:rPr dirty="0"/>
              <a:t>aşırı </a:t>
            </a:r>
            <a:r>
              <a:rPr spc="-5" dirty="0"/>
              <a:t>yavaşlamaları, geçmekte olan araca </a:t>
            </a:r>
            <a:r>
              <a:rPr spc="-10" dirty="0"/>
              <a:t>göre </a:t>
            </a:r>
            <a:r>
              <a:rPr spc="-5" dirty="0"/>
              <a:t> hızlarını</a:t>
            </a:r>
            <a:r>
              <a:rPr dirty="0"/>
              <a:t> ayarlayamamaları</a:t>
            </a:r>
            <a:r>
              <a:rPr spc="5" dirty="0"/>
              <a:t> </a:t>
            </a:r>
            <a:r>
              <a:rPr dirty="0"/>
              <a:t>gibi</a:t>
            </a:r>
            <a:r>
              <a:rPr spc="5" dirty="0"/>
              <a:t> </a:t>
            </a:r>
            <a:r>
              <a:rPr spc="-5" dirty="0"/>
              <a:t>birçok</a:t>
            </a:r>
            <a:r>
              <a:rPr dirty="0"/>
              <a:t> </a:t>
            </a:r>
            <a:r>
              <a:rPr spc="-5" dirty="0"/>
              <a:t>hatalı</a:t>
            </a:r>
            <a:r>
              <a:rPr dirty="0"/>
              <a:t> </a:t>
            </a:r>
            <a:r>
              <a:rPr spc="-5" dirty="0"/>
              <a:t>davranış</a:t>
            </a:r>
            <a:r>
              <a:rPr dirty="0"/>
              <a:t> </a:t>
            </a:r>
            <a:r>
              <a:rPr spc="-10" dirty="0"/>
              <a:t>gözlemlenmektedir.</a:t>
            </a:r>
            <a:r>
              <a:rPr spc="-5" dirty="0"/>
              <a:t> Bu</a:t>
            </a:r>
            <a:r>
              <a:rPr dirty="0"/>
              <a:t> </a:t>
            </a:r>
            <a:r>
              <a:rPr spc="-5" dirty="0"/>
              <a:t>durum </a:t>
            </a:r>
            <a:r>
              <a:rPr dirty="0"/>
              <a:t> </a:t>
            </a:r>
            <a:r>
              <a:rPr spc="-5" dirty="0"/>
              <a:t>kursiyerin</a:t>
            </a:r>
            <a:r>
              <a:rPr dirty="0"/>
              <a:t> </a:t>
            </a:r>
            <a:r>
              <a:rPr spc="-5" dirty="0"/>
              <a:t>sürücü</a:t>
            </a:r>
            <a:r>
              <a:rPr dirty="0"/>
              <a:t> </a:t>
            </a:r>
            <a:r>
              <a:rPr spc="-5" dirty="0"/>
              <a:t>olmaya</a:t>
            </a:r>
            <a:r>
              <a:rPr dirty="0"/>
              <a:t> </a:t>
            </a:r>
            <a:r>
              <a:rPr spc="-5" dirty="0"/>
              <a:t>hazır</a:t>
            </a:r>
            <a:r>
              <a:rPr dirty="0"/>
              <a:t> </a:t>
            </a:r>
            <a:r>
              <a:rPr spc="-5" dirty="0"/>
              <a:t>olmadığının</a:t>
            </a:r>
            <a:r>
              <a:rPr dirty="0"/>
              <a:t> bir</a:t>
            </a:r>
            <a:r>
              <a:rPr spc="5" dirty="0"/>
              <a:t> </a:t>
            </a:r>
            <a:r>
              <a:rPr spc="-15" dirty="0"/>
              <a:t>göstergesidir.</a:t>
            </a:r>
            <a:r>
              <a:rPr spc="-10" dirty="0"/>
              <a:t> </a:t>
            </a:r>
            <a:r>
              <a:rPr dirty="0"/>
              <a:t>Sınav</a:t>
            </a:r>
            <a:r>
              <a:rPr spc="5" dirty="0"/>
              <a:t> </a:t>
            </a:r>
            <a:r>
              <a:rPr spc="-5" dirty="0"/>
              <a:t>esnasında</a:t>
            </a:r>
            <a:r>
              <a:rPr dirty="0"/>
              <a:t> </a:t>
            </a:r>
            <a:r>
              <a:rPr spc="-10" dirty="0"/>
              <a:t>yukarıda </a:t>
            </a:r>
            <a:r>
              <a:rPr spc="-5" dirty="0"/>
              <a:t> bahsedilen</a:t>
            </a:r>
            <a:r>
              <a:rPr dirty="0"/>
              <a:t> yetersizlikler</a:t>
            </a:r>
            <a:r>
              <a:rPr spc="5" dirty="0"/>
              <a:t> </a:t>
            </a:r>
            <a:r>
              <a:rPr dirty="0"/>
              <a:t>veya</a:t>
            </a:r>
            <a:r>
              <a:rPr spc="5" dirty="0"/>
              <a:t> </a:t>
            </a:r>
            <a:r>
              <a:rPr spc="-5" dirty="0"/>
              <a:t>benzer</a:t>
            </a:r>
            <a:r>
              <a:rPr dirty="0"/>
              <a:t> </a:t>
            </a:r>
            <a:r>
              <a:rPr spc="-5" dirty="0"/>
              <a:t>hataların</a:t>
            </a:r>
            <a:r>
              <a:rPr dirty="0"/>
              <a:t> gözlemlenmesi</a:t>
            </a:r>
            <a:r>
              <a:rPr spc="5" dirty="0"/>
              <a:t> </a:t>
            </a:r>
            <a:r>
              <a:rPr spc="-5" dirty="0"/>
              <a:t>halinde</a:t>
            </a:r>
            <a:r>
              <a:rPr dirty="0"/>
              <a:t> </a:t>
            </a:r>
            <a:r>
              <a:rPr spc="-5" dirty="0"/>
              <a:t>sınav </a:t>
            </a:r>
            <a:r>
              <a:rPr dirty="0"/>
              <a:t> </a:t>
            </a:r>
            <a:r>
              <a:rPr spc="-15" dirty="0"/>
              <a:t>sonlandırılmalıdır.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199" y="1845622"/>
          <a:ext cx="8219440" cy="11458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45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3670">
                <a:tc row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  <a:spcBef>
                          <a:spcPts val="1019"/>
                        </a:spcBef>
                      </a:pPr>
                      <a:r>
                        <a:rPr sz="1100" b="1" spc="-20" dirty="0">
                          <a:latin typeface="Times New Roman"/>
                          <a:cs typeface="Times New Roman"/>
                        </a:rPr>
                        <a:t>16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Ö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NÜ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1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1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1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b="1" spc="2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(S</a:t>
                      </a:r>
                      <a:r>
                        <a:rPr sz="11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1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spc="-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</a:t>
                      </a:r>
                      <a:r>
                        <a:rPr sz="1100" b="1" spc="2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100" b="1" spc="-4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7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Sollamaya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başlamadan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aynaları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trafiği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kontrol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190"/>
                        </a:lnSpc>
                      </a:pP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5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Sollamaya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başlamadan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omuz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üstü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bakışı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kör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nokta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90"/>
                        </a:lnSpc>
                      </a:pP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0005">
                        <a:lnSpc>
                          <a:spcPts val="1190"/>
                        </a:lnSpc>
                      </a:pP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Sollamaya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başlamadan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190"/>
                        </a:lnSpc>
                      </a:pP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9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Sollama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önündeki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şeritlerdeki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araçları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tehlikeye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atıyor.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190"/>
                        </a:lnSpc>
                      </a:pP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85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Sollama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yaparken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kendi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hızını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diğer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araçların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hızlarını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dikkate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almıyor.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190"/>
                        </a:lnSpc>
                      </a:pP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35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ts val="1190"/>
                        </a:lnSpc>
                      </a:pP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Kendisini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geçmek</a:t>
                      </a:r>
                      <a:r>
                        <a:rPr sz="11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isteyen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olduğunda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geçilme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kurallarına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uymuyor.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02235">
                        <a:lnSpc>
                          <a:spcPts val="1190"/>
                        </a:lnSpc>
                      </a:pPr>
                      <a:r>
                        <a:rPr sz="1100" b="1" spc="-2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D67E9729-D80B-4737-8624-E2CC14F40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76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77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42976" y="1345183"/>
            <a:ext cx="1585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Hız</a:t>
            </a:r>
            <a:r>
              <a:rPr u="heavy" spc="-9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Kuralları;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2976" y="3023057"/>
            <a:ext cx="8076565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Sınav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değerlendirme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komisyonları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özellikle</a:t>
            </a:r>
            <a:r>
              <a:rPr sz="1800" b="1" dirty="0">
                <a:latin typeface="Times New Roman"/>
                <a:cs typeface="Times New Roman"/>
              </a:rPr>
              <a:t> kursiyerin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hız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limitlerine </a:t>
            </a:r>
            <a:r>
              <a:rPr sz="1800" b="1" dirty="0">
                <a:latin typeface="Times New Roman"/>
                <a:cs typeface="Times New Roman"/>
              </a:rPr>
              <a:t> uyup </a:t>
            </a:r>
            <a:r>
              <a:rPr sz="1800" b="1" spc="-5" dirty="0">
                <a:latin typeface="Times New Roman"/>
                <a:cs typeface="Times New Roman"/>
              </a:rPr>
              <a:t>uymadığını </a:t>
            </a:r>
            <a:r>
              <a:rPr sz="1800" b="1" spc="-10" dirty="0">
                <a:latin typeface="Times New Roman"/>
                <a:cs typeface="Times New Roman"/>
              </a:rPr>
              <a:t>kontrol </a:t>
            </a:r>
            <a:r>
              <a:rPr sz="1800" b="1" dirty="0">
                <a:latin typeface="Times New Roman"/>
                <a:cs typeface="Times New Roman"/>
              </a:rPr>
              <a:t>edebilmek için </a:t>
            </a:r>
            <a:r>
              <a:rPr sz="1800" b="1" spc="-5" dirty="0">
                <a:latin typeface="Times New Roman"/>
                <a:cs typeface="Times New Roman"/>
              </a:rPr>
              <a:t>sınav takip aracının kilometre saatine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bakarak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kursiyerin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hızını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tahmin</a:t>
            </a:r>
            <a:r>
              <a:rPr sz="1800" b="1" dirty="0">
                <a:latin typeface="Times New Roman"/>
                <a:cs typeface="Times New Roman"/>
              </a:rPr>
              <a:t> ve</a:t>
            </a:r>
            <a:r>
              <a:rPr sz="1800" b="1" spc="-5" dirty="0">
                <a:latin typeface="Times New Roman"/>
                <a:cs typeface="Times New Roman"/>
              </a:rPr>
              <a:t> tespit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etmesi </a:t>
            </a:r>
            <a:r>
              <a:rPr sz="1800" b="1" spc="-25" dirty="0">
                <a:latin typeface="Times New Roman"/>
                <a:cs typeface="Times New Roman"/>
              </a:rPr>
              <a:t>gerekir.</a:t>
            </a:r>
            <a:endParaRPr sz="1800">
              <a:latin typeface="Times New Roman"/>
              <a:cs typeface="Times New Roman"/>
            </a:endParaRPr>
          </a:p>
          <a:p>
            <a:pPr marL="12700" marR="10160" indent="914400" algn="just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Times New Roman"/>
                <a:cs typeface="Times New Roman"/>
              </a:rPr>
              <a:t>Bu </a:t>
            </a:r>
            <a:r>
              <a:rPr sz="1800" b="1" dirty="0">
                <a:latin typeface="Times New Roman"/>
                <a:cs typeface="Times New Roman"/>
              </a:rPr>
              <a:t>arada </a:t>
            </a:r>
            <a:r>
              <a:rPr sz="1800" b="1" spc="-5" dirty="0">
                <a:latin typeface="Times New Roman"/>
                <a:cs typeface="Times New Roman"/>
              </a:rPr>
              <a:t>sınav takip </a:t>
            </a:r>
            <a:r>
              <a:rPr sz="1800" b="1" dirty="0">
                <a:latin typeface="Times New Roman"/>
                <a:cs typeface="Times New Roman"/>
              </a:rPr>
              <a:t>aracı </a:t>
            </a:r>
            <a:r>
              <a:rPr sz="1800" b="1" spc="-5" dirty="0">
                <a:latin typeface="Times New Roman"/>
                <a:cs typeface="Times New Roman"/>
              </a:rPr>
              <a:t>takip mesafesini korumak kaydı </a:t>
            </a:r>
            <a:r>
              <a:rPr sz="1800" b="1" dirty="0">
                <a:latin typeface="Times New Roman"/>
                <a:cs typeface="Times New Roman"/>
              </a:rPr>
              <a:t>ile </a:t>
            </a:r>
            <a:r>
              <a:rPr sz="1800" b="1" spc="-5" dirty="0">
                <a:latin typeface="Times New Roman"/>
                <a:cs typeface="Times New Roman"/>
              </a:rPr>
              <a:t>kursiyerle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aynı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hızda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gitmesi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sağlanmalıdır.</a:t>
            </a:r>
            <a:endParaRPr sz="18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00000"/>
              </a:lnSpc>
            </a:pPr>
            <a:r>
              <a:rPr sz="1800" b="1" spc="-25" dirty="0">
                <a:latin typeface="Times New Roman"/>
                <a:cs typeface="Times New Roman"/>
              </a:rPr>
              <a:t>Ayrıca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okul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geçitleri,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hastane,</a:t>
            </a:r>
            <a:r>
              <a:rPr sz="1800" b="1" dirty="0">
                <a:latin typeface="Times New Roman"/>
                <a:cs typeface="Times New Roman"/>
              </a:rPr>
              <a:t> itfaiye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çıkışları,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otobüs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ve</a:t>
            </a:r>
            <a:r>
              <a:rPr sz="1800" b="1" spc="-5" dirty="0">
                <a:latin typeface="Times New Roman"/>
                <a:cs typeface="Times New Roman"/>
              </a:rPr>
              <a:t> tramvay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durakları, bisiklet yolları </a:t>
            </a:r>
            <a:r>
              <a:rPr sz="1800" b="1" dirty="0">
                <a:latin typeface="Times New Roman"/>
                <a:cs typeface="Times New Roman"/>
              </a:rPr>
              <a:t>gibi </a:t>
            </a:r>
            <a:r>
              <a:rPr sz="1800" b="1" spc="-5" dirty="0">
                <a:latin typeface="Times New Roman"/>
                <a:cs typeface="Times New Roman"/>
              </a:rPr>
              <a:t>yerlere yaklaşırken hızların ayarlanmaması, seyir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halindeyken </a:t>
            </a:r>
            <a:r>
              <a:rPr sz="1800" b="1" spc="-10" dirty="0">
                <a:latin typeface="Times New Roman"/>
                <a:cs typeface="Times New Roman"/>
              </a:rPr>
              <a:t>gereksiz yere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fren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yaparak </a:t>
            </a:r>
            <a:r>
              <a:rPr sz="1800" b="1" spc="-5" dirty="0">
                <a:latin typeface="Times New Roman"/>
                <a:cs typeface="Times New Roman"/>
              </a:rPr>
              <a:t>trafiği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tehlikeye düşürmesi</a:t>
            </a:r>
            <a:r>
              <a:rPr sz="1800" b="1" dirty="0">
                <a:latin typeface="Times New Roman"/>
                <a:cs typeface="Times New Roman"/>
              </a:rPr>
              <a:t> ağır </a:t>
            </a:r>
            <a:r>
              <a:rPr sz="1800" b="1" spc="-5" dirty="0">
                <a:latin typeface="Times New Roman"/>
                <a:cs typeface="Times New Roman"/>
              </a:rPr>
              <a:t>kusur </a:t>
            </a:r>
            <a:r>
              <a:rPr sz="1800" b="1" dirty="0">
                <a:latin typeface="Times New Roman"/>
                <a:cs typeface="Times New Roman"/>
              </a:rPr>
              <a:t> sayılmış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ve</a:t>
            </a:r>
            <a:r>
              <a:rPr sz="1800" b="1" spc="-5" dirty="0">
                <a:latin typeface="Times New Roman"/>
                <a:cs typeface="Times New Roman"/>
              </a:rPr>
              <a:t> sınavın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bitirilmesine</a:t>
            </a:r>
            <a:r>
              <a:rPr sz="1800" b="1" spc="-5" dirty="0">
                <a:latin typeface="Times New Roman"/>
                <a:cs typeface="Times New Roman"/>
              </a:rPr>
              <a:t> sebep</a:t>
            </a:r>
            <a:r>
              <a:rPr sz="1800" b="1" dirty="0">
                <a:latin typeface="Times New Roman"/>
                <a:cs typeface="Times New Roman"/>
              </a:rPr>
              <a:t> olarak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kabul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edilmiştir.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57199" y="1836391"/>
          <a:ext cx="7995282" cy="101000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8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334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1100" b="1" spc="-35" dirty="0">
                          <a:latin typeface="Times New Roman"/>
                          <a:cs typeface="Times New Roman"/>
                        </a:rPr>
                        <a:t>17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225"/>
                        </a:lnSpc>
                      </a:pPr>
                      <a:r>
                        <a:rPr sz="11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b="1" spc="-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spc="3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sz="1100" b="1" spc="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1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sz="11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3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25"/>
                        </a:lnSpc>
                      </a:pP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i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ı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225"/>
                        </a:lnSpc>
                      </a:pP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3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25"/>
                        </a:lnSpc>
                      </a:pPr>
                      <a:r>
                        <a:rPr sz="110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ya,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t v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1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eç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itl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yak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ş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ken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ı 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lt</a:t>
                      </a:r>
                      <a:r>
                        <a:rPr sz="1100" spc="-6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ı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060">
                        <a:lnSpc>
                          <a:spcPts val="1225"/>
                        </a:lnSpc>
                      </a:pPr>
                      <a:r>
                        <a:rPr sz="1100" b="1" spc="-45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3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2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11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Yol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için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belirlenen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asgari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5" dirty="0">
                          <a:latin typeface="Times New Roman"/>
                          <a:cs typeface="Times New Roman"/>
                        </a:rPr>
                        <a:t>hız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sınırlarına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uymuyor,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çok</a:t>
                      </a:r>
                      <a:r>
                        <a:rPr sz="1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yavaş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kullanıyor.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25"/>
                        </a:lnSpc>
                      </a:pP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3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25"/>
                        </a:lnSpc>
                      </a:pPr>
                      <a:r>
                        <a:rPr sz="1100" spc="-2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11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Sürekli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aynı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vitesle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araç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kullanıyor,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zamanında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vites</a:t>
                      </a:r>
                      <a:r>
                        <a:rPr sz="11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değiştirmiyor</a:t>
                      </a:r>
                      <a:r>
                        <a:rPr sz="11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3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(Otomatik</a:t>
                      </a:r>
                      <a:r>
                        <a:rPr sz="1100" i="1" spc="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20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vitesli</a:t>
                      </a:r>
                      <a:r>
                        <a:rPr sz="1100" i="1" spc="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araçlar</a:t>
                      </a:r>
                      <a:r>
                        <a:rPr sz="1100" i="1" spc="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2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hariç)</a:t>
                      </a:r>
                      <a:r>
                        <a:rPr sz="1100" i="1" spc="-75" dirty="0">
                          <a:solidFill>
                            <a:srgbClr val="00AF5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i="1" spc="-15" dirty="0">
                          <a:latin typeface="Times New Roman"/>
                          <a:cs typeface="Times New Roman"/>
                        </a:rPr>
                        <a:t>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25"/>
                        </a:lnSpc>
                      </a:pP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33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1225"/>
                        </a:lnSpc>
                      </a:pP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11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5" dirty="0">
                          <a:latin typeface="Times New Roman"/>
                          <a:cs typeface="Times New Roman"/>
                        </a:rPr>
                        <a:t>Hızlanma</a:t>
                      </a:r>
                      <a:r>
                        <a:rPr sz="11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0" dirty="0">
                          <a:latin typeface="Times New Roman"/>
                          <a:cs typeface="Times New Roman"/>
                        </a:rPr>
                        <a:t>yavaşlamalarda</a:t>
                      </a:r>
                      <a:r>
                        <a:rPr sz="11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25" dirty="0">
                          <a:latin typeface="Times New Roman"/>
                          <a:cs typeface="Times New Roman"/>
                        </a:rPr>
                        <a:t>aracın</a:t>
                      </a:r>
                      <a:r>
                        <a:rPr sz="11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50" dirty="0">
                          <a:latin typeface="Times New Roman"/>
                          <a:cs typeface="Times New Roman"/>
                        </a:rPr>
                        <a:t>hızını</a:t>
                      </a:r>
                      <a:r>
                        <a:rPr sz="11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spc="-35" dirty="0">
                          <a:latin typeface="Times New Roman"/>
                          <a:cs typeface="Times New Roman"/>
                        </a:rPr>
                        <a:t>ayarlayamıyor.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25"/>
                        </a:lnSpc>
                      </a:pP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225"/>
                        </a:lnSpc>
                      </a:pPr>
                      <a:r>
                        <a:rPr sz="1100" b="1" spc="-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8406F8EB-8F9B-4DE2-A7FC-05AF4C8EE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42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78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330578"/>
            <a:ext cx="51238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5" dirty="0">
                <a:uFill>
                  <a:solidFill>
                    <a:srgbClr val="FF0000"/>
                  </a:solidFill>
                </a:uFill>
              </a:rPr>
              <a:t>Çe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v</a:t>
            </a:r>
            <a:r>
              <a:rPr u="heavy" spc="-40" dirty="0">
                <a:uFill>
                  <a:solidFill>
                    <a:srgbClr val="FF0000"/>
                  </a:solidFill>
                </a:uFill>
              </a:rPr>
              <a:t>r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eye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uy</a:t>
            </a:r>
            <a:r>
              <a:rPr u="heavy" spc="10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r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ı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1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Ekon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o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i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</a:t>
            </a:r>
            <a:r>
              <a:rPr u="heavy" spc="-13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Ar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ç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Kul</a:t>
            </a:r>
            <a:r>
              <a:rPr u="heavy" spc="-10" dirty="0">
                <a:uFill>
                  <a:solidFill>
                    <a:srgbClr val="FF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n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ma;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3283077"/>
            <a:ext cx="813752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Çevreye duyarlı </a:t>
            </a:r>
            <a:r>
              <a:rPr sz="1800" b="1" dirty="0">
                <a:latin typeface="Times New Roman"/>
                <a:cs typeface="Times New Roman"/>
              </a:rPr>
              <a:t>ve </a:t>
            </a:r>
            <a:r>
              <a:rPr sz="1800" b="1" spc="-5" dirty="0">
                <a:latin typeface="Times New Roman"/>
                <a:cs typeface="Times New Roman"/>
              </a:rPr>
              <a:t>ekonomik sürüş kurallarına </a:t>
            </a:r>
            <a:r>
              <a:rPr sz="1800" b="1" dirty="0">
                <a:latin typeface="Times New Roman"/>
                <a:cs typeface="Times New Roman"/>
              </a:rPr>
              <a:t>ait dersler </a:t>
            </a:r>
            <a:r>
              <a:rPr sz="1800" b="1" spc="-5" dirty="0">
                <a:latin typeface="Times New Roman"/>
                <a:cs typeface="Times New Roman"/>
              </a:rPr>
              <a:t>kursiyerlere </a:t>
            </a:r>
            <a:r>
              <a:rPr sz="1800" b="1" dirty="0">
                <a:latin typeface="Times New Roman"/>
                <a:cs typeface="Times New Roman"/>
              </a:rPr>
              <a:t> eğitimlerde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verilmektedir.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Her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kadar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burada</a:t>
            </a:r>
            <a:r>
              <a:rPr sz="1800" b="1" dirty="0">
                <a:latin typeface="Times New Roman"/>
                <a:cs typeface="Times New Roman"/>
              </a:rPr>
              <a:t> belirtilen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hatalar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hafif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kusur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olarak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kabul</a:t>
            </a:r>
            <a:r>
              <a:rPr sz="1800" b="1" dirty="0">
                <a:latin typeface="Times New Roman"/>
                <a:cs typeface="Times New Roman"/>
              </a:rPr>
              <a:t> edilse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kursiyerin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başka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bir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hafif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kusurla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sınavda</a:t>
            </a:r>
            <a:r>
              <a:rPr sz="1800" b="1" dirty="0">
                <a:latin typeface="Times New Roman"/>
                <a:cs typeface="Times New Roman"/>
              </a:rPr>
              <a:t> başarısız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olmalarına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neden</a:t>
            </a:r>
            <a:r>
              <a:rPr sz="1800" b="1" dirty="0">
                <a:latin typeface="Times New Roman"/>
                <a:cs typeface="Times New Roman"/>
              </a:rPr>
              <a:t> olacak </a:t>
            </a:r>
            <a:r>
              <a:rPr sz="1800" b="1" spc="-5" dirty="0">
                <a:latin typeface="Times New Roman"/>
                <a:cs typeface="Times New Roman"/>
              </a:rPr>
              <a:t>kadar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önemlidir.</a:t>
            </a:r>
            <a:endParaRPr sz="1800">
              <a:latin typeface="Times New Roman"/>
              <a:cs typeface="Times New Roman"/>
            </a:endParaRPr>
          </a:p>
          <a:p>
            <a:pPr marL="12700" marR="8890" indent="913765" algn="just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Yüksek sesle </a:t>
            </a:r>
            <a:r>
              <a:rPr sz="1800" b="1" spc="-10" dirty="0">
                <a:latin typeface="Times New Roman"/>
                <a:cs typeface="Times New Roman"/>
              </a:rPr>
              <a:t>sürekli </a:t>
            </a:r>
            <a:r>
              <a:rPr sz="1800" b="1" dirty="0">
                <a:latin typeface="Times New Roman"/>
                <a:cs typeface="Times New Roman"/>
              </a:rPr>
              <a:t>devirli </a:t>
            </a:r>
            <a:r>
              <a:rPr sz="1800" b="1" spc="-5" dirty="0">
                <a:latin typeface="Times New Roman"/>
                <a:cs typeface="Times New Roman"/>
              </a:rPr>
              <a:t>araç kullanılması, </a:t>
            </a:r>
            <a:r>
              <a:rPr sz="1800" b="1" spc="-10" dirty="0">
                <a:latin typeface="Times New Roman"/>
                <a:cs typeface="Times New Roman"/>
              </a:rPr>
              <a:t>gereksiz </a:t>
            </a:r>
            <a:r>
              <a:rPr sz="1800" b="1" dirty="0">
                <a:latin typeface="Times New Roman"/>
                <a:cs typeface="Times New Roman"/>
              </a:rPr>
              <a:t>korna </a:t>
            </a:r>
            <a:r>
              <a:rPr sz="1800" b="1" spc="-5" dirty="0">
                <a:latin typeface="Times New Roman"/>
                <a:cs typeface="Times New Roman"/>
              </a:rPr>
              <a:t>çalınması, </a:t>
            </a:r>
            <a:r>
              <a:rPr sz="1800" b="1" dirty="0">
                <a:latin typeface="Times New Roman"/>
                <a:cs typeface="Times New Roman"/>
              </a:rPr>
              <a:t> yanlış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vites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(otomatik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şanzımanlı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araçlar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hariç)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değişikliği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yapılması,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gerekli </a:t>
            </a:r>
            <a:r>
              <a:rPr sz="1800" b="1" dirty="0">
                <a:latin typeface="Times New Roman"/>
                <a:cs typeface="Times New Roman"/>
              </a:rPr>
              <a:t> olmadığı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halde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sık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sık</a:t>
            </a:r>
            <a:r>
              <a:rPr sz="1800" b="1" dirty="0">
                <a:latin typeface="Times New Roman"/>
                <a:cs typeface="Times New Roman"/>
              </a:rPr>
              <a:t> gaz</a:t>
            </a:r>
            <a:r>
              <a:rPr sz="1800" b="1" spc="5" dirty="0">
                <a:latin typeface="Times New Roman"/>
                <a:cs typeface="Times New Roman"/>
              </a:rPr>
              <a:t> veya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fren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pedallarına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basılması</a:t>
            </a:r>
            <a:r>
              <a:rPr sz="1800" b="1" dirty="0">
                <a:latin typeface="Times New Roman"/>
                <a:cs typeface="Times New Roman"/>
              </a:rPr>
              <a:t> hafif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kusurlardan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bazılarıdır.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84972"/>
              </p:ext>
            </p:extLst>
          </p:nvPr>
        </p:nvGraphicFramePr>
        <p:xfrm>
          <a:off x="457199" y="2145772"/>
          <a:ext cx="8067038" cy="9148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1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8712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250">
                        <a:latin typeface="Times New Roman"/>
                        <a:cs typeface="Times New Roman"/>
                      </a:endParaRPr>
                    </a:p>
                    <a:p>
                      <a:pPr marL="8763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225" dirty="0">
                          <a:latin typeface="Times New Roman"/>
                          <a:cs typeface="Times New Roman"/>
                        </a:rPr>
                        <a:t>18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1700"/>
                        </a:lnSpc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VR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00" b="1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DU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YAR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500" b="1" spc="-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00" b="1" spc="-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5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00" b="1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5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00" b="1" spc="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İ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00" b="1" spc="-6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ARA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Ç</a:t>
                      </a:r>
                      <a:r>
                        <a:rPr sz="1500" b="1" spc="-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b="1" spc="3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500" b="1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sz="1500" b="1" spc="-5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5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500" b="1" spc="-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500" b="1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A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7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a) Aracı yüksek devirde kullanıyor. </a:t>
                      </a:r>
                      <a:r>
                        <a:rPr lang="tr-TR" sz="11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(Otomatik vitesli araçlar hariç) .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700"/>
                        </a:lnSpc>
                      </a:pPr>
                      <a:r>
                        <a:rPr sz="1500" b="1" spc="-2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b="1" spc="-2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b) Kornayı gereksiz yere kullanıyor.</a:t>
                      </a:r>
                    </a:p>
                  </a:txBody>
                  <a:tcPr marL="9525" marR="952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700"/>
                        </a:lnSpc>
                      </a:pPr>
                      <a:r>
                        <a:rPr sz="1500" b="1" spc="-2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b="1" spc="-2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71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1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c) Duruş ve kalkışları ani yapıyor, aracı ekonomik kullanmıyor.</a:t>
                      </a:r>
                    </a:p>
                  </a:txBody>
                  <a:tcPr marL="9525" marR="9525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>
                        <a:lnSpc>
                          <a:spcPts val="1700"/>
                        </a:lnSpc>
                      </a:pPr>
                      <a:r>
                        <a:rPr sz="1500" b="1" spc="-2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sz="1500" b="1" spc="-295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15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7E814D63-259E-44F9-A3B0-A94DEF7BED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05" y="12746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69188" y="1309877"/>
            <a:ext cx="62845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spc="-1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Araç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Seyir</a:t>
            </a:r>
            <a:r>
              <a:rPr u="heavy" spc="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Halindeyken</a:t>
            </a:r>
            <a:r>
              <a:rPr u="heavy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Değerlendirilecek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Diğer</a:t>
            </a:r>
            <a:r>
              <a:rPr u="heavy" spc="4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u="heavy" spc="-10" dirty="0"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Davranışlar;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69188" y="3811270"/>
            <a:ext cx="820737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Sürüş </a:t>
            </a:r>
            <a:r>
              <a:rPr sz="1800" b="1" spc="-10" dirty="0">
                <a:latin typeface="Calibri"/>
                <a:cs typeface="Calibri"/>
              </a:rPr>
              <a:t>esnasında </a:t>
            </a:r>
            <a:r>
              <a:rPr sz="1800" b="1" spc="-15" dirty="0">
                <a:latin typeface="Calibri"/>
                <a:cs typeface="Calibri"/>
              </a:rPr>
              <a:t>kursiyerlerin, trafik </a:t>
            </a:r>
            <a:r>
              <a:rPr sz="1800" b="1" spc="-10" dirty="0">
                <a:latin typeface="Calibri"/>
                <a:cs typeface="Calibri"/>
              </a:rPr>
              <a:t>işaretleri </a:t>
            </a:r>
            <a:r>
              <a:rPr sz="1800" b="1" spc="-5" dirty="0">
                <a:latin typeface="Calibri"/>
                <a:cs typeface="Calibri"/>
              </a:rPr>
              <a:t>ile </a:t>
            </a:r>
            <a:r>
              <a:rPr sz="1800" b="1" spc="-10" dirty="0">
                <a:latin typeface="Calibri"/>
                <a:cs typeface="Calibri"/>
              </a:rPr>
              <a:t>yollardaki trafik ikazından 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sorumlu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kişiler</a:t>
            </a:r>
            <a:r>
              <a:rPr sz="1800" b="1" spc="-5" dirty="0">
                <a:latin typeface="Calibri"/>
                <a:cs typeface="Calibri"/>
              </a:rPr>
              <a:t> ile,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en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önemlisi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trafik</a:t>
            </a:r>
            <a:r>
              <a:rPr sz="1800" b="1" spc="-10" dirty="0">
                <a:latin typeface="Calibri"/>
                <a:cs typeface="Calibri"/>
              </a:rPr>
              <a:t> polislerinin</a:t>
            </a:r>
            <a:r>
              <a:rPr sz="1800" b="1" spc="-5" dirty="0">
                <a:latin typeface="Calibri"/>
                <a:cs typeface="Calibri"/>
              </a:rPr>
              <a:t> farkında</a:t>
            </a:r>
            <a:r>
              <a:rPr sz="1800" b="1" spc="40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olmaları,</a:t>
            </a:r>
            <a:r>
              <a:rPr sz="1800" b="1" spc="40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trafik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düzenlemeleri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için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yapılan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olağanüstü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müdahalelere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uymaları</a:t>
            </a:r>
            <a:r>
              <a:rPr sz="1800" b="1" spc="-30" dirty="0">
                <a:latin typeface="Calibri"/>
                <a:cs typeface="Calibri"/>
              </a:rPr>
              <a:t> gerekir.</a:t>
            </a:r>
            <a:endParaRPr sz="1800">
              <a:latin typeface="Calibri"/>
              <a:cs typeface="Calibri"/>
            </a:endParaRPr>
          </a:p>
          <a:p>
            <a:pPr marL="927100" algn="just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Bu</a:t>
            </a:r>
            <a:r>
              <a:rPr sz="1800" b="1" spc="38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gibi</a:t>
            </a:r>
            <a:r>
              <a:rPr sz="1800" b="1" spc="3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durumlarda,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trafik</a:t>
            </a:r>
            <a:r>
              <a:rPr sz="1800" b="1" spc="37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polisinin</a:t>
            </a:r>
            <a:r>
              <a:rPr sz="1800" b="1" spc="38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yönlendirme</a:t>
            </a:r>
            <a:r>
              <a:rPr sz="1800" b="1" spc="39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ve  </a:t>
            </a:r>
            <a:r>
              <a:rPr sz="1800" b="1" spc="-10" dirty="0">
                <a:latin typeface="Calibri"/>
                <a:cs typeface="Calibri"/>
              </a:rPr>
              <a:t>işaretlerini</a:t>
            </a:r>
            <a:r>
              <a:rPr sz="1800" b="1" spc="3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bilmeli  </a:t>
            </a:r>
            <a:r>
              <a:rPr sz="1800" b="1" spc="-25" dirty="0">
                <a:latin typeface="Calibri"/>
                <a:cs typeface="Calibri"/>
              </a:rPr>
              <a:t>ve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anlamalıdır.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798589" y="2012266"/>
            <a:ext cx="7828915" cy="1520825"/>
            <a:chOff x="798589" y="2012266"/>
            <a:chExt cx="7828915" cy="1520825"/>
          </a:xfrm>
        </p:grpSpPr>
        <p:sp>
          <p:nvSpPr>
            <p:cNvPr id="7" name="object 7"/>
            <p:cNvSpPr/>
            <p:nvPr/>
          </p:nvSpPr>
          <p:spPr>
            <a:xfrm>
              <a:off x="7836929" y="2012276"/>
              <a:ext cx="790575" cy="1520825"/>
            </a:xfrm>
            <a:custGeom>
              <a:avLst/>
              <a:gdLst/>
              <a:ahLst/>
              <a:cxnLst/>
              <a:rect l="l" t="t" r="r" b="b"/>
              <a:pathLst>
                <a:path w="790575" h="1520825">
                  <a:moveTo>
                    <a:pt x="790397" y="550951"/>
                  </a:moveTo>
                  <a:lnTo>
                    <a:pt x="0" y="550951"/>
                  </a:lnTo>
                  <a:lnTo>
                    <a:pt x="0" y="1520380"/>
                  </a:lnTo>
                  <a:lnTo>
                    <a:pt x="790397" y="1520380"/>
                  </a:lnTo>
                  <a:lnTo>
                    <a:pt x="790397" y="550951"/>
                  </a:lnTo>
                  <a:close/>
                </a:path>
                <a:path w="790575" h="1520825">
                  <a:moveTo>
                    <a:pt x="790397" y="0"/>
                  </a:moveTo>
                  <a:lnTo>
                    <a:pt x="0" y="0"/>
                  </a:lnTo>
                  <a:lnTo>
                    <a:pt x="0" y="413207"/>
                  </a:lnTo>
                  <a:lnTo>
                    <a:pt x="790397" y="413207"/>
                  </a:lnTo>
                  <a:lnTo>
                    <a:pt x="7903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8589" y="3527369"/>
              <a:ext cx="7828915" cy="5715"/>
            </a:xfrm>
            <a:custGeom>
              <a:avLst/>
              <a:gdLst/>
              <a:ahLst/>
              <a:cxnLst/>
              <a:rect l="l" t="t" r="r" b="b"/>
              <a:pathLst>
                <a:path w="7828915" h="5714">
                  <a:moveTo>
                    <a:pt x="7828693" y="0"/>
                  </a:moveTo>
                  <a:lnTo>
                    <a:pt x="0" y="0"/>
                  </a:lnTo>
                  <a:lnTo>
                    <a:pt x="0" y="5262"/>
                  </a:lnTo>
                  <a:lnTo>
                    <a:pt x="7828693" y="5263"/>
                  </a:lnTo>
                  <a:lnTo>
                    <a:pt x="7828693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40001" y="2425471"/>
            <a:ext cx="787400" cy="1390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1905" rIns="0" bIns="0" rtlCol="0">
            <a:spAutoFit/>
          </a:bodyPr>
          <a:lstStyle/>
          <a:p>
            <a:pPr marL="39370">
              <a:lnSpc>
                <a:spcPts val="1075"/>
              </a:lnSpc>
              <a:spcBef>
                <a:spcPts val="15"/>
              </a:spcBef>
            </a:pPr>
            <a:r>
              <a:rPr sz="900" b="1" spc="65" dirty="0">
                <a:latin typeface="Times New Roman"/>
                <a:cs typeface="Times New Roman"/>
              </a:rPr>
              <a:t>SARI </a:t>
            </a:r>
            <a:r>
              <a:rPr sz="900" b="1" spc="85" dirty="0">
                <a:latin typeface="Times New Roman"/>
                <a:cs typeface="Times New Roman"/>
              </a:rPr>
              <a:t> </a:t>
            </a:r>
            <a:r>
              <a:rPr sz="900" b="1" spc="65" dirty="0">
                <a:latin typeface="Times New Roman"/>
                <a:cs typeface="Times New Roman"/>
              </a:rPr>
              <a:t>SARI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374" y="3101464"/>
            <a:ext cx="329628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40" dirty="0">
                <a:latin typeface="Times New Roman"/>
                <a:cs typeface="Times New Roman"/>
              </a:rPr>
              <a:t>ğ)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Komisyon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başkanının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telsizle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verdiği </a:t>
            </a:r>
            <a:r>
              <a:rPr sz="900" spc="50" dirty="0">
                <a:latin typeface="Times New Roman"/>
                <a:cs typeface="Times New Roman"/>
              </a:rPr>
              <a:t>talimatlara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uymuyor.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0374" y="3239199"/>
            <a:ext cx="243903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40" dirty="0">
                <a:latin typeface="Times New Roman"/>
                <a:cs typeface="Times New Roman"/>
              </a:rPr>
              <a:t>h)</a:t>
            </a:r>
            <a:r>
              <a:rPr sz="900" spc="35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Genel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olarak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araç </a:t>
            </a:r>
            <a:r>
              <a:rPr sz="900" spc="60" dirty="0">
                <a:latin typeface="Times New Roman"/>
                <a:cs typeface="Times New Roman"/>
              </a:rPr>
              <a:t>kullanma becerisi</a:t>
            </a:r>
            <a:r>
              <a:rPr sz="900" spc="50" dirty="0">
                <a:latin typeface="Times New Roman"/>
                <a:cs typeface="Times New Roman"/>
              </a:rPr>
              <a:t> zayıf.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40001" y="3254539"/>
            <a:ext cx="787400" cy="137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7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0001" y="2703599"/>
            <a:ext cx="787400" cy="137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7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840001" y="2841334"/>
            <a:ext cx="787400" cy="137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7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40001" y="2979069"/>
            <a:ext cx="787400" cy="137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7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0374" y="2688259"/>
            <a:ext cx="313626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65" dirty="0">
                <a:latin typeface="Times New Roman"/>
                <a:cs typeface="Times New Roman"/>
              </a:rPr>
              <a:t>e)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Geçiş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üstünlüğüne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sahip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araçlara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geçiş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hakkı </a:t>
            </a:r>
            <a:r>
              <a:rPr sz="900" spc="55" dirty="0">
                <a:latin typeface="Times New Roman"/>
                <a:cs typeface="Times New Roman"/>
              </a:rPr>
              <a:t>vermiyor.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10374" y="2825994"/>
            <a:ext cx="410273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40" dirty="0">
                <a:latin typeface="Times New Roman"/>
                <a:cs typeface="Times New Roman"/>
              </a:rPr>
              <a:t>f)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85" dirty="0">
                <a:latin typeface="Times New Roman"/>
                <a:cs typeface="Times New Roman"/>
              </a:rPr>
              <a:t>Yaya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ve </a:t>
            </a:r>
            <a:r>
              <a:rPr sz="900" spc="70" dirty="0">
                <a:latin typeface="Times New Roman"/>
                <a:cs typeface="Times New Roman"/>
              </a:rPr>
              <a:t>okul</a:t>
            </a:r>
            <a:r>
              <a:rPr sz="900" spc="6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geçitlerinde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yayalara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ve </a:t>
            </a:r>
            <a:r>
              <a:rPr sz="900" spc="50" dirty="0">
                <a:latin typeface="Times New Roman"/>
                <a:cs typeface="Times New Roman"/>
              </a:rPr>
              <a:t>bisikletlilere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geçiş</a:t>
            </a:r>
            <a:r>
              <a:rPr sz="900" spc="9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hakkı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vermiyor.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0374" y="2963729"/>
            <a:ext cx="276352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40" dirty="0">
                <a:latin typeface="Times New Roman"/>
                <a:cs typeface="Times New Roman"/>
              </a:rPr>
              <a:t>g)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Hemzemin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geçitlerde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geçiş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kurallarına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uymuyor.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40001" y="2158401"/>
            <a:ext cx="787400" cy="137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30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40001" y="2296136"/>
            <a:ext cx="787400" cy="129539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19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840001" y="2564534"/>
            <a:ext cx="787400" cy="13906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635" rIns="0" bIns="0" rtlCol="0">
            <a:spAutoFit/>
          </a:bodyPr>
          <a:lstStyle/>
          <a:p>
            <a:pPr marL="100965">
              <a:lnSpc>
                <a:spcPct val="100000"/>
              </a:lnSpc>
              <a:spcBef>
                <a:spcPts val="5"/>
              </a:spcBef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2010" y="1999566"/>
            <a:ext cx="6779895" cy="579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1450" indent="-159385">
              <a:lnSpc>
                <a:spcPct val="100000"/>
              </a:lnSpc>
              <a:spcBef>
                <a:spcPts val="114"/>
              </a:spcBef>
              <a:buAutoNum type="alphaLcParenR"/>
              <a:tabLst>
                <a:tab pos="172085" algn="l"/>
              </a:tabLst>
            </a:pPr>
            <a:r>
              <a:rPr sz="900" u="sng" spc="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Işıklı</a:t>
            </a:r>
            <a:r>
              <a:rPr sz="9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trafik</a:t>
            </a:r>
            <a:r>
              <a:rPr sz="9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cihaz</a:t>
            </a:r>
            <a:r>
              <a:rPr sz="900" spc="45" dirty="0">
                <a:latin typeface="Times New Roman"/>
                <a:cs typeface="Times New Roman"/>
              </a:rPr>
              <a:t>ları,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trafik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levhaları </a:t>
            </a:r>
            <a:r>
              <a:rPr sz="900" spc="75" dirty="0">
                <a:latin typeface="Times New Roman"/>
                <a:cs typeface="Times New Roman"/>
              </a:rPr>
              <a:t>veya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diğer</a:t>
            </a:r>
            <a:r>
              <a:rPr sz="900" spc="50" dirty="0">
                <a:latin typeface="Times New Roman"/>
                <a:cs typeface="Times New Roman"/>
              </a:rPr>
              <a:t> trafik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işaretlerine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uymuyor.</a:t>
            </a:r>
            <a:endParaRPr sz="900">
              <a:latin typeface="Times New Roman"/>
              <a:cs typeface="Times New Roman"/>
            </a:endParaRPr>
          </a:p>
          <a:p>
            <a:pPr marL="177800" indent="-16573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78435" algn="l"/>
              </a:tabLst>
            </a:pPr>
            <a:r>
              <a:rPr sz="900" u="sng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Araç</a:t>
            </a:r>
            <a:r>
              <a:rPr sz="900" u="sng" spc="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kullanımı</a:t>
            </a:r>
            <a:r>
              <a:rPr sz="9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sırasında</a:t>
            </a:r>
            <a:r>
              <a:rPr sz="900" u="sng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9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araç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hakimiyetini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veya</a:t>
            </a:r>
            <a:r>
              <a:rPr sz="900" spc="80" dirty="0">
                <a:latin typeface="Times New Roman"/>
                <a:cs typeface="Times New Roman"/>
              </a:rPr>
              <a:t> </a:t>
            </a:r>
            <a:r>
              <a:rPr sz="900" spc="50" dirty="0">
                <a:latin typeface="Times New Roman"/>
                <a:cs typeface="Times New Roman"/>
              </a:rPr>
              <a:t>trafik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güvenliğini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tehlikeye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70" dirty="0">
                <a:latin typeface="Times New Roman"/>
                <a:cs typeface="Times New Roman"/>
              </a:rPr>
              <a:t>düşürecek düzeyde</a:t>
            </a:r>
            <a:r>
              <a:rPr sz="900" spc="8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heyecanlı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ve </a:t>
            </a:r>
            <a:r>
              <a:rPr sz="900" spc="55" dirty="0">
                <a:latin typeface="Times New Roman"/>
                <a:cs typeface="Times New Roman"/>
              </a:rPr>
              <a:t>telaşlı</a:t>
            </a:r>
            <a:r>
              <a:rPr sz="900" spc="65" dirty="0">
                <a:latin typeface="Times New Roman"/>
                <a:cs typeface="Times New Roman"/>
              </a:rPr>
              <a:t> olduğu</a:t>
            </a:r>
            <a:endParaRPr sz="900">
              <a:latin typeface="Times New Roman"/>
              <a:cs typeface="Times New Roman"/>
            </a:endParaRPr>
          </a:p>
          <a:p>
            <a:pPr marL="30480" marR="2124075" indent="-1841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72085" algn="l"/>
              </a:tabLst>
            </a:pPr>
            <a:r>
              <a:rPr sz="900" u="sng" spc="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Trafik </a:t>
            </a:r>
            <a:r>
              <a:rPr sz="9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polisini, </a:t>
            </a:r>
            <a:r>
              <a:rPr sz="900" u="sng" spc="6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yol ikaz </a:t>
            </a:r>
            <a:r>
              <a:rPr sz="900" u="sng" spc="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ve </a:t>
            </a:r>
            <a:r>
              <a:rPr sz="900" u="sng" spc="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değişikliklerin</a:t>
            </a:r>
            <a:r>
              <a:rPr sz="900" spc="50" dirty="0">
                <a:latin typeface="Times New Roman"/>
                <a:cs typeface="Times New Roman"/>
              </a:rPr>
              <a:t>i </a:t>
            </a:r>
            <a:r>
              <a:rPr sz="900" spc="75" dirty="0">
                <a:latin typeface="Times New Roman"/>
                <a:cs typeface="Times New Roman"/>
              </a:rPr>
              <a:t>veya </a:t>
            </a:r>
            <a:r>
              <a:rPr sz="900" spc="55" dirty="0">
                <a:latin typeface="Times New Roman"/>
                <a:cs typeface="Times New Roman"/>
              </a:rPr>
              <a:t>diğer yönlendirmeleri fark etmiyor. </a:t>
            </a:r>
            <a:r>
              <a:rPr sz="900" spc="-21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ç)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Araç</a:t>
            </a:r>
            <a:r>
              <a:rPr sz="900" spc="7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seyir</a:t>
            </a:r>
            <a:r>
              <a:rPr sz="900" spc="4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halindeyken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aynalardan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45" dirty="0">
                <a:latin typeface="Times New Roman"/>
                <a:cs typeface="Times New Roman"/>
              </a:rPr>
              <a:t>trafiğin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akışını kontrol</a:t>
            </a:r>
            <a:r>
              <a:rPr sz="900" spc="5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etmiyor.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0374" y="2550524"/>
            <a:ext cx="3185160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900" spc="65" dirty="0">
                <a:latin typeface="Times New Roman"/>
                <a:cs typeface="Times New Roman"/>
              </a:rPr>
              <a:t>d)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75" dirty="0">
                <a:latin typeface="Times New Roman"/>
                <a:cs typeface="Times New Roman"/>
              </a:rPr>
              <a:t>Takip</a:t>
            </a:r>
            <a:r>
              <a:rPr sz="900" spc="65" dirty="0">
                <a:latin typeface="Times New Roman"/>
                <a:cs typeface="Times New Roman"/>
              </a:rPr>
              <a:t> </a:t>
            </a:r>
            <a:r>
              <a:rPr sz="900" spc="60" dirty="0">
                <a:latin typeface="Times New Roman"/>
                <a:cs typeface="Times New Roman"/>
              </a:rPr>
              <a:t>mesafesini </a:t>
            </a:r>
            <a:r>
              <a:rPr sz="900" spc="55" dirty="0">
                <a:latin typeface="Times New Roman"/>
                <a:cs typeface="Times New Roman"/>
              </a:rPr>
              <a:t>kurallara</a:t>
            </a:r>
            <a:r>
              <a:rPr sz="900" spc="70" dirty="0">
                <a:latin typeface="Times New Roman"/>
                <a:cs typeface="Times New Roman"/>
              </a:rPr>
              <a:t> uygun</a:t>
            </a:r>
            <a:r>
              <a:rPr sz="900" spc="15" dirty="0">
                <a:latin typeface="Times New Roman"/>
                <a:cs typeface="Times New Roman"/>
              </a:rPr>
              <a:t> </a:t>
            </a:r>
            <a:r>
              <a:rPr sz="900" spc="65" dirty="0">
                <a:latin typeface="Times New Roman"/>
                <a:cs typeface="Times New Roman"/>
              </a:rPr>
              <a:t>olarak </a:t>
            </a:r>
            <a:r>
              <a:rPr sz="900" spc="60" dirty="0">
                <a:latin typeface="Times New Roman"/>
                <a:cs typeface="Times New Roman"/>
              </a:rPr>
              <a:t>ayarlayamıyor.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40001" y="3116804"/>
            <a:ext cx="787400" cy="13779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7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04710" y="1877802"/>
            <a:ext cx="7823200" cy="137160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070"/>
              </a:lnSpc>
            </a:pPr>
            <a:r>
              <a:rPr sz="9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ARAÇ</a:t>
            </a:r>
            <a:r>
              <a:rPr sz="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SEYİR</a:t>
            </a:r>
            <a:r>
              <a:rPr sz="9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HALİNDEYKEN</a:t>
            </a:r>
            <a:r>
              <a:rPr sz="900" b="1" spc="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DEĞERLENDİRİLECEK</a:t>
            </a:r>
            <a:r>
              <a:rPr sz="9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DİĞER</a:t>
            </a:r>
            <a:r>
              <a:rPr sz="9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9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DAVRANIŞLAR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40001" y="2014906"/>
            <a:ext cx="787400" cy="143510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100965">
              <a:lnSpc>
                <a:spcPts val="107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04710" y="3376932"/>
            <a:ext cx="7032625" cy="165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14"/>
              </a:spcBef>
            </a:pPr>
            <a:r>
              <a:rPr sz="900" spc="45" dirty="0">
                <a:latin typeface="Times New Roman"/>
                <a:cs typeface="Times New Roman"/>
              </a:rPr>
              <a:t>ı) </a:t>
            </a:r>
            <a:r>
              <a:rPr sz="900" spc="55" dirty="0">
                <a:latin typeface="Times New Roman"/>
                <a:cs typeface="Times New Roman"/>
              </a:rPr>
              <a:t>Güzergahı </a:t>
            </a:r>
            <a:r>
              <a:rPr sz="900" spc="50" dirty="0">
                <a:latin typeface="Times New Roman"/>
                <a:cs typeface="Times New Roman"/>
              </a:rPr>
              <a:t>bilmiyor,</a:t>
            </a:r>
            <a:r>
              <a:rPr sz="900" spc="4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güzergah</a:t>
            </a:r>
            <a:r>
              <a:rPr sz="900" spc="10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dışına</a:t>
            </a:r>
            <a:r>
              <a:rPr sz="900" spc="75" dirty="0">
                <a:latin typeface="Times New Roman"/>
                <a:cs typeface="Times New Roman"/>
              </a:rPr>
              <a:t> </a:t>
            </a:r>
            <a:r>
              <a:rPr sz="900" spc="55" dirty="0">
                <a:latin typeface="Times New Roman"/>
                <a:cs typeface="Times New Roman"/>
              </a:rPr>
              <a:t>çıkıyor.</a:t>
            </a: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92277" y="1877802"/>
            <a:ext cx="306705" cy="1650364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85090">
              <a:lnSpc>
                <a:spcPct val="100000"/>
              </a:lnSpc>
            </a:pPr>
            <a:r>
              <a:rPr sz="900" b="1" spc="75" dirty="0">
                <a:latin typeface="Times New Roman"/>
                <a:cs typeface="Times New Roman"/>
              </a:rPr>
              <a:t>19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43062" y="3392274"/>
            <a:ext cx="784860" cy="13525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1065"/>
              </a:lnSpc>
            </a:pPr>
            <a:r>
              <a:rPr sz="900" b="1" spc="90" dirty="0">
                <a:latin typeface="Times New Roman"/>
                <a:cs typeface="Times New Roman"/>
              </a:rPr>
              <a:t>KIRMIZI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6156" y="1874547"/>
            <a:ext cx="8141334" cy="1658620"/>
            <a:chOff x="486156" y="1874547"/>
            <a:chExt cx="8141334" cy="1658620"/>
          </a:xfrm>
        </p:grpSpPr>
        <p:sp>
          <p:nvSpPr>
            <p:cNvPr id="31" name="object 31"/>
            <p:cNvSpPr/>
            <p:nvPr/>
          </p:nvSpPr>
          <p:spPr>
            <a:xfrm>
              <a:off x="495337" y="1876417"/>
              <a:ext cx="17145" cy="3810"/>
            </a:xfrm>
            <a:custGeom>
              <a:avLst/>
              <a:gdLst/>
              <a:ahLst/>
              <a:cxnLst/>
              <a:rect l="l" t="t" r="r" b="b"/>
              <a:pathLst>
                <a:path w="17145" h="3810">
                  <a:moveTo>
                    <a:pt x="0" y="0"/>
                  </a:moveTo>
                  <a:lnTo>
                    <a:pt x="0" y="3394"/>
                  </a:lnTo>
                  <a:lnTo>
                    <a:pt x="16668" y="3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92277" y="1875793"/>
              <a:ext cx="20320" cy="4445"/>
            </a:xfrm>
            <a:custGeom>
              <a:avLst/>
              <a:gdLst/>
              <a:ahLst/>
              <a:cxnLst/>
              <a:rect l="l" t="t" r="r" b="b"/>
              <a:pathLst>
                <a:path w="20320" h="4444">
                  <a:moveTo>
                    <a:pt x="0" y="0"/>
                  </a:moveTo>
                  <a:lnTo>
                    <a:pt x="0" y="4018"/>
                  </a:lnTo>
                  <a:lnTo>
                    <a:pt x="19729" y="40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07771" y="2012266"/>
              <a:ext cx="381000" cy="5715"/>
            </a:xfrm>
            <a:custGeom>
              <a:avLst/>
              <a:gdLst/>
              <a:ahLst/>
              <a:cxnLst/>
              <a:rect l="l" t="t" r="r" b="b"/>
              <a:pathLst>
                <a:path w="381000" h="5714">
                  <a:moveTo>
                    <a:pt x="354580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380508" y="5280"/>
                  </a:lnTo>
                  <a:lnTo>
                    <a:pt x="3545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04710" y="2012266"/>
              <a:ext cx="384175" cy="5715"/>
            </a:xfrm>
            <a:custGeom>
              <a:avLst/>
              <a:gdLst/>
              <a:ahLst/>
              <a:cxnLst/>
              <a:rect l="l" t="t" r="r" b="b"/>
              <a:pathLst>
                <a:path w="384175" h="5714">
                  <a:moveTo>
                    <a:pt x="357641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383568" y="5280"/>
                  </a:lnTo>
                  <a:lnTo>
                    <a:pt x="35764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07771" y="2563206"/>
              <a:ext cx="3086100" cy="5715"/>
            </a:xfrm>
            <a:custGeom>
              <a:avLst/>
              <a:gdLst/>
              <a:ahLst/>
              <a:cxnLst/>
              <a:rect l="l" t="t" r="r" b="b"/>
              <a:pathLst>
                <a:path w="3086100" h="5714">
                  <a:moveTo>
                    <a:pt x="3059673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3085600" y="5280"/>
                  </a:lnTo>
                  <a:lnTo>
                    <a:pt x="305967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04710" y="2563206"/>
              <a:ext cx="3089275" cy="5715"/>
            </a:xfrm>
            <a:custGeom>
              <a:avLst/>
              <a:gdLst/>
              <a:ahLst/>
              <a:cxnLst/>
              <a:rect l="l" t="t" r="r" b="b"/>
              <a:pathLst>
                <a:path w="3089275" h="5714">
                  <a:moveTo>
                    <a:pt x="3062733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3088661" y="5280"/>
                  </a:lnTo>
                  <a:lnTo>
                    <a:pt x="30627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07771" y="2700958"/>
              <a:ext cx="3762375" cy="5715"/>
            </a:xfrm>
            <a:custGeom>
              <a:avLst/>
              <a:gdLst/>
              <a:ahLst/>
              <a:cxnLst/>
              <a:rect l="l" t="t" r="r" b="b"/>
              <a:pathLst>
                <a:path w="3762375" h="5714">
                  <a:moveTo>
                    <a:pt x="3736032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3761960" y="5280"/>
                  </a:lnTo>
                  <a:lnTo>
                    <a:pt x="37360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4710" y="2700958"/>
              <a:ext cx="3765550" cy="5715"/>
            </a:xfrm>
            <a:custGeom>
              <a:avLst/>
              <a:gdLst/>
              <a:ahLst/>
              <a:cxnLst/>
              <a:rect l="l" t="t" r="r" b="b"/>
              <a:pathLst>
                <a:path w="3765550" h="5714">
                  <a:moveTo>
                    <a:pt x="3739093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3765020" y="5280"/>
                  </a:lnTo>
                  <a:lnTo>
                    <a:pt x="37390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07771" y="2838693"/>
              <a:ext cx="4438650" cy="5715"/>
            </a:xfrm>
            <a:custGeom>
              <a:avLst/>
              <a:gdLst/>
              <a:ahLst/>
              <a:cxnLst/>
              <a:rect l="l" t="t" r="r" b="b"/>
              <a:pathLst>
                <a:path w="4438650" h="5714">
                  <a:moveTo>
                    <a:pt x="4412305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4438233" y="5280"/>
                  </a:lnTo>
                  <a:lnTo>
                    <a:pt x="44123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804710" y="2838693"/>
              <a:ext cx="4441825" cy="5715"/>
            </a:xfrm>
            <a:custGeom>
              <a:avLst/>
              <a:gdLst/>
              <a:ahLst/>
              <a:cxnLst/>
              <a:rect l="l" t="t" r="r" b="b"/>
              <a:pathLst>
                <a:path w="4441825" h="5714">
                  <a:moveTo>
                    <a:pt x="4415366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4441293" y="5280"/>
                  </a:lnTo>
                  <a:lnTo>
                    <a:pt x="4415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807771" y="2976428"/>
              <a:ext cx="5114925" cy="5715"/>
            </a:xfrm>
            <a:custGeom>
              <a:avLst/>
              <a:gdLst/>
              <a:ahLst/>
              <a:cxnLst/>
              <a:rect l="l" t="t" r="r" b="b"/>
              <a:pathLst>
                <a:path w="5114925" h="5714">
                  <a:moveTo>
                    <a:pt x="5088578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5114506" y="5280"/>
                  </a:lnTo>
                  <a:lnTo>
                    <a:pt x="508857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804710" y="2976428"/>
              <a:ext cx="5118100" cy="5715"/>
            </a:xfrm>
            <a:custGeom>
              <a:avLst/>
              <a:gdLst/>
              <a:ahLst/>
              <a:cxnLst/>
              <a:rect l="l" t="t" r="r" b="b"/>
              <a:pathLst>
                <a:path w="5118100" h="5714">
                  <a:moveTo>
                    <a:pt x="5091639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5117566" y="5280"/>
                  </a:lnTo>
                  <a:lnTo>
                    <a:pt x="509163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7771" y="3114163"/>
              <a:ext cx="5791200" cy="5715"/>
            </a:xfrm>
            <a:custGeom>
              <a:avLst/>
              <a:gdLst/>
              <a:ahLst/>
              <a:cxnLst/>
              <a:rect l="l" t="t" r="r" b="b"/>
              <a:pathLst>
                <a:path w="5791200" h="5714">
                  <a:moveTo>
                    <a:pt x="5764851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5790779" y="5280"/>
                  </a:lnTo>
                  <a:lnTo>
                    <a:pt x="576485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4710" y="3114164"/>
              <a:ext cx="5794375" cy="5715"/>
            </a:xfrm>
            <a:custGeom>
              <a:avLst/>
              <a:gdLst/>
              <a:ahLst/>
              <a:cxnLst/>
              <a:rect l="l" t="t" r="r" b="b"/>
              <a:pathLst>
                <a:path w="5794375" h="5714">
                  <a:moveTo>
                    <a:pt x="5767912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5793839" y="5280"/>
                  </a:lnTo>
                  <a:lnTo>
                    <a:pt x="576791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07771" y="3251898"/>
              <a:ext cx="6467475" cy="5715"/>
            </a:xfrm>
            <a:custGeom>
              <a:avLst/>
              <a:gdLst/>
              <a:ahLst/>
              <a:cxnLst/>
              <a:rect l="l" t="t" r="r" b="b"/>
              <a:pathLst>
                <a:path w="6467475" h="5714">
                  <a:moveTo>
                    <a:pt x="6441125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6467052" y="5280"/>
                  </a:lnTo>
                  <a:lnTo>
                    <a:pt x="64411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4710" y="3251898"/>
              <a:ext cx="6470650" cy="5715"/>
            </a:xfrm>
            <a:custGeom>
              <a:avLst/>
              <a:gdLst/>
              <a:ahLst/>
              <a:cxnLst/>
              <a:rect l="l" t="t" r="r" b="b"/>
              <a:pathLst>
                <a:path w="6470650" h="5714">
                  <a:moveTo>
                    <a:pt x="6444185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6470112" y="5280"/>
                  </a:lnTo>
                  <a:lnTo>
                    <a:pt x="6444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07771" y="3389633"/>
              <a:ext cx="7143750" cy="5715"/>
            </a:xfrm>
            <a:custGeom>
              <a:avLst/>
              <a:gdLst/>
              <a:ahLst/>
              <a:cxnLst/>
              <a:rect l="l" t="t" r="r" b="b"/>
              <a:pathLst>
                <a:path w="7143750" h="5714">
                  <a:moveTo>
                    <a:pt x="7117398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7143325" y="5280"/>
                  </a:lnTo>
                  <a:lnTo>
                    <a:pt x="71173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04710" y="3389634"/>
              <a:ext cx="7146925" cy="5715"/>
            </a:xfrm>
            <a:custGeom>
              <a:avLst/>
              <a:gdLst/>
              <a:ahLst/>
              <a:cxnLst/>
              <a:rect l="l" t="t" r="r" b="b"/>
              <a:pathLst>
                <a:path w="7146925" h="5714">
                  <a:moveTo>
                    <a:pt x="7120459" y="0"/>
                  </a:moveTo>
                  <a:lnTo>
                    <a:pt x="0" y="0"/>
                  </a:lnTo>
                  <a:lnTo>
                    <a:pt x="0" y="5280"/>
                  </a:lnTo>
                  <a:lnTo>
                    <a:pt x="7146386" y="5280"/>
                  </a:lnTo>
                  <a:lnTo>
                    <a:pt x="71204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95325" y="3527932"/>
              <a:ext cx="8117205" cy="5080"/>
            </a:xfrm>
            <a:custGeom>
              <a:avLst/>
              <a:gdLst/>
              <a:ahLst/>
              <a:cxnLst/>
              <a:rect l="l" t="t" r="r" b="b"/>
              <a:pathLst>
                <a:path w="8117205" h="5079">
                  <a:moveTo>
                    <a:pt x="8116646" y="1181"/>
                  </a:moveTo>
                  <a:lnTo>
                    <a:pt x="8111731" y="1181"/>
                  </a:lnTo>
                  <a:lnTo>
                    <a:pt x="8111731" y="0"/>
                  </a:lnTo>
                  <a:lnTo>
                    <a:pt x="0" y="0"/>
                  </a:lnTo>
                  <a:lnTo>
                    <a:pt x="0" y="1181"/>
                  </a:lnTo>
                  <a:lnTo>
                    <a:pt x="0" y="4711"/>
                  </a:lnTo>
                  <a:lnTo>
                    <a:pt x="8116646" y="4711"/>
                  </a:lnTo>
                  <a:lnTo>
                    <a:pt x="8116646" y="11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86156" y="1874557"/>
              <a:ext cx="8129270" cy="1658620"/>
            </a:xfrm>
            <a:custGeom>
              <a:avLst/>
              <a:gdLst/>
              <a:ahLst/>
              <a:cxnLst/>
              <a:rect l="l" t="t" r="r" b="b"/>
              <a:pathLst>
                <a:path w="8129270" h="1658620">
                  <a:moveTo>
                    <a:pt x="8128876" y="1655724"/>
                  </a:moveTo>
                  <a:lnTo>
                    <a:pt x="8123796" y="1655724"/>
                  </a:lnTo>
                  <a:lnTo>
                    <a:pt x="8123796" y="1653374"/>
                  </a:lnTo>
                  <a:lnTo>
                    <a:pt x="6108" y="1653374"/>
                  </a:lnTo>
                  <a:lnTo>
                    <a:pt x="6108" y="1244"/>
                  </a:lnTo>
                  <a:lnTo>
                    <a:pt x="0" y="0"/>
                  </a:lnTo>
                  <a:lnTo>
                    <a:pt x="0" y="1658086"/>
                  </a:lnTo>
                  <a:lnTo>
                    <a:pt x="6108" y="1658086"/>
                  </a:lnTo>
                  <a:lnTo>
                    <a:pt x="8128876" y="1658086"/>
                  </a:lnTo>
                  <a:lnTo>
                    <a:pt x="8128876" y="16557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8589" y="1938179"/>
              <a:ext cx="6350" cy="1594485"/>
            </a:xfrm>
            <a:custGeom>
              <a:avLst/>
              <a:gdLst/>
              <a:ahLst/>
              <a:cxnLst/>
              <a:rect l="l" t="t" r="r" b="b"/>
              <a:pathLst>
                <a:path w="6350" h="1594485">
                  <a:moveTo>
                    <a:pt x="0" y="0"/>
                  </a:moveTo>
                  <a:lnTo>
                    <a:pt x="0" y="1594452"/>
                  </a:lnTo>
                  <a:lnTo>
                    <a:pt x="6121" y="1594452"/>
                  </a:lnTo>
                  <a:lnTo>
                    <a:pt x="6121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589" y="1938179"/>
              <a:ext cx="6350" cy="1594485"/>
            </a:xfrm>
            <a:custGeom>
              <a:avLst/>
              <a:gdLst/>
              <a:ahLst/>
              <a:cxnLst/>
              <a:rect l="l" t="t" r="r" b="b"/>
              <a:pathLst>
                <a:path w="6350" h="1594485">
                  <a:moveTo>
                    <a:pt x="0" y="0"/>
                  </a:moveTo>
                  <a:lnTo>
                    <a:pt x="0" y="1594452"/>
                  </a:lnTo>
                  <a:lnTo>
                    <a:pt x="6121" y="1594452"/>
                  </a:lnTo>
                  <a:lnTo>
                    <a:pt x="6121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7836940" y="3371665"/>
              <a:ext cx="6350" cy="158750"/>
            </a:xfrm>
            <a:custGeom>
              <a:avLst/>
              <a:gdLst/>
              <a:ahLst/>
              <a:cxnLst/>
              <a:rect l="l" t="t" r="r" b="b"/>
              <a:pathLst>
                <a:path w="6350" h="158750">
                  <a:moveTo>
                    <a:pt x="0" y="0"/>
                  </a:moveTo>
                  <a:lnTo>
                    <a:pt x="0" y="158342"/>
                  </a:lnTo>
                  <a:lnTo>
                    <a:pt x="6121" y="158342"/>
                  </a:lnTo>
                  <a:lnTo>
                    <a:pt x="6121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836929" y="3371672"/>
              <a:ext cx="790575" cy="161290"/>
            </a:xfrm>
            <a:custGeom>
              <a:avLst/>
              <a:gdLst/>
              <a:ahLst/>
              <a:cxnLst/>
              <a:rect l="l" t="t" r="r" b="b"/>
              <a:pathLst>
                <a:path w="790575" h="161289">
                  <a:moveTo>
                    <a:pt x="6121" y="1244"/>
                  </a:moveTo>
                  <a:lnTo>
                    <a:pt x="0" y="0"/>
                  </a:lnTo>
                  <a:lnTo>
                    <a:pt x="0" y="160972"/>
                  </a:lnTo>
                  <a:lnTo>
                    <a:pt x="6121" y="160972"/>
                  </a:lnTo>
                  <a:lnTo>
                    <a:pt x="6121" y="1244"/>
                  </a:lnTo>
                  <a:close/>
                </a:path>
                <a:path w="790575" h="161289">
                  <a:moveTo>
                    <a:pt x="790346" y="160972"/>
                  </a:moveTo>
                  <a:lnTo>
                    <a:pt x="778103" y="158470"/>
                  </a:lnTo>
                  <a:lnTo>
                    <a:pt x="778103" y="160972"/>
                  </a:lnTo>
                  <a:lnTo>
                    <a:pt x="790346" y="16097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6" name="Resim 55">
            <a:extLst>
              <a:ext uri="{FF2B5EF4-FFF2-40B4-BE49-F238E27FC236}">
                <a16:creationId xmlns:a16="http://schemas.microsoft.com/office/drawing/2014/main" id="{7F246493-BF57-4302-BDB1-984180897D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33" y="9141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74370" y="1238250"/>
            <a:ext cx="28975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u="heavy" dirty="0">
                <a:uFill>
                  <a:solidFill>
                    <a:srgbClr val="FF0000"/>
                  </a:solidFill>
                </a:uFill>
              </a:rPr>
              <a:t>Duraklama</a:t>
            </a:r>
            <a:r>
              <a:rPr u="heavy" spc="-6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-20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Park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Etme;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1847850"/>
            <a:ext cx="801497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13765" algn="just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Times New Roman"/>
                <a:cs typeface="Times New Roman"/>
              </a:rPr>
              <a:t>Direksiyon sınavı </a:t>
            </a:r>
            <a:r>
              <a:rPr sz="2000" b="1" spc="-10" dirty="0">
                <a:latin typeface="Times New Roman"/>
                <a:cs typeface="Times New Roman"/>
              </a:rPr>
              <a:t>esnasında </a:t>
            </a:r>
            <a:r>
              <a:rPr sz="2000" b="1" spc="-30" dirty="0">
                <a:latin typeface="Times New Roman"/>
                <a:cs typeface="Times New Roman"/>
              </a:rPr>
              <a:t>duruşlar, </a:t>
            </a:r>
            <a:r>
              <a:rPr sz="2000" b="1" spc="-5" dirty="0">
                <a:latin typeface="Times New Roman"/>
                <a:cs typeface="Times New Roman"/>
              </a:rPr>
              <a:t>park etme, rampa duruşu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sonunda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aracı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durdurma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veya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değerlendirme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komisyon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başkanı tarafından aracın durdurulması istenmesi gibi birçok durumda </a:t>
            </a:r>
            <a:r>
              <a:rPr sz="2000" b="1" dirty="0">
                <a:latin typeface="Times New Roman"/>
                <a:cs typeface="Times New Roman"/>
              </a:rPr>
              <a:t> gözlemlenecek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bir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beceri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değerlendirilmesidir.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 indent="913765" algn="just">
              <a:lnSpc>
                <a:spcPct val="100000"/>
              </a:lnSpc>
            </a:pPr>
            <a:r>
              <a:rPr sz="2000" b="1" spc="-5" dirty="0">
                <a:latin typeface="Times New Roman"/>
                <a:cs typeface="Times New Roman"/>
              </a:rPr>
              <a:t>Bu değerlendirme sırasında, </a:t>
            </a:r>
            <a:r>
              <a:rPr sz="2000" b="1" dirty="0">
                <a:latin typeface="Times New Roman"/>
                <a:cs typeface="Times New Roman"/>
              </a:rPr>
              <a:t>durma </a:t>
            </a:r>
            <a:r>
              <a:rPr sz="2000" b="1" spc="-5" dirty="0">
                <a:latin typeface="Times New Roman"/>
                <a:cs typeface="Times New Roman"/>
              </a:rPr>
              <a:t>veya park yerini seçerken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doğru karar verilmesi, sinyal verilmesi, aracın stop ettirilmesi sırasında </a:t>
            </a:r>
            <a:r>
              <a:rPr sz="2000" b="1" dirty="0">
                <a:latin typeface="Times New Roman"/>
                <a:cs typeface="Times New Roman"/>
              </a:rPr>
              <a:t> güvenlik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tedbirlerinin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alınması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gibi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unsurlar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gözlemlenmelidir.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37971" y="4507944"/>
          <a:ext cx="8017510" cy="1363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7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6389">
                <a:tc row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sz="900" b="1" spc="65" dirty="0">
                          <a:latin typeface="Times New Roman"/>
                          <a:cs typeface="Times New Roman"/>
                        </a:rPr>
                        <a:t>20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b="1" spc="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900" b="1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sz="900" b="1" spc="5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8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900" b="1" spc="7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b="1" spc="9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ETME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38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60" dirty="0">
                          <a:latin typeface="Times New Roman"/>
                          <a:cs typeface="Times New Roman"/>
                        </a:rPr>
                        <a:t>a)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yasağına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uymuyor.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975"/>
                        </a:lnSpc>
                      </a:pPr>
                      <a:r>
                        <a:rPr sz="900" b="1" spc="8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60" dirty="0">
                          <a:latin typeface="Times New Roman"/>
                          <a:cs typeface="Times New Roman"/>
                        </a:rPr>
                        <a:t>b)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veya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park etmede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sağ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tarafa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yanaşırken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sinyal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vermiyor.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975"/>
                        </a:lnSpc>
                      </a:pPr>
                      <a:r>
                        <a:rPr sz="900" b="1" spc="8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43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60" dirty="0">
                          <a:latin typeface="Times New Roman"/>
                          <a:cs typeface="Times New Roman"/>
                        </a:rPr>
                        <a:t>c)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Duraklamadan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veya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park etmeden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aynaları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ile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trafik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kontrolü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yapmıyor.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975"/>
                        </a:lnSpc>
                      </a:pPr>
                      <a:r>
                        <a:rPr sz="900" b="1" spc="8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60" dirty="0">
                          <a:latin typeface="Times New Roman"/>
                          <a:cs typeface="Times New Roman"/>
                        </a:rPr>
                        <a:t>ç)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Park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etme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esnasında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kaldırıma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çarpıyor.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99695">
                        <a:lnSpc>
                          <a:spcPts val="975"/>
                        </a:lnSpc>
                      </a:pPr>
                      <a:r>
                        <a:rPr sz="900" b="1" spc="80" dirty="0">
                          <a:latin typeface="Times New Roman"/>
                          <a:cs typeface="Times New Roman"/>
                        </a:rPr>
                        <a:t>KIRMIZI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47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60" dirty="0">
                          <a:latin typeface="Times New Roman"/>
                          <a:cs typeface="Times New Roman"/>
                        </a:rPr>
                        <a:t>d)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Duraklama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veya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park etmede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şeridin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sağına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veya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kaldırıma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yeterince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yanaşmıyor.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2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60" dirty="0">
                          <a:latin typeface="Times New Roman"/>
                          <a:cs typeface="Times New Roman"/>
                        </a:rPr>
                        <a:t>e)</a:t>
                      </a:r>
                      <a:r>
                        <a:rPr sz="9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Ani</a:t>
                      </a:r>
                      <a:r>
                        <a:rPr sz="9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duruş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yapıyor.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63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35" dirty="0">
                          <a:latin typeface="Times New Roman"/>
                          <a:cs typeface="Times New Roman"/>
                        </a:rPr>
                        <a:t>f)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terketmeden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önce</a:t>
                      </a:r>
                      <a:r>
                        <a:rPr sz="9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motoru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stop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etmiyor.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636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35" dirty="0">
                          <a:latin typeface="Times New Roman"/>
                          <a:cs typeface="Times New Roman"/>
                        </a:rPr>
                        <a:t>g)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Aracı terkederken</a:t>
                      </a:r>
                      <a:r>
                        <a:rPr sz="9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yan</a:t>
                      </a:r>
                      <a:r>
                        <a:rPr sz="9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ayak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veya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orta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sehpa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üzerinde</a:t>
                      </a:r>
                      <a:r>
                        <a:rPr sz="9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sabitlemiyor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(“B1”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sertifika</a:t>
                      </a:r>
                      <a:r>
                        <a:rPr sz="9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sınıfı</a:t>
                      </a:r>
                      <a:r>
                        <a:rPr sz="900" spc="55" dirty="0">
                          <a:latin typeface="Times New Roman"/>
                          <a:cs typeface="Times New Roman"/>
                        </a:rPr>
                        <a:t> araçlar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40" dirty="0">
                          <a:latin typeface="Times New Roman"/>
                          <a:cs typeface="Times New Roman"/>
                        </a:rPr>
                        <a:t>hariç).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62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ts val="975"/>
                        </a:lnSpc>
                      </a:pPr>
                      <a:r>
                        <a:rPr sz="900" spc="35" dirty="0">
                          <a:latin typeface="Times New Roman"/>
                          <a:cs typeface="Times New Roman"/>
                        </a:rPr>
                        <a:t>ğ)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Aracı</a:t>
                      </a:r>
                      <a:r>
                        <a:rPr sz="900" spc="45" dirty="0">
                          <a:latin typeface="Times New Roman"/>
                          <a:cs typeface="Times New Roman"/>
                        </a:rPr>
                        <a:t> güvenli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bir</a:t>
                      </a:r>
                      <a:r>
                        <a:rPr sz="9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60" dirty="0">
                          <a:latin typeface="Times New Roman"/>
                          <a:cs typeface="Times New Roman"/>
                        </a:rPr>
                        <a:t>şekilde </a:t>
                      </a:r>
                      <a:r>
                        <a:rPr sz="900" spc="50" dirty="0">
                          <a:latin typeface="Times New Roman"/>
                          <a:cs typeface="Times New Roman"/>
                        </a:rPr>
                        <a:t>terk etmiyor.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r">
                        <a:lnSpc>
                          <a:spcPts val="975"/>
                        </a:lnSpc>
                      </a:pPr>
                      <a:r>
                        <a:rPr sz="900" b="1" spc="60" dirty="0">
                          <a:latin typeface="Times New Roman"/>
                          <a:cs typeface="Times New Roman"/>
                        </a:rPr>
                        <a:t>SARI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8" name="Resim 7">
            <a:extLst>
              <a:ext uri="{FF2B5EF4-FFF2-40B4-BE49-F238E27FC236}">
                <a16:creationId xmlns:a16="http://schemas.microsoft.com/office/drawing/2014/main" id="{2D823F01-3414-4C1B-850E-CBF30C81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42" y="16788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17635" y="6477914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2437" y="1655191"/>
            <a:ext cx="8338184" cy="60706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914400">
              <a:lnSpc>
                <a:spcPct val="101099"/>
              </a:lnSpc>
              <a:spcBef>
                <a:spcPts val="70"/>
              </a:spcBef>
            </a:pPr>
            <a:r>
              <a:rPr sz="1900" b="1" spc="-10" dirty="0">
                <a:latin typeface="Times New Roman"/>
                <a:cs typeface="Times New Roman"/>
              </a:rPr>
              <a:t>Direksiyon</a:t>
            </a:r>
            <a:r>
              <a:rPr sz="1900" b="1" spc="1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eğitimi</a:t>
            </a:r>
            <a:r>
              <a:rPr sz="1900" b="1" spc="14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dersi</a:t>
            </a:r>
            <a:r>
              <a:rPr sz="1900" b="1" spc="14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sınavında</a:t>
            </a:r>
            <a:r>
              <a:rPr sz="1900" b="1" spc="150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tablete</a:t>
            </a:r>
            <a:r>
              <a:rPr sz="1900" b="1" spc="15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yüklenmiş</a:t>
            </a:r>
            <a:r>
              <a:rPr sz="1900" b="1" spc="13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(EK-3)</a:t>
            </a:r>
            <a:r>
              <a:rPr sz="1900" b="1" spc="15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veya</a:t>
            </a:r>
            <a:r>
              <a:rPr sz="1900" b="1" spc="14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(EK- </a:t>
            </a:r>
            <a:r>
              <a:rPr sz="1900" b="1" spc="-459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4)’te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yer</a:t>
            </a:r>
            <a:r>
              <a:rPr sz="1900" b="1" spc="-5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alan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değerlendirme</a:t>
            </a:r>
            <a:r>
              <a:rPr sz="1900" b="1" spc="-20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davranışlarından;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2437" y="2526614"/>
            <a:ext cx="13589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5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3395853"/>
            <a:ext cx="1358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-5" dirty="0">
                <a:solidFill>
                  <a:srgbClr val="FF0000"/>
                </a:solidFill>
                <a:latin typeface="Wingdings"/>
                <a:cs typeface="Wingdings"/>
              </a:rPr>
              <a:t></a:t>
            </a:r>
            <a:endParaRPr sz="19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949" y="2526614"/>
            <a:ext cx="8053705" cy="1473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40080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Kırmızı</a:t>
            </a:r>
            <a:r>
              <a:rPr sz="1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renkle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gösterilen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maddeleri</a:t>
            </a:r>
            <a:r>
              <a:rPr sz="1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bir</a:t>
            </a:r>
            <a:r>
              <a:rPr sz="19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defa</a:t>
            </a:r>
            <a:r>
              <a:rPr sz="1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gerçekleştirmesi,</a:t>
            </a:r>
            <a:endParaRPr sz="1900">
              <a:latin typeface="Times New Roman"/>
              <a:cs typeface="Times New Roman"/>
            </a:endParaRPr>
          </a:p>
          <a:p>
            <a:pPr marL="12700" marR="5715" indent="627380">
              <a:lnSpc>
                <a:spcPct val="100000"/>
              </a:lnSpc>
              <a:spcBef>
                <a:spcPts val="5"/>
              </a:spcBef>
            </a:pP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Sarı</a:t>
            </a:r>
            <a:r>
              <a:rPr sz="19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renkle</a:t>
            </a:r>
            <a:r>
              <a:rPr sz="1900" b="1" spc="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gösterilen</a:t>
            </a:r>
            <a:r>
              <a:rPr sz="19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maddelerden</a:t>
            </a:r>
            <a:r>
              <a:rPr sz="1900" b="1" spc="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ikisini</a:t>
            </a:r>
            <a:r>
              <a:rPr sz="19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veya</a:t>
            </a:r>
            <a:r>
              <a:rPr sz="19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aynı</a:t>
            </a:r>
            <a:r>
              <a:rPr sz="19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maddeyi</a:t>
            </a:r>
            <a:r>
              <a:rPr sz="190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iki</a:t>
            </a:r>
            <a:r>
              <a:rPr sz="1900" b="1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defa </a:t>
            </a:r>
            <a:r>
              <a:rPr sz="1900" b="1" spc="-45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gerçekleştirmesi,</a:t>
            </a:r>
            <a:endParaRPr sz="1900">
              <a:latin typeface="Times New Roman"/>
              <a:cs typeface="Times New Roman"/>
            </a:endParaRPr>
          </a:p>
          <a:p>
            <a:pPr marL="12700" marR="5080" indent="627380">
              <a:lnSpc>
                <a:spcPct val="100000"/>
              </a:lnSpc>
              <a:tabLst>
                <a:tab pos="1358265" algn="l"/>
                <a:tab pos="2190115" algn="l"/>
                <a:tab pos="3858260" algn="l"/>
                <a:tab pos="4305935" algn="l"/>
                <a:tab pos="5225415" algn="l"/>
                <a:tab pos="5998210" algn="l"/>
                <a:tab pos="7572375" algn="l"/>
              </a:tabLst>
            </a:pP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Mavi	</a:t>
            </a:r>
            <a:r>
              <a:rPr sz="19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k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gösterilenlerin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ise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beşini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ha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talı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cevaplanması</a:t>
            </a:r>
            <a:r>
              <a:rPr sz="19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veya  cevaplanamaması</a:t>
            </a:r>
            <a:r>
              <a:rPr sz="19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hâlinde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kursiyerin</a:t>
            </a:r>
            <a:r>
              <a:rPr sz="19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sınavını</a:t>
            </a:r>
            <a:r>
              <a:rPr sz="19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başarısız</a:t>
            </a:r>
            <a:r>
              <a:rPr sz="19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9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sayar.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4264914"/>
            <a:ext cx="8341359" cy="1183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5"/>
              </a:spcBef>
            </a:pPr>
            <a:r>
              <a:rPr sz="1900" b="1" spc="-5" dirty="0">
                <a:latin typeface="Times New Roman"/>
                <a:cs typeface="Times New Roman"/>
              </a:rPr>
              <a:t>Bütün kursiyerlerin </a:t>
            </a:r>
            <a:r>
              <a:rPr sz="1900" b="1" spc="-10" dirty="0">
                <a:latin typeface="Times New Roman"/>
                <a:cs typeface="Times New Roman"/>
              </a:rPr>
              <a:t>sınavları </a:t>
            </a:r>
            <a:r>
              <a:rPr sz="1900" b="1" spc="-5" dirty="0">
                <a:latin typeface="Times New Roman"/>
                <a:cs typeface="Times New Roman"/>
              </a:rPr>
              <a:t>tamamlandıktan sonra </a:t>
            </a:r>
            <a:r>
              <a:rPr sz="1900" b="1" dirty="0">
                <a:latin typeface="Times New Roman"/>
                <a:cs typeface="Times New Roman"/>
              </a:rPr>
              <a:t>tablet </a:t>
            </a:r>
            <a:r>
              <a:rPr sz="1900" b="1" spc="-10" dirty="0">
                <a:latin typeface="Times New Roman"/>
                <a:cs typeface="Times New Roman"/>
              </a:rPr>
              <a:t>üzerinden </a:t>
            </a:r>
            <a:r>
              <a:rPr sz="1900" b="1" spc="-5" dirty="0">
                <a:latin typeface="Times New Roman"/>
                <a:cs typeface="Times New Roman"/>
              </a:rPr>
              <a:t> onay </a:t>
            </a:r>
            <a:r>
              <a:rPr sz="1900" b="1" spc="-25" dirty="0">
                <a:latin typeface="Times New Roman"/>
                <a:cs typeface="Times New Roman"/>
              </a:rPr>
              <a:t>verilir. </a:t>
            </a:r>
            <a:r>
              <a:rPr sz="1900" b="1" spc="-5" dirty="0">
                <a:latin typeface="Times New Roman"/>
                <a:cs typeface="Times New Roman"/>
              </a:rPr>
              <a:t>Komisyon </a:t>
            </a:r>
            <a:r>
              <a:rPr sz="1900" b="1" spc="-10" dirty="0">
                <a:latin typeface="Times New Roman"/>
                <a:cs typeface="Times New Roman"/>
              </a:rPr>
              <a:t>özel MTSK </a:t>
            </a:r>
            <a:r>
              <a:rPr sz="1900" b="1" dirty="0">
                <a:latin typeface="Times New Roman"/>
                <a:cs typeface="Times New Roman"/>
              </a:rPr>
              <a:t>modülü </a:t>
            </a:r>
            <a:r>
              <a:rPr sz="1900" b="1" spc="-5" dirty="0">
                <a:latin typeface="Times New Roman"/>
                <a:cs typeface="Times New Roman"/>
              </a:rPr>
              <a:t>üzerinden alınan direksiyon eğitimi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-5" dirty="0">
                <a:latin typeface="Times New Roman"/>
                <a:cs typeface="Times New Roman"/>
              </a:rPr>
              <a:t> </a:t>
            </a:r>
            <a:r>
              <a:rPr sz="1900" b="1" dirty="0">
                <a:latin typeface="Times New Roman"/>
                <a:cs typeface="Times New Roman"/>
              </a:rPr>
              <a:t>takip</a:t>
            </a:r>
            <a:r>
              <a:rPr sz="1900" b="1" spc="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sonuç</a:t>
            </a:r>
            <a:r>
              <a:rPr sz="1900" b="1" spc="-5" dirty="0">
                <a:latin typeface="Times New Roman"/>
                <a:cs typeface="Times New Roman"/>
              </a:rPr>
              <a:t> listesine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10" dirty="0">
                <a:latin typeface="Times New Roman"/>
                <a:cs typeface="Times New Roman"/>
              </a:rPr>
              <a:t>sınav</a:t>
            </a:r>
            <a:r>
              <a:rPr sz="1900" b="1" spc="-5" dirty="0">
                <a:latin typeface="Times New Roman"/>
                <a:cs typeface="Times New Roman"/>
              </a:rPr>
              <a:t> sonuçlarını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yazarak</a:t>
            </a:r>
            <a:r>
              <a:rPr sz="1900" b="1" spc="465" dirty="0">
                <a:latin typeface="Times New Roman"/>
                <a:cs typeface="Times New Roman"/>
              </a:rPr>
              <a:t> </a:t>
            </a:r>
            <a:r>
              <a:rPr sz="1900" b="1" spc="-30" dirty="0">
                <a:latin typeface="Times New Roman"/>
                <a:cs typeface="Times New Roman"/>
              </a:rPr>
              <a:t>imzalar,</a:t>
            </a:r>
            <a:r>
              <a:rPr sz="1900" b="1" spc="4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kendisine 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verilen</a:t>
            </a:r>
            <a:r>
              <a:rPr sz="1900" b="1" spc="-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tableti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ve</a:t>
            </a:r>
            <a:r>
              <a:rPr sz="1900" b="1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bu</a:t>
            </a:r>
            <a:r>
              <a:rPr sz="1900" b="1" spc="1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formu</a:t>
            </a:r>
            <a:r>
              <a:rPr sz="1900" b="1" spc="2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sınav</a:t>
            </a:r>
            <a:r>
              <a:rPr sz="1900" b="1" spc="20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yürütme</a:t>
            </a:r>
            <a:r>
              <a:rPr sz="1900" b="1" spc="1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komisyonuna</a:t>
            </a:r>
            <a:r>
              <a:rPr sz="1900" b="1" spc="35" dirty="0">
                <a:latin typeface="Times New Roman"/>
                <a:cs typeface="Times New Roman"/>
              </a:rPr>
              <a:t> </a:t>
            </a:r>
            <a:r>
              <a:rPr sz="1900" b="1" spc="-5" dirty="0">
                <a:latin typeface="Times New Roman"/>
                <a:cs typeface="Times New Roman"/>
              </a:rPr>
              <a:t>teslim </a:t>
            </a:r>
            <a:r>
              <a:rPr sz="1900" b="1" spc="-40" dirty="0">
                <a:latin typeface="Times New Roman"/>
                <a:cs typeface="Times New Roman"/>
              </a:rPr>
              <a:t>eder.</a:t>
            </a:r>
            <a:endParaRPr sz="1900" dirty="0">
              <a:latin typeface="Times New Roman"/>
              <a:cs typeface="Times New Roman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91A18C80-18A3-422C-80AA-9E4D2E2CC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116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641854" y="2228214"/>
            <a:ext cx="386207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Unutmayınız!</a:t>
            </a:r>
            <a:endParaRPr sz="4000">
              <a:latin typeface="Calibri"/>
              <a:cs typeface="Calibri"/>
            </a:endParaRPr>
          </a:p>
          <a:p>
            <a:pPr marL="12700" marR="5715" algn="ctr">
              <a:lnSpc>
                <a:spcPct val="100000"/>
              </a:lnSpc>
            </a:pP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Trafikte</a:t>
            </a:r>
            <a:r>
              <a:rPr sz="4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25" dirty="0">
                <a:solidFill>
                  <a:srgbClr val="FF0000"/>
                </a:solidFill>
                <a:latin typeface="Calibri"/>
                <a:cs typeface="Calibri"/>
              </a:rPr>
              <a:t>tek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FF0000"/>
                </a:solidFill>
                <a:latin typeface="Calibri"/>
                <a:cs typeface="Calibri"/>
              </a:rPr>
              <a:t>yanlış, </a:t>
            </a:r>
            <a:r>
              <a:rPr sz="4000" b="1" spc="-8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Calibri"/>
                <a:cs typeface="Calibri"/>
              </a:rPr>
              <a:t>bütün doğruları </a:t>
            </a:r>
            <a:r>
              <a:rPr sz="40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4000" b="1" spc="-55" dirty="0">
                <a:solidFill>
                  <a:srgbClr val="FF0000"/>
                </a:solidFill>
                <a:latin typeface="Calibri"/>
                <a:cs typeface="Calibri"/>
              </a:rPr>
              <a:t>götürür.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43FC0C9B-8FA9-4CD2-9CAF-A0F887D919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0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82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7" y="0"/>
            <a:ext cx="9141460" cy="6582409"/>
            <a:chOff x="3047" y="0"/>
            <a:chExt cx="9141460" cy="65824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0"/>
              <a:ext cx="9140952" cy="6582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124711"/>
              <a:ext cx="8784336" cy="5093208"/>
            </a:xfrm>
            <a:prstGeom prst="rect">
              <a:avLst/>
            </a:prstGeom>
          </p:spPr>
        </p:pic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1F878F74-7775-4A7A-B724-7AB49E140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761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83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7" y="0"/>
            <a:ext cx="9141460" cy="6582409"/>
            <a:chOff x="3047" y="0"/>
            <a:chExt cx="9141460" cy="658240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" y="0"/>
              <a:ext cx="9140952" cy="6582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32" y="1178052"/>
              <a:ext cx="8784336" cy="4539996"/>
            </a:xfrm>
            <a:prstGeom prst="rect">
              <a:avLst/>
            </a:prstGeom>
          </p:spPr>
        </p:pic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D120A3DA-EB3D-491F-AAE6-CD3223A82A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1587" y="16002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338452" y="1222375"/>
            <a:ext cx="3376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KENDİNİZİ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TEST</a:t>
            </a:r>
            <a:r>
              <a:rPr sz="900" spc="-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EDİNİZ.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tabLst>
                <a:tab pos="914400" algn="l"/>
                <a:tab pos="927735" algn="l"/>
              </a:tabLst>
            </a:pPr>
            <a:r>
              <a:rPr lang="tr-TR" sz="900" spc="-5" dirty="0" smtClean="0">
                <a:latin typeface="Calibri"/>
                <a:cs typeface="Calibri"/>
              </a:rPr>
              <a:t>1-	</a:t>
            </a:r>
            <a:r>
              <a:rPr sz="900" spc="-5" dirty="0" err="1" smtClean="0">
                <a:latin typeface="Calibri"/>
                <a:cs typeface="Calibri"/>
              </a:rPr>
              <a:t>Mevzuatı</a:t>
            </a:r>
            <a:r>
              <a:rPr sz="900" dirty="0" smtClean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(Yönetmelik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ve </a:t>
            </a:r>
            <a:r>
              <a:rPr sz="900" spc="-5" dirty="0">
                <a:latin typeface="Calibri"/>
                <a:cs typeface="Calibri"/>
              </a:rPr>
              <a:t>Genelgeler)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okudunuz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mu?</a:t>
            </a:r>
            <a:endParaRPr sz="900" dirty="0">
              <a:latin typeface="Calibri"/>
              <a:cs typeface="Calibri"/>
            </a:endParaRPr>
          </a:p>
          <a:p>
            <a:pPr marR="191770" algn="ctr">
              <a:lnSpc>
                <a:spcPct val="100000"/>
              </a:lnSpc>
              <a:tabLst>
                <a:tab pos="106934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14400" marR="235585" indent="-914400">
              <a:lnSpc>
                <a:spcPct val="100000"/>
              </a:lnSpc>
              <a:buAutoNum type="arabicPlain" startAt="2"/>
              <a:tabLst>
                <a:tab pos="9144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Okudunuz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ise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şimdiye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kadar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kaç</a:t>
            </a:r>
            <a:r>
              <a:rPr sz="900" spc="-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kez okudunuz?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53233" y="1771269"/>
            <a:ext cx="12122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85215" algn="l"/>
              </a:tabLst>
            </a:pPr>
            <a:r>
              <a:rPr sz="900" b="1" dirty="0">
                <a:latin typeface="Calibri"/>
                <a:cs typeface="Calibri"/>
              </a:rPr>
              <a:t>B</a:t>
            </a:r>
            <a:r>
              <a:rPr sz="900" b="1" spc="-10" dirty="0">
                <a:latin typeface="Calibri"/>
                <a:cs typeface="Calibri"/>
              </a:rPr>
              <a:t>i</a:t>
            </a:r>
            <a:r>
              <a:rPr sz="900" b="1" dirty="0">
                <a:latin typeface="Calibri"/>
                <a:cs typeface="Calibri"/>
              </a:rPr>
              <a:t>r	İki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28458" y="1771269"/>
            <a:ext cx="5099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5" dirty="0">
                <a:latin typeface="Calibri"/>
                <a:cs typeface="Calibri"/>
              </a:rPr>
              <a:t>İkiden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5" dirty="0">
                <a:latin typeface="Calibri"/>
                <a:cs typeface="Calibri"/>
              </a:rPr>
              <a:t>çok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38452" y="1908428"/>
            <a:ext cx="6576059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lain" startAt="3"/>
              <a:tabLst>
                <a:tab pos="927100" algn="l"/>
                <a:tab pos="927735" algn="l"/>
              </a:tabLst>
            </a:pPr>
            <a:r>
              <a:rPr sz="900" dirty="0">
                <a:latin typeface="Calibri"/>
                <a:cs typeface="Calibri"/>
              </a:rPr>
              <a:t>En </a:t>
            </a:r>
            <a:r>
              <a:rPr sz="900" spc="-5" dirty="0">
                <a:latin typeface="Calibri"/>
                <a:cs typeface="Calibri"/>
              </a:rPr>
              <a:t>son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yaptığınız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sınavdan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sonra kural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ihlali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(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Emniyet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kemeri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takmamak, </a:t>
            </a:r>
            <a:r>
              <a:rPr sz="900" spc="-5" dirty="0">
                <a:latin typeface="Calibri"/>
                <a:cs typeface="Calibri"/>
              </a:rPr>
              <a:t>sinyal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vermemek,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kırmızı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ışıkta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durmamak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hız </a:t>
            </a:r>
            <a:r>
              <a:rPr sz="900" spc="-18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limitlerine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uymamak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gibi.)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yaptınız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mı?</a:t>
            </a: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4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Sınavdan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önce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Sınav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Formlarını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incelediniz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mi?</a:t>
            </a: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5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Trafikte tek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yanlışın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bütün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doğruları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götürdüğüne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inanıyor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6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Sınavda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yaparken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empati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kurdunuz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mu?</a:t>
            </a:r>
            <a:endParaRPr sz="9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7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Sınav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esnasında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sınava girenlerle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iletişim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problemi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yaşadınız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mı?</a:t>
            </a: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8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Sınav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esnasında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tereddüt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yaşamadan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yapabiliyor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9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Sınavda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yaptığınız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davranışların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doğruluğuna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inanıyor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10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Trafik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kazalarında</a:t>
            </a:r>
            <a:r>
              <a:rPr sz="900" spc="-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sorumluluğunuzun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olduğuna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inanıyor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019935" algn="l"/>
              </a:tabLst>
            </a:pPr>
            <a:r>
              <a:rPr sz="900" spc="-5" dirty="0">
                <a:latin typeface="Calibri"/>
                <a:cs typeface="Calibri"/>
              </a:rPr>
              <a:t>Evet	</a:t>
            </a:r>
            <a:r>
              <a:rPr sz="900" b="1" spc="-5" dirty="0">
                <a:latin typeface="Calibri"/>
                <a:cs typeface="Calibri"/>
              </a:rPr>
              <a:t>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spcBef>
                <a:spcPts val="5"/>
              </a:spcBef>
              <a:buAutoNum type="arabicPlain" startAt="11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Yeni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düzenlemelerle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sürücü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kurslarındaki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eğitimlerin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kalitesinin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arttığını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düşünüyor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 dirty="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tabLst>
                <a:tab pos="202311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 dirty="0">
              <a:latin typeface="Calibri"/>
              <a:cs typeface="Calibri"/>
            </a:endParaRPr>
          </a:p>
          <a:p>
            <a:pPr marL="927100" indent="-915035">
              <a:lnSpc>
                <a:spcPct val="100000"/>
              </a:lnSpc>
              <a:buAutoNum type="arabicPlain" startAt="12"/>
              <a:tabLst>
                <a:tab pos="927100" algn="l"/>
                <a:tab pos="927735" algn="l"/>
              </a:tabLst>
            </a:pPr>
            <a:r>
              <a:rPr sz="900" spc="-5" dirty="0">
                <a:latin typeface="Calibri"/>
                <a:cs typeface="Calibri"/>
              </a:rPr>
              <a:t>Sınavda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yaparken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Formlarındaki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kriterlere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uygun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yapabiliyor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38452" y="4789423"/>
            <a:ext cx="176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13</a:t>
            </a:r>
            <a:r>
              <a:rPr sz="900" dirty="0"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53233" y="4652264"/>
            <a:ext cx="491744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8075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Sınavda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değerlendirmelerinizi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etkileyecek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sizi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rahatsız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edecek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davranışların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etkisinde</a:t>
            </a:r>
            <a:r>
              <a:rPr sz="900" spc="5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kalıyor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8204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8452" y="5063744"/>
            <a:ext cx="176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14</a:t>
            </a:r>
            <a:r>
              <a:rPr sz="900" dirty="0"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53233" y="5063744"/>
            <a:ext cx="4772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Sınav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yaparken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araç</a:t>
            </a:r>
            <a:r>
              <a:rPr sz="900" spc="-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içindeki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ve </a:t>
            </a:r>
            <a:r>
              <a:rPr sz="900" spc="-5" dirty="0">
                <a:latin typeface="Calibri"/>
                <a:cs typeface="Calibri"/>
              </a:rPr>
              <a:t>dışındaki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kişilerin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güvenliğinden</a:t>
            </a:r>
            <a:r>
              <a:rPr sz="900" spc="6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sorumlu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olduğunuzu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biliyor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8204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8452" y="5338064"/>
            <a:ext cx="176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15</a:t>
            </a:r>
            <a:r>
              <a:rPr sz="900" dirty="0"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253233" y="5338064"/>
            <a:ext cx="505396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Kursiyerlere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karşı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olumlu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davranışların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olumlu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sonuç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doğuracağınıza inanıyor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56005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Yanlış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değerlendirmeler</a:t>
            </a:r>
            <a:r>
              <a:rPr sz="900" spc="7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sonucunda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kursiyerin</a:t>
            </a:r>
            <a:r>
              <a:rPr sz="900" spc="4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yaşayabileceği</a:t>
            </a:r>
            <a:r>
              <a:rPr sz="900" spc="4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olumsuz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sonuçları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tahmin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edebiliyor</a:t>
            </a:r>
            <a:r>
              <a:rPr sz="900" spc="5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musunuz?</a:t>
            </a: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56640" algn="l"/>
              </a:tabLst>
            </a:pPr>
            <a:r>
              <a:rPr sz="900" b="1" spc="-5" dirty="0">
                <a:latin typeface="Calibri"/>
                <a:cs typeface="Calibri"/>
              </a:rPr>
              <a:t>Evet	Hayır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8452" y="5612688"/>
            <a:ext cx="176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16</a:t>
            </a:r>
            <a:r>
              <a:rPr sz="900" dirty="0">
                <a:latin typeface="Calibri"/>
                <a:cs typeface="Calibri"/>
              </a:rPr>
              <a:t>-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38452" y="6024168"/>
            <a:ext cx="675068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latin typeface="Calibri"/>
                <a:cs typeface="Calibri"/>
              </a:rPr>
              <a:t>Yukarıdaki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sorulara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vereceğiniz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cevaplar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olumlu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ise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siz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iyi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bir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sınav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yapıcısınız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demektir.</a:t>
            </a:r>
            <a:r>
              <a:rPr sz="900" spc="3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Kendinizi</a:t>
            </a:r>
            <a:r>
              <a:rPr sz="900" spc="3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yenileyerek</a:t>
            </a:r>
            <a:r>
              <a:rPr sz="900" spc="6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bu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işe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devam</a:t>
            </a:r>
            <a:r>
              <a:rPr sz="900" spc="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etmeniz</a:t>
            </a:r>
            <a:r>
              <a:rPr sz="900" spc="2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hem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kendiniz 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hem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</a:t>
            </a:r>
            <a:r>
              <a:rPr sz="900" spc="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toplum</a:t>
            </a:r>
            <a:r>
              <a:rPr sz="900" spc="1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yararına </a:t>
            </a:r>
            <a:r>
              <a:rPr sz="900" dirty="0">
                <a:latin typeface="Calibri"/>
                <a:cs typeface="Calibri"/>
              </a:rPr>
              <a:t>olacak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demektir.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Çalışmalarınızda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kolaylıklar</a:t>
            </a:r>
            <a:r>
              <a:rPr sz="900" spc="20" dirty="0">
                <a:latin typeface="Calibri"/>
                <a:cs typeface="Calibri"/>
              </a:rPr>
              <a:t> </a:t>
            </a:r>
            <a:r>
              <a:rPr sz="900" spc="-5" dirty="0">
                <a:latin typeface="Calibri"/>
                <a:cs typeface="Calibri"/>
              </a:rPr>
              <a:t>dileriz.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99213A64-8365-4019-9C19-EFEDA5264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540" y="42545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427211" y="6427114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7192" y="5469415"/>
            <a:ext cx="925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2965" algn="l"/>
              </a:tabLst>
            </a:pPr>
            <a:r>
              <a:rPr sz="1400" spc="-105" dirty="0">
                <a:latin typeface="Times New Roman"/>
                <a:cs typeface="Times New Roman"/>
              </a:rPr>
              <a:t>T</a:t>
            </a:r>
            <a:r>
              <a:rPr sz="1400" dirty="0">
                <a:latin typeface="Times New Roman"/>
                <a:cs typeface="Times New Roman"/>
              </a:rPr>
              <a:t>elef</a:t>
            </a:r>
            <a:r>
              <a:rPr sz="1400" spc="5" dirty="0">
                <a:latin typeface="Times New Roman"/>
                <a:cs typeface="Times New Roman"/>
              </a:rPr>
              <a:t>o</a:t>
            </a:r>
            <a:r>
              <a:rPr sz="1400" dirty="0">
                <a:latin typeface="Times New Roman"/>
                <a:cs typeface="Times New Roman"/>
              </a:rPr>
              <a:t>n	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917192" y="5682775"/>
            <a:ext cx="92138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Times New Roman"/>
                <a:cs typeface="Times New Roman"/>
              </a:rPr>
              <a:t>Belgegeçer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17192" y="5896135"/>
            <a:ext cx="5124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Times New Roman"/>
                <a:cs typeface="Times New Roman"/>
              </a:rPr>
              <a:t>E</a:t>
            </a:r>
            <a:r>
              <a:rPr sz="1400" dirty="0">
                <a:latin typeface="Times New Roman"/>
                <a:cs typeface="Times New Roman"/>
              </a:rPr>
              <a:t>posta  </a:t>
            </a:r>
            <a:r>
              <a:rPr sz="1400" spc="-5" dirty="0">
                <a:latin typeface="Times New Roman"/>
                <a:cs typeface="Times New Roman"/>
              </a:rPr>
              <a:t>Adres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43200" y="5469415"/>
            <a:ext cx="4728845" cy="109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2115">
              <a:lnSpc>
                <a:spcPct val="100000"/>
              </a:lnSpc>
              <a:spcBef>
                <a:spcPts val="100"/>
              </a:spcBef>
            </a:pPr>
            <a:r>
              <a:rPr lang="tr-TR" sz="1400" spc="5" dirty="0">
                <a:latin typeface="Times New Roman"/>
                <a:cs typeface="Times New Roman"/>
              </a:rPr>
              <a:t>0312 527 57 33</a:t>
            </a:r>
            <a:endParaRPr sz="1400" dirty="0">
              <a:latin typeface="Times New Roman"/>
              <a:cs typeface="Times New Roman"/>
            </a:endParaRPr>
          </a:p>
          <a:p>
            <a:pPr marL="412115">
              <a:lnSpc>
                <a:spcPct val="100000"/>
              </a:lnSpc>
              <a:spcBef>
                <a:spcPts val="5"/>
              </a:spcBef>
            </a:pPr>
            <a:r>
              <a:rPr sz="1400" spc="5" dirty="0">
                <a:latin typeface="Times New Roman"/>
                <a:cs typeface="Times New Roman"/>
              </a:rPr>
              <a:t>0</a:t>
            </a:r>
            <a:r>
              <a:rPr lang="tr-TR" sz="1400" spc="5" dirty="0">
                <a:latin typeface="Times New Roman"/>
                <a:cs typeface="Times New Roman"/>
              </a:rPr>
              <a:t>312 527 57 28</a:t>
            </a:r>
            <a:endParaRPr sz="1400" dirty="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tabLst>
                <a:tab pos="431800" algn="l"/>
              </a:tabLst>
            </a:pPr>
            <a:r>
              <a:rPr sz="1400" dirty="0">
                <a:latin typeface="Times New Roman"/>
                <a:cs typeface="Times New Roman"/>
              </a:rPr>
              <a:t>:	</a:t>
            </a:r>
            <a:r>
              <a:rPr lang="tr-TR" sz="1400" spc="-5" dirty="0">
                <a:latin typeface="Times New Roman"/>
                <a:cs typeface="Times New Roman"/>
              </a:rPr>
              <a:t>pursaklar06@meb.gov.tr</a:t>
            </a: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2115" algn="l"/>
              </a:tabLst>
            </a:pPr>
            <a:r>
              <a:rPr sz="1400" dirty="0">
                <a:latin typeface="Times New Roman"/>
                <a:cs typeface="Times New Roman"/>
              </a:rPr>
              <a:t>:	</a:t>
            </a:r>
            <a:r>
              <a:rPr lang="tr-TR" sz="1400" dirty="0">
                <a:latin typeface="Times New Roman"/>
                <a:cs typeface="Times New Roman"/>
              </a:rPr>
              <a:t>Saray Fatih Mahallesi Gökay Sokak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No</a:t>
            </a:r>
            <a:r>
              <a:rPr lang="tr-TR" sz="1400" dirty="0">
                <a:latin typeface="Times New Roman"/>
                <a:cs typeface="Times New Roman"/>
              </a:rPr>
              <a:t>:1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Kat</a:t>
            </a:r>
            <a:r>
              <a:rPr lang="tr-TR" sz="1400" spc="-5" dirty="0">
                <a:latin typeface="Times New Roman"/>
                <a:cs typeface="Times New Roman"/>
              </a:rPr>
              <a:t>:3</a:t>
            </a:r>
            <a:endParaRPr sz="1400" dirty="0">
              <a:latin typeface="Times New Roman"/>
              <a:cs typeface="Times New Roman"/>
            </a:endParaRPr>
          </a:p>
          <a:p>
            <a:pPr marL="2826385">
              <a:lnSpc>
                <a:spcPct val="100000"/>
              </a:lnSpc>
            </a:pPr>
            <a:r>
              <a:rPr lang="tr-TR" sz="1400" dirty="0">
                <a:latin typeface="Times New Roman"/>
                <a:cs typeface="Times New Roman"/>
              </a:rPr>
              <a:t>Pursaklar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/</a:t>
            </a:r>
            <a:r>
              <a:rPr sz="1400" spc="-80" dirty="0">
                <a:latin typeface="Times New Roman"/>
                <a:cs typeface="Times New Roman"/>
              </a:rPr>
              <a:t> </a:t>
            </a:r>
            <a:r>
              <a:rPr lang="tr-TR" sz="1400" spc="-15" dirty="0">
                <a:latin typeface="Times New Roman"/>
                <a:cs typeface="Times New Roman"/>
              </a:rPr>
              <a:t>ANKARA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28" name="Resim 27">
            <a:extLst>
              <a:ext uri="{FF2B5EF4-FFF2-40B4-BE49-F238E27FC236}">
                <a16:creationId xmlns:a16="http://schemas.microsoft.com/office/drawing/2014/main" id="{577345AB-99A0-4032-AC96-BB794A55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89" y="124841"/>
            <a:ext cx="6600825" cy="1123950"/>
          </a:xfrm>
          <a:prstGeom prst="rect">
            <a:avLst/>
          </a:prstGeom>
        </p:spPr>
      </p:pic>
      <p:sp>
        <p:nvSpPr>
          <p:cNvPr id="30" name="Başlık 29">
            <a:extLst>
              <a:ext uri="{FF2B5EF4-FFF2-40B4-BE49-F238E27FC236}">
                <a16:creationId xmlns:a16="http://schemas.microsoft.com/office/drawing/2014/main" id="{E9362D21-83E4-47C9-8FBB-ED3A3476F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449" y="1122137"/>
            <a:ext cx="7772400" cy="307777"/>
          </a:xfrm>
        </p:spPr>
        <p:txBody>
          <a:bodyPr/>
          <a:lstStyle/>
          <a:p>
            <a:pPr algn="ctr"/>
            <a:r>
              <a:rPr lang="tr-TR" dirty="0"/>
              <a:t>TEŞEKKÜR </a:t>
            </a:r>
            <a:r>
              <a:rPr lang="tr-TR" dirty="0" smtClean="0"/>
              <a:t>EDERİZ.</a:t>
            </a:r>
            <a:endParaRPr lang="tr-TR" dirty="0"/>
          </a:p>
        </p:txBody>
      </p:sp>
      <p:sp>
        <p:nvSpPr>
          <p:cNvPr id="6" name="Alt Başlık 5"/>
          <p:cNvSpPr>
            <a:spLocks noGrp="1"/>
          </p:cNvSpPr>
          <p:nvPr>
            <p:ph type="subTitle" idx="4"/>
          </p:nvPr>
        </p:nvSpPr>
        <p:spPr>
          <a:xfrm>
            <a:off x="1917192" y="4828700"/>
            <a:ext cx="6083808" cy="246221"/>
          </a:xfrm>
        </p:spPr>
        <p:txBody>
          <a:bodyPr/>
          <a:lstStyle/>
          <a:p>
            <a:r>
              <a:rPr lang="tr-TR" dirty="0" smtClean="0"/>
              <a:t>İLETİŞİM</a:t>
            </a:r>
            <a:endParaRPr lang="tr-TR" dirty="0"/>
          </a:p>
        </p:txBody>
      </p:sp>
      <p:sp>
        <p:nvSpPr>
          <p:cNvPr id="13" name="Başlık 29">
            <a:extLst>
              <a:ext uri="{FF2B5EF4-FFF2-40B4-BE49-F238E27FC236}">
                <a16:creationId xmlns:a16="http://schemas.microsoft.com/office/drawing/2014/main" id="{E9362D21-83E4-47C9-8FBB-ED3A3476F3C5}"/>
              </a:ext>
            </a:extLst>
          </p:cNvPr>
          <p:cNvSpPr txBox="1">
            <a:spLocks/>
          </p:cNvSpPr>
          <p:nvPr/>
        </p:nvSpPr>
        <p:spPr>
          <a:xfrm>
            <a:off x="619642" y="2119433"/>
            <a:ext cx="77724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algn="ctr"/>
            <a:r>
              <a:rPr lang="tr-TR" i="1" u="sng" kern="0" dirty="0" smtClean="0">
                <a:solidFill>
                  <a:schemeClr val="accent5">
                    <a:lumMod val="75000"/>
                  </a:schemeClr>
                </a:solidFill>
              </a:rPr>
              <a:t>EĞİTİMDE KUZEYİN PARLAYAN YILDIZI</a:t>
            </a:r>
            <a:endParaRPr lang="tr-TR" i="1" u="sng" kern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39911" y="6477914"/>
            <a:ext cx="1555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18" y="278609"/>
            <a:ext cx="8799843" cy="522780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84630" y="1483868"/>
            <a:ext cx="7087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u="heavy" spc="5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Direksiyon</a:t>
            </a:r>
            <a:r>
              <a:rPr u="heavy" spc="-4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Eğitimi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ve</a:t>
            </a:r>
            <a:r>
              <a:rPr u="heavy" spc="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Sınav</a:t>
            </a:r>
            <a:r>
              <a:rPr u="heavy" spc="-1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dirty="0">
                <a:uFill>
                  <a:solidFill>
                    <a:srgbClr val="FF0000"/>
                  </a:solidFill>
                </a:uFill>
              </a:rPr>
              <a:t>Araçlarında</a:t>
            </a:r>
            <a:r>
              <a:rPr u="heavy" spc="-2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Bulunması</a:t>
            </a:r>
            <a:r>
              <a:rPr u="heavy" spc="-35" dirty="0">
                <a:uFill>
                  <a:solidFill>
                    <a:srgbClr val="FF0000"/>
                  </a:solidFill>
                </a:uFill>
              </a:rPr>
              <a:t> </a:t>
            </a:r>
            <a:r>
              <a:rPr u="heavy" spc="-5" dirty="0">
                <a:uFill>
                  <a:solidFill>
                    <a:srgbClr val="FF0000"/>
                  </a:solidFill>
                </a:uFill>
              </a:rPr>
              <a:t>Gerekenler;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4370" y="2093163"/>
            <a:ext cx="8200390" cy="4419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Direksiyon</a:t>
            </a:r>
            <a:r>
              <a:rPr sz="2000" b="1" spc="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eğitimi</a:t>
            </a:r>
            <a:r>
              <a:rPr sz="2000" b="1" spc="1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15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sınav</a:t>
            </a:r>
            <a:r>
              <a:rPr sz="2000" b="1" spc="14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aracının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kursa</a:t>
            </a:r>
            <a:r>
              <a:rPr sz="2000" b="1" spc="15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ait</a:t>
            </a:r>
            <a:r>
              <a:rPr sz="2000" b="1" spc="16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olduğuna</a:t>
            </a:r>
            <a:r>
              <a:rPr sz="2000" b="1" spc="1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ilişkin</a:t>
            </a:r>
            <a:r>
              <a:rPr sz="2000" b="1" spc="1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motorlu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b="1" dirty="0">
                <a:latin typeface="Times New Roman"/>
                <a:cs typeface="Times New Roman"/>
              </a:rPr>
              <a:t>araç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trafik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belgesi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araç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tescil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belgesinin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aslı,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Usta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öğreticinin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çalışma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izninin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bir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örneği,</a:t>
            </a:r>
            <a:endParaRPr sz="20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Araçla</a:t>
            </a:r>
            <a:r>
              <a:rPr sz="2000" b="1" spc="30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eğitim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görecek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kursiyerlerin</a:t>
            </a:r>
            <a:r>
              <a:rPr sz="2000" b="1" spc="30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isim</a:t>
            </a:r>
            <a:r>
              <a:rPr sz="2000" b="1" spc="29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ve</a:t>
            </a:r>
            <a:r>
              <a:rPr sz="2000" b="1" spc="28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çalışma</a:t>
            </a:r>
            <a:r>
              <a:rPr sz="2000" b="1" spc="29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saatlerini</a:t>
            </a:r>
            <a:r>
              <a:rPr sz="2000" b="1" spc="28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gösterir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liste,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  <a:tab pos="988060" algn="l"/>
                <a:tab pos="2028825" algn="l"/>
                <a:tab pos="2696210" algn="l"/>
                <a:tab pos="3990340" algn="l"/>
                <a:tab pos="4821555" algn="l"/>
                <a:tab pos="6142990" algn="l"/>
                <a:tab pos="7013575" algn="l"/>
                <a:tab pos="7760334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Özel	Motorlu	</a:t>
            </a:r>
            <a:r>
              <a:rPr sz="2000" b="1" spc="-40" dirty="0">
                <a:latin typeface="Times New Roman"/>
                <a:cs typeface="Times New Roman"/>
              </a:rPr>
              <a:t>Taşıt	</a:t>
            </a:r>
            <a:r>
              <a:rPr sz="2000" b="1" spc="-5" dirty="0">
                <a:latin typeface="Times New Roman"/>
                <a:cs typeface="Times New Roman"/>
              </a:rPr>
              <a:t>Sürücüleri	Kursu	Direksiyon	Eğitim	Aracı	İzin</a:t>
            </a:r>
            <a:endParaRPr sz="2000" dirty="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Times New Roman"/>
                <a:cs typeface="Times New Roman"/>
              </a:rPr>
              <a:t>Formu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(EK-8)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bir</a:t>
            </a:r>
            <a:r>
              <a:rPr sz="2000" b="1" spc="-6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örneği,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Direksiyon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Eğitim</a:t>
            </a:r>
            <a:r>
              <a:rPr sz="2000" b="1" spc="-75" dirty="0">
                <a:latin typeface="Times New Roman"/>
                <a:cs typeface="Times New Roman"/>
              </a:rPr>
              <a:t> </a:t>
            </a:r>
            <a:r>
              <a:rPr sz="2000" b="1" spc="-35" dirty="0">
                <a:latin typeface="Times New Roman"/>
                <a:cs typeface="Times New Roman"/>
              </a:rPr>
              <a:t>Takip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Formu,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“K”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sınıfı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sürücü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aday belgesi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(EK-5)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bulunur.</a:t>
            </a:r>
            <a:endParaRPr sz="2000" dirty="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buFont typeface="Arial MT"/>
              <a:buChar char="•"/>
              <a:tabLst>
                <a:tab pos="355600" algn="l"/>
              </a:tabLst>
            </a:pPr>
            <a:r>
              <a:rPr sz="2000" b="1" dirty="0">
                <a:latin typeface="Times New Roman"/>
                <a:cs typeface="Times New Roman"/>
              </a:rPr>
              <a:t>“K”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sınıfı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sürücü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aday</a:t>
            </a:r>
            <a:r>
              <a:rPr sz="2000" b="1" dirty="0">
                <a:latin typeface="Times New Roman"/>
                <a:cs typeface="Times New Roman"/>
              </a:rPr>
              <a:t> belgesi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(EK-5)’nin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başlama</a:t>
            </a:r>
            <a:r>
              <a:rPr sz="2000" b="1" dirty="0">
                <a:latin typeface="Times New Roman"/>
                <a:cs typeface="Times New Roman"/>
              </a:rPr>
              <a:t> tarihi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kursiyerin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akan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trafikte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eğitime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başladığı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tarih,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bitiş</a:t>
            </a:r>
            <a:r>
              <a:rPr sz="2000" b="1" spc="-5" dirty="0">
                <a:latin typeface="Times New Roman"/>
                <a:cs typeface="Times New Roman"/>
              </a:rPr>
              <a:t> tarihi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ise</a:t>
            </a:r>
            <a:r>
              <a:rPr sz="2000" b="1" spc="-5" dirty="0">
                <a:latin typeface="Times New Roman"/>
                <a:cs typeface="Times New Roman"/>
              </a:rPr>
              <a:t> altı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ay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sonraki 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tarihtir.</a:t>
            </a:r>
            <a:endParaRPr sz="2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235075" algn="l"/>
                <a:tab pos="2510790" algn="l"/>
                <a:tab pos="3917315" algn="l"/>
                <a:tab pos="5124450" algn="l"/>
                <a:tab pos="5821045" algn="l"/>
                <a:tab pos="6863715" algn="l"/>
                <a:tab pos="7933690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(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YUKARIDA	BELİRTİLEN	MADDELERİN	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KONTRÖLÜ	</a:t>
            </a:r>
            <a:r>
              <a:rPr sz="1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SINAV	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SÜRECİNİ	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KONTROL	</a:t>
            </a:r>
            <a:r>
              <a:rPr sz="14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</a:t>
            </a:r>
            <a:endParaRPr sz="1400" dirty="0">
              <a:latin typeface="Times New Roman"/>
              <a:cs typeface="Times New Roman"/>
            </a:endParaRPr>
          </a:p>
          <a:p>
            <a:pPr marL="12700" marR="9525">
              <a:lnSpc>
                <a:spcPct val="100000"/>
              </a:lnSpc>
              <a:spcBef>
                <a:spcPts val="25"/>
              </a:spcBef>
            </a:pP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DENETİM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/</a:t>
            </a:r>
            <a:r>
              <a:rPr sz="1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SINAV</a:t>
            </a:r>
            <a:r>
              <a:rPr sz="1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UYGULAMA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VE</a:t>
            </a:r>
            <a:r>
              <a:rPr sz="1400" b="1" u="heavy" spc="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DEĞERLENDİRME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KOMİSYON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ÜYELERİ</a:t>
            </a:r>
            <a:r>
              <a:rPr sz="1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TARAFINDAN </a:t>
            </a:r>
            <a:r>
              <a:rPr sz="1400" b="1" spc="-3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YAPILMAKTEDIR.)</a:t>
            </a:r>
            <a:endParaRPr sz="1400" dirty="0">
              <a:latin typeface="Times New Roman"/>
              <a:cs typeface="Times New Roman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AFFA93DA-0CF7-4F4E-BE04-40A82C17B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587" y="14616"/>
            <a:ext cx="6600825" cy="11239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9049</Words>
  <Application>Microsoft Office PowerPoint</Application>
  <PresentationFormat>Ekran Gösterisi (4:3)</PresentationFormat>
  <Paragraphs>1311</Paragraphs>
  <Slides>84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84</vt:i4>
      </vt:variant>
    </vt:vector>
  </HeadingPairs>
  <TitlesOfParts>
    <vt:vector size="90" baseType="lpstr">
      <vt:lpstr>Arial MT</vt:lpstr>
      <vt:lpstr>Calibri</vt:lpstr>
      <vt:lpstr>Tahoma</vt:lpstr>
      <vt:lpstr>Times New Roman</vt:lpstr>
      <vt:lpstr>Wingdings</vt:lpstr>
      <vt:lpstr>Office Theme</vt:lpstr>
      <vt:lpstr>PowerPoint Sunusu</vt:lpstr>
      <vt:lpstr>PowerPoint Sunusu</vt:lpstr>
      <vt:lpstr>Direksiyon Eğitimi Dersi Uygulama Sınavı Mevzuatı ve Genel Açıklamalar</vt:lpstr>
      <vt:lpstr>Sınav Görevi ve Tanımı</vt:lpstr>
      <vt:lpstr>Direksiyon Eğitimi Dersi Sınavı Uygulama ve Değerlendirme  Komisyonunun Görevleri</vt:lpstr>
      <vt:lpstr>PowerPoint Sunusu</vt:lpstr>
      <vt:lpstr>Sınava girecek kursiyerin kimliğini tespit etmek üzere sınav giriş belgesi ile  nüfus cüzdanı/pasaport/daha önceden alınmış sürücü belgesi, fotoğraflı direksiyon  eğitimi sınav takip ve sonuç listesini kontrol ederek sınavı başlatır. Özellikle  direksiyon eğitimi sınav takip ve sonuç listesindeki fotoğrafla kursiyeri karşılaştırır.</vt:lpstr>
      <vt:lpstr>PowerPoint Sunusu</vt:lpstr>
      <vt:lpstr> Direksiyon Eğitimi ve Sınav Araçlarında Bulunması Gerekenler;</vt:lpstr>
      <vt:lpstr>Direksiyon Eğitimi Dersi Uygulama Sınavları</vt:lpstr>
      <vt:lpstr>PowerPoint Sunusu</vt:lpstr>
      <vt:lpstr>PowerPoint Sunusu</vt:lpstr>
      <vt:lpstr>Özellikle Dikkat Edilecek Trafik ve Yol Unsurları</vt:lpstr>
      <vt:lpstr>PowerPoint Sunusu</vt:lpstr>
      <vt:lpstr>Sınav Değerlendirme Formları</vt:lpstr>
      <vt:lpstr>Sınav Esnasında Yapılacak İşlemler</vt:lpstr>
      <vt:lpstr>PowerPoint Sunusu</vt:lpstr>
      <vt:lpstr>Sınav Bitiminde Yapılacak İşlemler</vt:lpstr>
      <vt:lpstr>PowerPoint Sunusu</vt:lpstr>
      <vt:lpstr>PowerPoint Sunusu</vt:lpstr>
      <vt:lpstr>Kursiyere sınav süresi ve sınavla ilgili bilgi veriniz.</vt:lpstr>
      <vt:lpstr>Sınav öncesi sorulacak güvenlik ve araç bilgisi sorgulama bölümü hakkında bilgi;</vt:lpstr>
      <vt:lpstr>formu,</vt:lpstr>
      <vt:lpstr>Güzergâh üzerinde varsa değişiklikler; Kursiyere güzergâh hakkında varsa değişikliklerden de bahsederek bilgi veriniz.</vt:lpstr>
      <vt:lpstr>PowerPoint Sunusu</vt:lpstr>
      <vt:lpstr>Araç Bilgisi Sorgulama</vt:lpstr>
      <vt:lpstr>PowerPoint Sunusu</vt:lpstr>
      <vt:lpstr>PowerPoint Sunusu</vt:lpstr>
      <vt:lpstr>PowerPoint Sunusu</vt:lpstr>
      <vt:lpstr>Akan Trafikte Direksiyon Sınavı Değerlendirmesi</vt:lpstr>
      <vt:lpstr>Tablet Üzerinden (EK-4) Direksiyon Eğitimi Dersi Sınav  Değerlendirme Formu’nun Doldurulması</vt:lpstr>
      <vt:lpstr>!!!</vt:lpstr>
      <vt:lpstr>PowerPoint Sunusu</vt:lpstr>
      <vt:lpstr>Emniyet kemerini takmıyor</vt:lpstr>
      <vt:lpstr>Alkol, Uyuşturucu veya Uyarıcı Maddelerin Etkisinde Olduğu  Gözlemlendi</vt:lpstr>
      <vt:lpstr>Kalkış Yapma (Aracı Harekete Geçirme) Becerisi</vt:lpstr>
      <vt:lpstr>Araç Kumanda Pedallarına İntibak Etme Davranışı</vt:lpstr>
      <vt:lpstr>Direksiyon Hâkimiyeti Davranışı</vt:lpstr>
      <vt:lpstr>Şerit İzleme ve Değiştirme Davranışı</vt:lpstr>
      <vt:lpstr> Kavşaklara Yaklaşma ve Kavşaklarda Sağa Sola Dönüşler</vt:lpstr>
      <vt:lpstr>Araç Seyir Halindeyken Değerlendirilecek Diğer Davranışlar</vt:lpstr>
      <vt:lpstr>PowerPoint Sunusu</vt:lpstr>
      <vt:lpstr>Yaya veya okul geçitlerinde yaya ve bisikletlilere yol verilmesi bu geçitlere  yaklaşırken hız düşürülmesi, özellikle çocukların bulunduğu durumlarda dikkatli ve  güvenli sürüş ortaya konulması gerekmektedir.</vt:lpstr>
      <vt:lpstr>PowerPoint Sunusu</vt:lpstr>
      <vt:lpstr>Önündeki Aracı Geçme (Sollama Yapma) Davranışı</vt:lpstr>
      <vt:lpstr>PowerPoint Sunusu</vt:lpstr>
      <vt:lpstr>Çevreye Duyarlı ve Ekonomik Araç Kullanma Davranışı</vt:lpstr>
      <vt:lpstr>Geri Giderken Sağa- Sola (L) Dönme Davranışı</vt:lpstr>
      <vt:lpstr>PowerPoint Sunusu</vt:lpstr>
      <vt:lpstr>Geri Düz Gitme (25 Metre) Davranışı</vt:lpstr>
      <vt:lpstr>Ani Fren Yapma Davranışı</vt:lpstr>
      <vt:lpstr>Eğimli Yolda Kalkış Davranışı</vt:lpstr>
      <vt:lpstr>PowerPoint Sunusu</vt:lpstr>
      <vt:lpstr>PowerPoint Sunusu</vt:lpstr>
      <vt:lpstr>Duraklama ve Park Etme Davranışı</vt:lpstr>
      <vt:lpstr>(EK-4) Değerlendirme Formu Sürücü Sertifikaları Direksiyon Sınavının  Bitirilmesi</vt:lpstr>
      <vt:lpstr>PowerPoint Sunusu</vt:lpstr>
      <vt:lpstr>Tablet Üzerinden(EK-3) Değerlendirme Formu Sürücü Sertifikaları “A1”,  “A2”, “A” Direksiyon Sınavları</vt:lpstr>
      <vt:lpstr>Araç Bilgisi Sorgulama Aşaması</vt:lpstr>
      <vt:lpstr>Direksiyon Sınavı Ön Değerlendirme</vt:lpstr>
      <vt:lpstr>Yönetmelik Eki (EK-7) Krokiye Göre Düzenlenen Alanda Direksiyon Sınavı</vt:lpstr>
      <vt:lpstr>Alanda Kalkış Yapma (Aracı Harekete Geçirme)</vt:lpstr>
      <vt:lpstr>Alanda Kalkış Yapma (Aracı Harekete Geçirme)</vt:lpstr>
      <vt:lpstr>Sekiz Çizme (“B1” sertifika sınıfı araçlar hariç)</vt:lpstr>
      <vt:lpstr>Denge Çizgisinden Geçme(“B1” sertifika sınıfı araçlar hariç)</vt:lpstr>
      <vt:lpstr>Hızlanma, Yavaşlama ve Durma</vt:lpstr>
      <vt:lpstr>Engelden Kaçma;</vt:lpstr>
      <vt:lpstr>Ani Fren Yapma;</vt:lpstr>
      <vt:lpstr>Sürüş Becerisi ve Trafik Algısına Yönelik Davranışların Test Edildiği Akan Trafikte Yapılan Direksiyon Sınavı</vt:lpstr>
      <vt:lpstr> Özellikle Dikkat Edilecek Trafik ve Yol Unsurları</vt:lpstr>
      <vt:lpstr>Akan Trafikte Kalkış Yapma (Aracı Harekete Geçirme)</vt:lpstr>
      <vt:lpstr>Araç Kumanda Pedallarına İntibak;</vt:lpstr>
      <vt:lpstr>Şerit İzleme ve Değiştirme;</vt:lpstr>
      <vt:lpstr>PowerPoint Sunusu</vt:lpstr>
      <vt:lpstr>Önündeki Aracı Geçme (Sollama Yapma)</vt:lpstr>
      <vt:lpstr>Hız Kuralları;</vt:lpstr>
      <vt:lpstr>Çevreye Duyarlı ve Ekonomik Araç Kullanma;</vt:lpstr>
      <vt:lpstr>Araç Seyir Halindeyken Değerlendirilecek Diğer Davranışlar;</vt:lpstr>
      <vt:lpstr>Duraklama ve Park Etme;</vt:lpstr>
      <vt:lpstr>PowerPoint Sunusu</vt:lpstr>
      <vt:lpstr>PowerPoint Sunusu</vt:lpstr>
      <vt:lpstr>PowerPoint Sunusu</vt:lpstr>
      <vt:lpstr>PowerPoint Sunusu</vt:lpstr>
      <vt:lpstr>TEŞEKKÜR EDERİZ.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8</cp:revision>
  <dcterms:created xsi:type="dcterms:W3CDTF">2022-03-08T13:34:11Z</dcterms:created>
  <dcterms:modified xsi:type="dcterms:W3CDTF">2022-03-16T11:11:56Z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2022-03-08T00:00:00Z</vt:filetime>
  </property>
</Properties>
</file>