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8" r:id="rId5"/>
    <p:sldId id="258" r:id="rId6"/>
    <p:sldId id="259" r:id="rId7"/>
    <p:sldId id="263" r:id="rId8"/>
    <p:sldId id="269" r:id="rId9"/>
    <p:sldId id="264" r:id="rId10"/>
    <p:sldId id="265" r:id="rId11"/>
    <p:sldId id="261" r:id="rId12"/>
    <p:sldId id="276" r:id="rId13"/>
    <p:sldId id="266" r:id="rId14"/>
    <p:sldId id="272" r:id="rId15"/>
    <p:sldId id="271" r:id="rId16"/>
    <p:sldId id="273" r:id="rId17"/>
    <p:sldId id="275" r:id="rId18"/>
    <p:sldId id="274" r:id="rId19"/>
    <p:sldId id="270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122" d="100"/>
          <a:sy n="122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90AA-8569-4207-B8BB-65F90C526C6F}" type="datetimeFigureOut">
              <a:rPr lang="tr-TR" smtClean="0"/>
              <a:pPr/>
              <a:t>21.11.2019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CCA7-4D41-41DF-A0EF-462C0135F8F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-5 yaş beslen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3" y="3857623"/>
            <a:ext cx="4000500" cy="3000376"/>
          </a:xfrm>
          <a:prstGeom prst="rect">
            <a:avLst/>
          </a:prstGeom>
          <a:noFill/>
        </p:spPr>
      </p:pic>
      <p:pic>
        <p:nvPicPr>
          <p:cNvPr id="7172" name="Picture 4" descr="3-5 yaş beslenm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4" y="0"/>
            <a:ext cx="9148758" cy="3717033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2880320"/>
          </a:xfrm>
        </p:spPr>
        <p:txBody>
          <a:bodyPr/>
          <a:lstStyle/>
          <a:p>
            <a:r>
              <a:rPr lang="tr-TR" b="1" dirty="0" smtClean="0"/>
              <a:t>OKUL ÖNCESİ DÖNEMDE BESLENME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499992" y="5357811"/>
            <a:ext cx="4208512" cy="120168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PURSAKLAR İLÇE SAĞLIK MÜDÜRLÜĞÜ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bir dilim börek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4365"/>
          <a:stretch>
            <a:fillRect/>
          </a:stretch>
        </p:blipFill>
        <p:spPr bwMode="auto">
          <a:xfrm>
            <a:off x="1508385" y="3934901"/>
            <a:ext cx="4687069" cy="2945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b="1" dirty="0" smtClean="0">
                <a:latin typeface="Arial" pitchFamily="34" charset="0"/>
              </a:rPr>
              <a:t>Ekmek ve makarna,bulgur,irmik gibi tahıl ürünleri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tr-TR" altLang="tr-TR" dirty="0" smtClean="0">
                <a:latin typeface="Arial" pitchFamily="34" charset="0"/>
              </a:rPr>
              <a:t>      Her gün </a:t>
            </a:r>
            <a:r>
              <a:rPr lang="tr-TR" altLang="tr-TR" b="1" dirty="0" smtClean="0">
                <a:latin typeface="Arial" pitchFamily="34" charset="0"/>
              </a:rPr>
              <a:t>3-6 </a:t>
            </a:r>
            <a:r>
              <a:rPr lang="tr-TR" altLang="tr-TR" dirty="0">
                <a:latin typeface="Arial" pitchFamily="34" charset="0"/>
              </a:rPr>
              <a:t>porsiyon almalıdır.</a:t>
            </a:r>
            <a:br>
              <a:rPr lang="tr-TR" altLang="tr-TR" dirty="0">
                <a:latin typeface="Arial" pitchFamily="34" charset="0"/>
              </a:rPr>
            </a:br>
            <a:endParaRPr lang="tr-TR" altLang="tr-TR" dirty="0">
              <a:latin typeface="Arial" pitchFamily="34" charset="0"/>
            </a:endParaRPr>
          </a:p>
        </p:txBody>
      </p:sp>
      <p:sp>
        <p:nvSpPr>
          <p:cNvPr id="3074" name="AutoShape 2" descr="ince dilim ekme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6" name="AutoShape 4" descr="ince dilim ekme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2" name="Picture 10" descr="bulgur pilavı ile ilgili görsel sonucu"/>
          <p:cNvPicPr>
            <a:picLocks noChangeAspect="1" noChangeArrowheads="1"/>
          </p:cNvPicPr>
          <p:nvPr/>
        </p:nvPicPr>
        <p:blipFill>
          <a:blip r:embed="rId3" cstate="print"/>
          <a:srcRect t="15523"/>
          <a:stretch>
            <a:fillRect/>
          </a:stretch>
        </p:blipFill>
        <p:spPr bwMode="auto">
          <a:xfrm>
            <a:off x="3851920" y="2348880"/>
            <a:ext cx="3802075" cy="2406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ince dilim ekmek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3478184" cy="2049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90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/>
          <a:srcRect b="10459"/>
          <a:stretch>
            <a:fillRect/>
          </a:stretch>
        </p:blipFill>
        <p:spPr bwMode="auto">
          <a:xfrm>
            <a:off x="-283670" y="0"/>
            <a:ext cx="942767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570186"/>
          </a:xfrm>
        </p:spPr>
        <p:txBody>
          <a:bodyPr/>
          <a:lstStyle/>
          <a:p>
            <a:r>
              <a:rPr lang="tr-TR" b="1" dirty="0" smtClean="0"/>
              <a:t>SU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39952" y="3356992"/>
            <a:ext cx="4546848" cy="2769171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		Her gün </a:t>
            </a:r>
            <a:r>
              <a:rPr lang="tr-TR" b="1" dirty="0" smtClean="0"/>
              <a:t>8-10 bardak </a:t>
            </a:r>
            <a:r>
              <a:rPr lang="tr-TR" dirty="0" smtClean="0"/>
              <a:t>su içilmeli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UYKU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HER GÜN </a:t>
            </a:r>
            <a:r>
              <a:rPr lang="tr-TR" b="1" dirty="0" smtClean="0"/>
              <a:t>EN AZ 8-10 SAAT </a:t>
            </a:r>
            <a:r>
              <a:rPr lang="tr-TR" dirty="0" smtClean="0"/>
              <a:t>UYUMALIYIZ!</a:t>
            </a:r>
            <a:endParaRPr lang="tr-TR" dirty="0"/>
          </a:p>
        </p:txBody>
      </p:sp>
      <p:pic>
        <p:nvPicPr>
          <p:cNvPr id="2050" name="Picture 2" descr="C:\Users\samsung\masaüstü\Screenshot_2018-01-09-21-26-55-533_com.android.chrom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b="40202"/>
          <a:stretch/>
        </p:blipFill>
        <p:spPr bwMode="auto">
          <a:xfrm>
            <a:off x="1475656" y="2267190"/>
            <a:ext cx="5544615" cy="41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çocuklara kahvaltı örneği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7024" t="6832" r="5281" b="5473"/>
          <a:stretch>
            <a:fillRect/>
          </a:stretch>
        </p:blipFill>
        <p:spPr bwMode="auto">
          <a:xfrm>
            <a:off x="4967536" y="2681536"/>
            <a:ext cx="4176464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i="1" dirty="0" smtClean="0">
                <a:solidFill>
                  <a:srgbClr val="9A0000"/>
                </a:solidFill>
                <a:latin typeface="MonotypeCorsiva,Italic"/>
              </a:rPr>
              <a:t>Kahvaltı önemli mi?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980728"/>
            <a:ext cx="496855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altLang="tr-TR" dirty="0">
              <a:solidFill>
                <a:srgbClr val="808000"/>
              </a:solidFill>
              <a:latin typeface="Wingdings" pitchFamily="2" charset="2"/>
            </a:endParaRPr>
          </a:p>
          <a:p>
            <a:pPr marL="0" indent="0">
              <a:buNone/>
            </a:pPr>
            <a:r>
              <a:rPr lang="tr-TR" altLang="tr-TR" b="1" dirty="0">
                <a:solidFill>
                  <a:srgbClr val="808000"/>
                </a:solidFill>
                <a:latin typeface="ArialNarrow,Bold"/>
              </a:rPr>
              <a:t>    Günün en önemli öğünü</a:t>
            </a:r>
          </a:p>
          <a:p>
            <a:pPr marL="0" indent="0">
              <a:buNone/>
            </a:pPr>
            <a:r>
              <a:rPr lang="tr-TR" altLang="tr-TR" dirty="0">
                <a:solidFill>
                  <a:srgbClr val="808000"/>
                </a:solidFill>
                <a:latin typeface="Wingdings" pitchFamily="2" charset="2"/>
              </a:rPr>
              <a:t> </a:t>
            </a:r>
            <a:r>
              <a:rPr lang="tr-TR" altLang="tr-TR" b="1" dirty="0">
                <a:solidFill>
                  <a:srgbClr val="000000"/>
                </a:solidFill>
                <a:latin typeface="ArialNarrow,Bold"/>
              </a:rPr>
              <a:t>Okul başarısını ve mental iyilik durumunu arttırır.</a:t>
            </a:r>
          </a:p>
          <a:p>
            <a:pPr marL="0" indent="0"/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6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Kahvaltı?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5987008" cy="5073427"/>
          </a:xfrm>
        </p:spPr>
        <p:txBody>
          <a:bodyPr>
            <a:normAutofit/>
          </a:bodyPr>
          <a:lstStyle/>
          <a:p>
            <a:r>
              <a:rPr lang="tr-TR" altLang="tr-TR" b="1" dirty="0" smtClean="0">
                <a:solidFill>
                  <a:srgbClr val="000000"/>
                </a:solidFill>
                <a:latin typeface="ArialNarrow,Bold"/>
              </a:rPr>
              <a:t>Gece </a:t>
            </a:r>
            <a:r>
              <a:rPr lang="tr-TR" altLang="tr-TR" b="1" dirty="0">
                <a:solidFill>
                  <a:srgbClr val="000000"/>
                </a:solidFill>
                <a:latin typeface="ArialNarrow,Bold"/>
              </a:rPr>
              <a:t>boyunca aç olan vücudun kahvaltı ile enerji </a:t>
            </a:r>
            <a:r>
              <a:rPr lang="tr-TR" altLang="tr-TR" b="1" dirty="0" smtClean="0">
                <a:solidFill>
                  <a:srgbClr val="000000"/>
                </a:solidFill>
                <a:latin typeface="ArialNarrow,Bold"/>
              </a:rPr>
              <a:t>alması</a:t>
            </a:r>
          </a:p>
          <a:p>
            <a:endParaRPr lang="tr-TR" altLang="tr-TR" b="1" dirty="0">
              <a:solidFill>
                <a:srgbClr val="000000"/>
              </a:solidFill>
              <a:latin typeface="ArialNarrow,Bold"/>
            </a:endParaRPr>
          </a:p>
          <a:p>
            <a:pPr marL="0" indent="0"/>
            <a:r>
              <a:rPr lang="tr-TR" altLang="tr-TR" b="1" dirty="0">
                <a:solidFill>
                  <a:srgbClr val="000000"/>
                </a:solidFill>
                <a:latin typeface="ArialNarrow,Bold"/>
              </a:rPr>
              <a:t>  </a:t>
            </a:r>
            <a:r>
              <a:rPr lang="tr-TR" altLang="tr-TR" b="1" dirty="0" smtClean="0">
                <a:solidFill>
                  <a:srgbClr val="000000"/>
                </a:solidFill>
                <a:latin typeface="ArialNarrow,Bold"/>
              </a:rPr>
              <a:t>Beyin </a:t>
            </a:r>
            <a:r>
              <a:rPr lang="tr-TR" altLang="tr-TR" b="1" dirty="0">
                <a:solidFill>
                  <a:srgbClr val="000000"/>
                </a:solidFill>
                <a:latin typeface="ArialNarrow,Bold"/>
              </a:rPr>
              <a:t>için gerekli olan </a:t>
            </a:r>
            <a:r>
              <a:rPr lang="tr-TR" altLang="tr-TR" b="1" dirty="0" err="1">
                <a:solidFill>
                  <a:srgbClr val="000000"/>
                </a:solidFill>
                <a:latin typeface="ArialNarrow,Bold"/>
              </a:rPr>
              <a:t>glukozun</a:t>
            </a:r>
            <a:r>
              <a:rPr lang="tr-TR" altLang="tr-TR" b="1" dirty="0">
                <a:solidFill>
                  <a:srgbClr val="000000"/>
                </a:solidFill>
                <a:latin typeface="ArialNarrow,Bold"/>
              </a:rPr>
              <a:t> sağlanması 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933"/>
            <a:ext cx="3196732" cy="2903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çocuklara kahvaltı örneği ile ilgili görsel sonucu"/>
          <p:cNvPicPr>
            <a:picLocks noChangeAspect="1" noChangeArrowheads="1"/>
          </p:cNvPicPr>
          <p:nvPr/>
        </p:nvPicPr>
        <p:blipFill rotWithShape="1">
          <a:blip r:embed="rId3" cstate="print"/>
          <a:srcRect l="23946" t="8135" r="27960" b="13273"/>
          <a:stretch/>
        </p:blipFill>
        <p:spPr bwMode="auto">
          <a:xfrm>
            <a:off x="6303818" y="4073236"/>
            <a:ext cx="2840182" cy="2784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9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çocuklara kahvaltı örneği ile ilgili görsel sonucu"/>
          <p:cNvPicPr>
            <a:picLocks noChangeAspect="1" noChangeArrowheads="1"/>
          </p:cNvPicPr>
          <p:nvPr/>
        </p:nvPicPr>
        <p:blipFill rotWithShape="1">
          <a:blip r:embed="rId2" cstate="print"/>
          <a:srcRect b="7165"/>
          <a:stretch/>
        </p:blipFill>
        <p:spPr bwMode="auto">
          <a:xfrm>
            <a:off x="-30041" y="0"/>
            <a:ext cx="9174041" cy="6741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12" descr="çocuklara kahvaltı örneği ile ilgili görsel sonucu"/>
          <p:cNvPicPr>
            <a:picLocks noChangeAspect="1" noChangeArrowheads="1"/>
          </p:cNvPicPr>
          <p:nvPr/>
        </p:nvPicPr>
        <p:blipFill rotWithShape="1">
          <a:blip r:embed="rId2" cstate="print"/>
          <a:srcRect b="5795"/>
          <a:stretch/>
        </p:blipFill>
        <p:spPr bwMode="auto">
          <a:xfrm>
            <a:off x="0" y="0"/>
            <a:ext cx="9144000" cy="6863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8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555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 descr="çocuklara kahvaltı örneğ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3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İlgili resim"/>
          <p:cNvPicPr>
            <a:picLocks noChangeAspect="1" noChangeArrowheads="1"/>
          </p:cNvPicPr>
          <p:nvPr/>
        </p:nvPicPr>
        <p:blipFill>
          <a:blip r:embed="rId2" cstate="print"/>
          <a:srcRect l="2520" r="5501" b="10306"/>
          <a:stretch>
            <a:fillRect/>
          </a:stretch>
        </p:blipFill>
        <p:spPr bwMode="auto">
          <a:xfrm>
            <a:off x="0" y="-62505"/>
            <a:ext cx="9144000" cy="6920505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91472" y="5085184"/>
            <a:ext cx="4752528" cy="1143000"/>
          </a:xfrm>
        </p:spPr>
        <p:txBody>
          <a:bodyPr/>
          <a:lstStyle/>
          <a:p>
            <a:r>
              <a:rPr lang="tr-TR" b="1" dirty="0" smtClean="0"/>
              <a:t>TEŞEKKÜRLER.. </a:t>
            </a:r>
            <a:r>
              <a:rPr lang="tr-TR" b="1" dirty="0" smtClean="0">
                <a:sym typeface="Wingdings" pitchFamily="2" charset="2"/>
              </a:rPr>
              <a:t></a:t>
            </a:r>
            <a:endParaRPr lang="tr-TR" b="1" dirty="0"/>
          </a:p>
        </p:txBody>
      </p:sp>
      <p:sp>
        <p:nvSpPr>
          <p:cNvPr id="1026" name="AutoShape 2" descr="çocuklara kahvaltı örneğ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çocuklara kahvaltı örneğ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çocuklara kahvaltı örneğ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eslen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8322159" cy="3356992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/>
              <a:t>BESLENME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 smtClean="0"/>
              <a:t>İnsanın </a:t>
            </a:r>
            <a:r>
              <a:rPr lang="tr-TR" altLang="tr-TR" dirty="0"/>
              <a:t>büyümesi</a:t>
            </a:r>
            <a:r>
              <a:rPr lang="tr-TR" altLang="tr-TR" dirty="0" smtClean="0"/>
              <a:t>, gelişmesi, sağlıklı </a:t>
            </a:r>
            <a:r>
              <a:rPr lang="tr-TR" altLang="tr-TR" dirty="0"/>
              <a:t>ve üretken olarak uzun süre yaşaması ve yaşam kalitesini arttırması için gerekli olan besinleri </a:t>
            </a:r>
            <a:r>
              <a:rPr lang="tr-TR" altLang="tr-TR" dirty="0" smtClean="0"/>
              <a:t>vücuduna </a:t>
            </a:r>
            <a:r>
              <a:rPr lang="tr-TR" altLang="tr-TR" dirty="0"/>
              <a:t>alıp kullanmasıdır.</a:t>
            </a:r>
          </a:p>
          <a:p>
            <a:endParaRPr lang="tr-TR" alt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99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Çocukların beslenmesinde öncelikli hedef; vücutlarının ihtiyacı olan vitamin, mineral, protein, karbonhidrat ve yağ ihtiyacını karşılamak </a:t>
            </a:r>
            <a:r>
              <a:rPr lang="tr-TR" dirty="0" smtClean="0"/>
              <a:t>olmalıdır.</a:t>
            </a:r>
            <a:endParaRPr lang="tr-TR" dirty="0"/>
          </a:p>
        </p:txBody>
      </p:sp>
      <p:pic>
        <p:nvPicPr>
          <p:cNvPr id="10242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7632848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5602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üt içen çocuk komi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2695998"/>
          </a:xfrm>
          <a:prstGeom prst="rect">
            <a:avLst/>
          </a:prstGeom>
          <a:noFill/>
        </p:spPr>
      </p:pic>
      <p:pic>
        <p:nvPicPr>
          <p:cNvPr id="8194" name="Picture 2" descr="süt içen çocuk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355976" cy="319472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Süt ve Süt ürünleri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497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tr-TR" altLang="tr-TR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tr-TR" altLang="tr-TR" dirty="0">
              <a:latin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altLang="tr-TR" dirty="0" smtClean="0">
                <a:latin typeface="Arial" pitchFamily="34" charset="0"/>
              </a:rPr>
              <a:t>Okul </a:t>
            </a:r>
            <a:r>
              <a:rPr lang="tr-TR" altLang="tr-TR" dirty="0">
                <a:latin typeface="Arial" pitchFamily="34" charset="0"/>
              </a:rPr>
              <a:t>çağı çocuğu günde </a:t>
            </a:r>
            <a:r>
              <a:rPr lang="tr-TR" altLang="tr-TR" b="1" dirty="0">
                <a:latin typeface="Arial" pitchFamily="34" charset="0"/>
              </a:rPr>
              <a:t>3-4 </a:t>
            </a:r>
            <a:r>
              <a:rPr lang="tr-TR" altLang="tr-TR" dirty="0">
                <a:latin typeface="Arial" pitchFamily="34" charset="0"/>
              </a:rPr>
              <a:t>porsiyon süt grubundan almalıdır.</a:t>
            </a:r>
            <a:br>
              <a:rPr lang="tr-TR" altLang="tr-TR" dirty="0">
                <a:latin typeface="Arial" pitchFamily="34" charset="0"/>
              </a:rPr>
            </a:br>
            <a:endParaRPr lang="tr-TR" altLang="tr-TR" dirty="0">
              <a:latin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altLang="tr-TR" dirty="0">
                <a:latin typeface="Arial" pitchFamily="34" charset="0"/>
              </a:rPr>
              <a:t>	1 porsiyon miktarları 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dirty="0">
                <a:latin typeface="Arial" pitchFamily="34" charset="0"/>
              </a:rPr>
              <a:t>	-1 su bardağı süt</a:t>
            </a:r>
            <a:br>
              <a:rPr lang="tr-TR" altLang="tr-TR" dirty="0">
                <a:latin typeface="Arial" pitchFamily="34" charset="0"/>
              </a:rPr>
            </a:br>
            <a:r>
              <a:rPr lang="tr-TR" altLang="tr-TR" dirty="0">
                <a:latin typeface="Arial" pitchFamily="34" charset="0"/>
              </a:rPr>
              <a:t>-1 dilim beyaz peynir</a:t>
            </a:r>
            <a:br>
              <a:rPr lang="tr-TR" altLang="tr-TR" dirty="0">
                <a:latin typeface="Arial" pitchFamily="34" charset="0"/>
              </a:rPr>
            </a:br>
            <a:r>
              <a:rPr lang="tr-TR" altLang="tr-TR" dirty="0">
                <a:latin typeface="Arial" pitchFamily="34" charset="0"/>
              </a:rPr>
              <a:t>-1 kase yoğurt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8198" name="Picture 6" descr="İlgili res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0"/>
            <a:ext cx="2381250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et et ürünler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ET VE ÜRÜNLERİ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	</a:t>
            </a:r>
            <a:r>
              <a:rPr lang="tr-TR" b="1" dirty="0"/>
              <a:t> </a:t>
            </a:r>
            <a:r>
              <a:rPr lang="tr-TR" dirty="0"/>
              <a:t>Çocukların gün içerisinde tüketmesi gereken et miktarı ortalama </a:t>
            </a:r>
            <a:r>
              <a:rPr lang="tr-TR" dirty="0" smtClean="0"/>
              <a:t>120 </a:t>
            </a:r>
            <a:r>
              <a:rPr lang="tr-TR" dirty="0"/>
              <a:t>gr kadar olmalıdır. Bu durum çocuğun yaşına ve kilosuna göre değişebilir. </a:t>
            </a:r>
            <a:endParaRPr lang="tr-TR" dirty="0" smtClean="0"/>
          </a:p>
        </p:txBody>
      </p:sp>
      <p:sp>
        <p:nvSpPr>
          <p:cNvPr id="4" name="3 Bulut"/>
          <p:cNvSpPr/>
          <p:nvPr/>
        </p:nvSpPr>
        <p:spPr>
          <a:xfrm>
            <a:off x="755576" y="3789040"/>
            <a:ext cx="3816424" cy="1512168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smtClean="0"/>
              <a:t>Protein</a:t>
            </a:r>
            <a:endParaRPr lang="tr-TR" sz="5400" dirty="0"/>
          </a:p>
        </p:txBody>
      </p:sp>
      <p:sp>
        <p:nvSpPr>
          <p:cNvPr id="5" name="4 Bulut"/>
          <p:cNvSpPr/>
          <p:nvPr/>
        </p:nvSpPr>
        <p:spPr>
          <a:xfrm>
            <a:off x="5327576" y="3717032"/>
            <a:ext cx="3816424" cy="15121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smtClean="0"/>
              <a:t>Demir </a:t>
            </a:r>
            <a:endParaRPr lang="tr-TR" sz="5400" dirty="0"/>
          </a:p>
        </p:txBody>
      </p:sp>
      <p:sp>
        <p:nvSpPr>
          <p:cNvPr id="6" name="5 4-Nokta Yıldız"/>
          <p:cNvSpPr/>
          <p:nvPr/>
        </p:nvSpPr>
        <p:spPr>
          <a:xfrm>
            <a:off x="4499992" y="4077072"/>
            <a:ext cx="914400" cy="914400"/>
          </a:xfrm>
          <a:prstGeom prst="star4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2" name="Picture 4" descr="et et ürünler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0"/>
            <a:ext cx="2381250" cy="1714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Ne kadar yemeliyiz?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tr-TR" dirty="0">
              <a:latin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tr-TR" dirty="0" smtClean="0">
                <a:latin typeface="Arial" pitchFamily="34" charset="0"/>
              </a:rPr>
              <a:t>	Her </a:t>
            </a:r>
            <a:r>
              <a:rPr lang="tr-TR" dirty="0">
                <a:latin typeface="Arial" pitchFamily="34" charset="0"/>
              </a:rPr>
              <a:t>gün </a:t>
            </a:r>
            <a:r>
              <a:rPr lang="tr-TR" b="1" dirty="0">
                <a:latin typeface="Arial" pitchFamily="34" charset="0"/>
              </a:rPr>
              <a:t>2-3 </a:t>
            </a:r>
            <a:r>
              <a:rPr lang="tr-TR" dirty="0">
                <a:latin typeface="Arial" pitchFamily="34" charset="0"/>
              </a:rPr>
              <a:t>porsiyon tüketilmelidir.</a:t>
            </a:r>
            <a:br>
              <a:rPr lang="tr-TR" dirty="0">
                <a:latin typeface="Arial" pitchFamily="34" charset="0"/>
              </a:rPr>
            </a:br>
            <a:endParaRPr lang="tr-TR" dirty="0">
              <a:latin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tr-TR" dirty="0">
                <a:latin typeface="Arial" pitchFamily="34" charset="0"/>
              </a:rPr>
              <a:t>	</a:t>
            </a:r>
            <a:r>
              <a:rPr lang="tr-TR" dirty="0" smtClean="0">
                <a:latin typeface="Arial" pitchFamily="34" charset="0"/>
              </a:rPr>
              <a:t> </a:t>
            </a:r>
            <a:r>
              <a:rPr lang="tr-TR" dirty="0">
                <a:latin typeface="Arial" pitchFamily="34" charset="0"/>
              </a:rPr>
              <a:t/>
            </a:r>
            <a:br>
              <a:rPr lang="tr-TR" dirty="0">
                <a:latin typeface="Arial" pitchFamily="34" charset="0"/>
              </a:rPr>
            </a:br>
            <a:endParaRPr lang="tr-TR" dirty="0"/>
          </a:p>
        </p:txBody>
      </p:sp>
      <p:pic>
        <p:nvPicPr>
          <p:cNvPr id="6148" name="Picture 4" descr="İlgili resim"/>
          <p:cNvPicPr>
            <a:picLocks noChangeAspect="1" noChangeArrowheads="1"/>
          </p:cNvPicPr>
          <p:nvPr/>
        </p:nvPicPr>
        <p:blipFill>
          <a:blip r:embed="rId2" cstate="print"/>
          <a:srcRect l="5040" t="11340" r="56539" b="35741"/>
          <a:stretch>
            <a:fillRect/>
          </a:stretch>
        </p:blipFill>
        <p:spPr bwMode="auto">
          <a:xfrm>
            <a:off x="539552" y="4005064"/>
            <a:ext cx="2195736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kuru baklagil yemeği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23100" t="5040" b="19361"/>
          <a:stretch>
            <a:fillRect/>
          </a:stretch>
        </p:blipFill>
        <p:spPr bwMode="auto">
          <a:xfrm>
            <a:off x="2843808" y="2708920"/>
            <a:ext cx="2969568" cy="1824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tavuk parçası ile ilgili görsel sonucu"/>
          <p:cNvPicPr>
            <a:picLocks noChangeAspect="1" noChangeArrowheads="1"/>
          </p:cNvPicPr>
          <p:nvPr/>
        </p:nvPicPr>
        <p:blipFill>
          <a:blip r:embed="rId4" cstate="print"/>
          <a:srcRect t="7038" r="13740" b="26985"/>
          <a:stretch>
            <a:fillRect/>
          </a:stretch>
        </p:blipFill>
        <p:spPr bwMode="auto">
          <a:xfrm>
            <a:off x="2555776" y="4293096"/>
            <a:ext cx="2892468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aşlanmış yumurta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84985"/>
            <a:ext cx="3482363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2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lı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r-TR" dirty="0" smtClean="0"/>
              <a:t>BALIK</a:t>
            </a:r>
            <a:endParaRPr lang="tr-TR" dirty="0"/>
          </a:p>
        </p:txBody>
      </p:sp>
      <p:sp>
        <p:nvSpPr>
          <p:cNvPr id="5" name="4 Güneş"/>
          <p:cNvSpPr/>
          <p:nvPr/>
        </p:nvSpPr>
        <p:spPr>
          <a:xfrm>
            <a:off x="1835696" y="1124744"/>
            <a:ext cx="5832648" cy="48965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ysClr val="windowText" lastClr="000000"/>
                </a:solidFill>
              </a:rPr>
              <a:t>Zihinsel ve fiziksel gelişim </a:t>
            </a:r>
            <a:endParaRPr lang="tr-TR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5 Bulut"/>
          <p:cNvSpPr/>
          <p:nvPr/>
        </p:nvSpPr>
        <p:spPr>
          <a:xfrm>
            <a:off x="251520" y="4697760"/>
            <a:ext cx="2160240" cy="21602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selenyum</a:t>
            </a:r>
            <a:endParaRPr lang="tr-TR" sz="2000" dirty="0"/>
          </a:p>
        </p:txBody>
      </p:sp>
      <p:sp>
        <p:nvSpPr>
          <p:cNvPr id="7" name="6 Bulut"/>
          <p:cNvSpPr/>
          <p:nvPr/>
        </p:nvSpPr>
        <p:spPr>
          <a:xfrm>
            <a:off x="6804248" y="260648"/>
            <a:ext cx="2016224" cy="21602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iyot</a:t>
            </a:r>
            <a:endParaRPr lang="tr-TR" sz="3200" dirty="0"/>
          </a:p>
        </p:txBody>
      </p:sp>
      <p:sp>
        <p:nvSpPr>
          <p:cNvPr id="8" name="7 Bulut"/>
          <p:cNvSpPr/>
          <p:nvPr/>
        </p:nvSpPr>
        <p:spPr>
          <a:xfrm>
            <a:off x="6804248" y="4697760"/>
            <a:ext cx="2016224" cy="21602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fosfor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atates havuç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4383351" cy="2497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yeşil salata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4353633" cy="2900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kayısı çilek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17032"/>
            <a:ext cx="4867479" cy="2736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latin typeface="Arial" pitchFamily="34" charset="0"/>
              </a:rPr>
              <a:t> </a:t>
            </a:r>
            <a:r>
              <a:rPr lang="tr-TR" altLang="tr-TR" b="1" dirty="0" smtClean="0">
                <a:latin typeface="Arial" pitchFamily="34" charset="0"/>
              </a:rPr>
              <a:t>SEBZE VE MEYVELER 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014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tr-TR" altLang="tr-TR" dirty="0">
                <a:latin typeface="Arial" pitchFamily="34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dirty="0">
                <a:latin typeface="Arial" pitchFamily="34" charset="0"/>
              </a:rPr>
              <a:t>	</a:t>
            </a:r>
            <a:r>
              <a:rPr lang="tr-TR" altLang="tr-TR" dirty="0" smtClean="0">
                <a:latin typeface="Arial" pitchFamily="34" charset="0"/>
              </a:rPr>
              <a:t>Her </a:t>
            </a:r>
            <a:r>
              <a:rPr lang="tr-TR" altLang="tr-TR" dirty="0">
                <a:latin typeface="Arial" pitchFamily="34" charset="0"/>
              </a:rPr>
              <a:t>gün en az </a:t>
            </a:r>
            <a:r>
              <a:rPr lang="tr-TR" altLang="tr-TR" b="1" dirty="0">
                <a:latin typeface="Arial" pitchFamily="34" charset="0"/>
              </a:rPr>
              <a:t>5</a:t>
            </a:r>
            <a:r>
              <a:rPr lang="tr-TR" altLang="tr-TR" dirty="0">
                <a:latin typeface="Arial" pitchFamily="34" charset="0"/>
              </a:rPr>
              <a:t> porsiyon alınmalıdır.</a:t>
            </a:r>
            <a:br>
              <a:rPr lang="tr-TR" altLang="tr-TR" dirty="0">
                <a:latin typeface="Arial" pitchFamily="34" charset="0"/>
              </a:rPr>
            </a:br>
            <a:endParaRPr lang="tr-TR" altLang="tr-TR" dirty="0">
              <a:latin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altLang="tr-TR" dirty="0">
                <a:latin typeface="Arial" pitchFamily="34" charset="0"/>
              </a:rPr>
              <a:t>	</a:t>
            </a:r>
            <a:r>
              <a:rPr lang="tr-TR" altLang="tr-TR" sz="3600" dirty="0">
                <a:latin typeface="Arial" pitchFamily="34" charset="0"/>
              </a:rPr>
              <a:t/>
            </a:r>
            <a:br>
              <a:rPr lang="tr-TR" altLang="tr-TR" sz="3600" dirty="0">
                <a:latin typeface="Arial" pitchFamily="34" charset="0"/>
              </a:rPr>
            </a:br>
            <a:endParaRPr lang="tr-TR" dirty="0"/>
          </a:p>
        </p:txBody>
      </p:sp>
      <p:pic>
        <p:nvPicPr>
          <p:cNvPr id="4098" name="Picture 2" descr="elma portakal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365104"/>
            <a:ext cx="2686844" cy="1984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61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153</Words>
  <Application>Microsoft Office PowerPoint</Application>
  <PresentationFormat>Ekran Gösterisi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OKUL ÖNCESİ DÖNEMDE BESLENME</vt:lpstr>
      <vt:lpstr>BESLENME </vt:lpstr>
      <vt:lpstr>PowerPoint Sunusu</vt:lpstr>
      <vt:lpstr>PowerPoint Sunusu</vt:lpstr>
      <vt:lpstr>Süt ve Süt ürünleri</vt:lpstr>
      <vt:lpstr>ET VE ÜRÜNLERİ</vt:lpstr>
      <vt:lpstr>Ne kadar yemeliyiz?</vt:lpstr>
      <vt:lpstr>BALIK</vt:lpstr>
      <vt:lpstr> SEBZE VE MEYVELER </vt:lpstr>
      <vt:lpstr>Ekmek ve makarna,bulgur,irmik gibi tahıl ürünleri</vt:lpstr>
      <vt:lpstr>SU</vt:lpstr>
      <vt:lpstr>UYKU</vt:lpstr>
      <vt:lpstr>Kahvaltı önemli mi?</vt:lpstr>
      <vt:lpstr>Kahvaltı?</vt:lpstr>
      <vt:lpstr>PowerPoint Sunusu</vt:lpstr>
      <vt:lpstr>PowerPoint Sunusu</vt:lpstr>
      <vt:lpstr>PowerPoint Sunusu</vt:lpstr>
      <vt:lpstr>PowerPoint Sunusu</vt:lpstr>
      <vt:lpstr>TEŞEKKÜRLER.. </vt:lpstr>
    </vt:vector>
  </TitlesOfParts>
  <Company>By CEYLAN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By CEYLAN</dc:creator>
  <cp:lastModifiedBy>seyma.kaya</cp:lastModifiedBy>
  <cp:revision>44</cp:revision>
  <dcterms:created xsi:type="dcterms:W3CDTF">2018-01-02T09:27:05Z</dcterms:created>
  <dcterms:modified xsi:type="dcterms:W3CDTF">2019-11-21T07:29:34Z</dcterms:modified>
</cp:coreProperties>
</file>