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59" r:id="rId22"/>
    <p:sldId id="29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F19C1"/>
    <a:srgbClr val="B50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1" autoAdjust="0"/>
  </p:normalViewPr>
  <p:slideViewPr>
    <p:cSldViewPr>
      <p:cViewPr varScale="1">
        <p:scale>
          <a:sx n="103" d="100"/>
          <a:sy n="103" d="100"/>
        </p:scale>
        <p:origin x="18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t>12.09.2018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t>‹#›</a:t>
            </a:fld>
            <a:endParaRPr lang="tr-TR"/>
          </a:p>
        </p:txBody>
      </p:sp>
    </p:spTree>
    <p:extLst>
      <p:ext uri="{BB962C8B-B14F-4D97-AF65-F5344CB8AC3E}">
        <p14:creationId xmlns:p14="http://schemas.microsoft.com/office/powerpoint/2010/main"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Eğitime başlarken «yeterli ve dengeli beslenmenin» ve «hareket etmenin (düzenli fiziksel aktivitenin)» sağlığımız üzerinde olumlu etkileri olduğunu belirtilir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a:t>
            </a:fld>
            <a:endParaRPr lang="tr-TR"/>
          </a:p>
        </p:txBody>
      </p:sp>
    </p:spTree>
    <p:extLst>
      <p:ext uri="{BB962C8B-B14F-4D97-AF65-F5344CB8AC3E}">
        <p14:creationId xmlns:p14="http://schemas.microsoft.com/office/powerpoint/2010/main"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Ekmek</a:t>
            </a:r>
            <a:r>
              <a:rPr lang="tr-TR" baseline="0" dirty="0" smtClean="0"/>
              <a:t> ve tahıllar grubundaki besinler sayılır</a:t>
            </a:r>
          </a:p>
          <a:p>
            <a:r>
              <a:rPr lang="tr-TR" baseline="0" dirty="0" smtClean="0"/>
              <a:t>2- «Bize en çok enerjiyi veren ekmek ve tahıllardır» denilir</a:t>
            </a:r>
          </a:p>
          <a:p>
            <a:r>
              <a:rPr lang="tr-TR" baseline="0" dirty="0" smtClean="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10</a:t>
            </a:fld>
            <a:endParaRPr lang="tr-TR"/>
          </a:p>
        </p:txBody>
      </p:sp>
    </p:spTree>
    <p:extLst>
      <p:ext uri="{BB962C8B-B14F-4D97-AF65-F5344CB8AC3E}">
        <p14:creationId xmlns:p14="http://schemas.microsoft.com/office/powerpoint/2010/main"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«Hangi öğünleri biliyorsunuz?» diye sorularak öğrencilerin katılımı sağlanabilir</a:t>
            </a:r>
          </a:p>
          <a:p>
            <a:r>
              <a:rPr lang="tr-TR" baseline="0" dirty="0" smtClean="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11</a:t>
            </a:fld>
            <a:endParaRPr lang="tr-TR"/>
          </a:p>
        </p:txBody>
      </p:sp>
    </p:spTree>
    <p:extLst>
      <p:ext uri="{BB962C8B-B14F-4D97-AF65-F5344CB8AC3E}">
        <p14:creationId xmlns:p14="http://schemas.microsoft.com/office/powerpoint/2010/main"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12</a:t>
            </a:fld>
            <a:endParaRPr lang="tr-TR"/>
          </a:p>
        </p:txBody>
      </p:sp>
    </p:spTree>
    <p:extLst>
      <p:ext uri="{BB962C8B-B14F-4D97-AF65-F5344CB8AC3E}">
        <p14:creationId xmlns:p14="http://schemas.microsoft.com/office/powerpoint/2010/main"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13</a:t>
            </a:fld>
            <a:endParaRPr lang="tr-TR"/>
          </a:p>
        </p:txBody>
      </p:sp>
    </p:spTree>
    <p:extLst>
      <p:ext uri="{BB962C8B-B14F-4D97-AF65-F5344CB8AC3E}">
        <p14:creationId xmlns:p14="http://schemas.microsoft.com/office/powerpoint/2010/main"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 ile başlayan bir günü olumlu yanlarından</a:t>
            </a:r>
            <a:r>
              <a:rPr lang="tr-TR" baseline="0" dirty="0" smtClean="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14</a:t>
            </a:fld>
            <a:endParaRPr lang="tr-TR"/>
          </a:p>
        </p:txBody>
      </p:sp>
    </p:spTree>
    <p:extLst>
      <p:ext uri="{BB962C8B-B14F-4D97-AF65-F5344CB8AC3E}">
        <p14:creationId xmlns:p14="http://schemas.microsoft.com/office/powerpoint/2010/main"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Vücudumuzda</a:t>
            </a:r>
            <a:r>
              <a:rPr lang="tr-TR" baseline="0" dirty="0" smtClean="0"/>
              <a:t> en çok bulunan bileşenin «su» olduğu belirtilir</a:t>
            </a:r>
          </a:p>
          <a:p>
            <a:r>
              <a:rPr lang="tr-TR" baseline="0" dirty="0" smtClean="0"/>
              <a:t>2- Her gün terlemeyle, nefes alıp vermeyle, tuvalete çıkarak sıvı kaybettiğimiz ve  vücut çalışmamızın aksamaması için kaybettiğimiz sıvıyı yerine koymamız gerektiği söylenir</a:t>
            </a:r>
          </a:p>
          <a:p>
            <a:r>
              <a:rPr lang="tr-TR" baseline="0" dirty="0" smtClean="0"/>
              <a:t>3- Sıvı alımında en önemli yerin «</a:t>
            </a:r>
            <a:r>
              <a:rPr lang="tr-TR" baseline="0" dirty="0" err="1" smtClean="0"/>
              <a:t>su»ya</a:t>
            </a:r>
            <a:r>
              <a:rPr lang="tr-TR" baseline="0" dirty="0" smtClean="0"/>
              <a:t> ait olduğu vurgulanır, «Su yaşamımızın vazgeçilmezidir» denilir</a:t>
            </a:r>
          </a:p>
          <a:p>
            <a:r>
              <a:rPr lang="tr-TR" baseline="0" dirty="0" smtClean="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15</a:t>
            </a:fld>
            <a:endParaRPr lang="tr-TR"/>
          </a:p>
        </p:txBody>
      </p:sp>
    </p:spTree>
    <p:extLst>
      <p:ext uri="{BB962C8B-B14F-4D97-AF65-F5344CB8AC3E}">
        <p14:creationId xmlns:p14="http://schemas.microsoft.com/office/powerpoint/2010/main"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«Besinleri ve öğünlerimizi</a:t>
            </a:r>
            <a:r>
              <a:rPr lang="tr-TR" baseline="0" dirty="0" smtClean="0"/>
              <a:t> de öğrendik. O zaman gelin şimdi de besinlerimizi yemek tabağımızda görelim» ifadesi ile başlangıç yapılarak sağlıklı yemek tabağı öğrencilere anlatılır</a:t>
            </a:r>
          </a:p>
          <a:p>
            <a:r>
              <a:rPr lang="tr-TR" baseline="0" dirty="0" smtClean="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16</a:t>
            </a:fld>
            <a:endParaRPr lang="tr-TR"/>
          </a:p>
        </p:txBody>
      </p:sp>
    </p:spTree>
    <p:extLst>
      <p:ext uri="{BB962C8B-B14F-4D97-AF65-F5344CB8AC3E}">
        <p14:creationId xmlns:p14="http://schemas.microsoft.com/office/powerpoint/2010/main"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17</a:t>
            </a:fld>
            <a:endParaRPr lang="tr-TR"/>
          </a:p>
        </p:txBody>
      </p:sp>
    </p:spTree>
    <p:extLst>
      <p:ext uri="{BB962C8B-B14F-4D97-AF65-F5344CB8AC3E}">
        <p14:creationId xmlns:p14="http://schemas.microsoft.com/office/powerpoint/2010/main"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«Sağlıklı</a:t>
            </a:r>
            <a:r>
              <a:rPr lang="tr-TR" baseline="0" dirty="0" smtClean="0"/>
              <a:t> beslenmemiz kadar fiziksel olarak aktif olmamızın da sağlığımız üzerinde olumlu etkileri var» denilir</a:t>
            </a:r>
          </a:p>
          <a:p>
            <a:r>
              <a:rPr lang="tr-TR" baseline="0" dirty="0" smtClean="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19</a:t>
            </a:fld>
            <a:endParaRPr lang="tr-TR"/>
          </a:p>
        </p:txBody>
      </p:sp>
    </p:spTree>
    <p:extLst>
      <p:ext uri="{BB962C8B-B14F-4D97-AF65-F5344CB8AC3E}">
        <p14:creationId xmlns:p14="http://schemas.microsoft.com/office/powerpoint/2010/main" val="424346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baseline="0" dirty="0" smtClean="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20</a:t>
            </a:fld>
            <a:endParaRPr lang="tr-TR"/>
          </a:p>
        </p:txBody>
      </p:sp>
    </p:spTree>
    <p:extLst>
      <p:ext uri="{BB962C8B-B14F-4D97-AF65-F5344CB8AC3E}">
        <p14:creationId xmlns:p14="http://schemas.microsoft.com/office/powerpoint/2010/main" val="46879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a:t>
            </a:fld>
            <a:endParaRPr lang="tr-TR"/>
          </a:p>
        </p:txBody>
      </p:sp>
    </p:spTree>
    <p:extLst>
      <p:ext uri="{BB962C8B-B14F-4D97-AF65-F5344CB8AC3E}">
        <p14:creationId xmlns:p14="http://schemas.microsoft.com/office/powerpoint/2010/main"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a:t>
            </a:r>
            <a:r>
              <a:rPr lang="tr-TR" baseline="0" dirty="0" smtClean="0"/>
              <a:t> «yeterli ve dengeli beslenelim» «hareket edelim» «sağlıklı büyüyelim» sloganları söylenir</a:t>
            </a:r>
          </a:p>
          <a:p>
            <a:r>
              <a:rPr lang="tr-TR" baseline="0" dirty="0" smtClean="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21</a:t>
            </a:fld>
            <a:endParaRPr lang="tr-TR"/>
          </a:p>
        </p:txBody>
      </p:sp>
    </p:spTree>
    <p:extLst>
      <p:ext uri="{BB962C8B-B14F-4D97-AF65-F5344CB8AC3E}">
        <p14:creationId xmlns:p14="http://schemas.microsoft.com/office/powerpoint/2010/main"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3</a:t>
            </a:fld>
            <a:endParaRPr lang="tr-TR"/>
          </a:p>
        </p:txBody>
      </p:sp>
    </p:spTree>
    <p:extLst>
      <p:ext uri="{BB962C8B-B14F-4D97-AF65-F5344CB8AC3E}">
        <p14:creationId xmlns:p14="http://schemas.microsoft.com/office/powerpoint/2010/main"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4</a:t>
            </a:fld>
            <a:endParaRPr lang="tr-TR"/>
          </a:p>
        </p:txBody>
      </p:sp>
    </p:spTree>
    <p:extLst>
      <p:ext uri="{BB962C8B-B14F-4D97-AF65-F5344CB8AC3E}">
        <p14:creationId xmlns:p14="http://schemas.microsoft.com/office/powerpoint/2010/main"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 gruplarını başlıkları ile sayarak genel olarak besinlerin tanınması sağlanır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5</a:t>
            </a:fld>
            <a:endParaRPr lang="tr-TR"/>
          </a:p>
        </p:txBody>
      </p:sp>
    </p:spTree>
    <p:extLst>
      <p:ext uri="{BB962C8B-B14F-4D97-AF65-F5344CB8AC3E}">
        <p14:creationId xmlns:p14="http://schemas.microsoft.com/office/powerpoint/2010/main"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Süt ve ürünleri</a:t>
            </a:r>
            <a:r>
              <a:rPr lang="tr-TR" baseline="0" dirty="0" smtClean="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smtClean="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6</a:t>
            </a:fld>
            <a:endParaRPr lang="tr-TR"/>
          </a:p>
        </p:txBody>
      </p:sp>
    </p:spTree>
    <p:extLst>
      <p:ext uri="{BB962C8B-B14F-4D97-AF65-F5344CB8AC3E}">
        <p14:creationId xmlns:p14="http://schemas.microsoft.com/office/powerpoint/2010/main"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Et ve ürünleri, tavuk, balık, kurubaklagiller ile yağlı tohumlar</a:t>
            </a:r>
            <a:r>
              <a:rPr lang="tr-TR" baseline="0" dirty="0" smtClean="0"/>
              <a:t> grubunda yer alan besinler sayılır</a:t>
            </a:r>
          </a:p>
          <a:p>
            <a:r>
              <a:rPr lang="tr-TR" baseline="0" dirty="0" smtClean="0"/>
              <a:t>2- «Bu gıdalar büyümemiz için çok önemli ve gereklidir» denilir</a:t>
            </a:r>
          </a:p>
          <a:p>
            <a:r>
              <a:rPr lang="tr-TR" baseline="0" dirty="0" smtClean="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7</a:t>
            </a:fld>
            <a:endParaRPr lang="tr-TR"/>
          </a:p>
        </p:txBody>
      </p:sp>
    </p:spTree>
    <p:extLst>
      <p:ext uri="{BB962C8B-B14F-4D97-AF65-F5344CB8AC3E}">
        <p14:creationId xmlns:p14="http://schemas.microsoft.com/office/powerpoint/2010/main"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Sebzeler</a:t>
            </a:r>
            <a:r>
              <a:rPr lang="tr-TR" baseline="0" dirty="0" smtClean="0"/>
              <a:t> grubuna tüm sebzelerin girdiğini söylenir</a:t>
            </a:r>
          </a:p>
          <a:p>
            <a:r>
              <a:rPr lang="tr-TR" baseline="0" dirty="0" smtClean="0"/>
              <a:t>2- «İçindeki vitamin ve mineraller bizi hasta olmaktan korur» denilir</a:t>
            </a:r>
          </a:p>
          <a:p>
            <a:r>
              <a:rPr lang="tr-TR" baseline="0" dirty="0" smtClean="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8</a:t>
            </a:fld>
            <a:endParaRPr lang="tr-TR"/>
          </a:p>
        </p:txBody>
      </p:sp>
    </p:spTree>
    <p:extLst>
      <p:ext uri="{BB962C8B-B14F-4D97-AF65-F5344CB8AC3E}">
        <p14:creationId xmlns:p14="http://schemas.microsoft.com/office/powerpoint/2010/main"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Meyveler</a:t>
            </a:r>
            <a:r>
              <a:rPr lang="tr-TR" baseline="0" dirty="0" smtClean="0"/>
              <a:t> grubuna tüm taze meyvelerin girdiğini söylenir</a:t>
            </a:r>
          </a:p>
          <a:p>
            <a:r>
              <a:rPr lang="tr-TR" baseline="0" dirty="0" smtClean="0"/>
              <a:t>2- «İçindeki vitamin ve mineraller sayesinde meyveler de bizi hasta olmaktan korur» denilir</a:t>
            </a:r>
          </a:p>
          <a:p>
            <a:r>
              <a:rPr lang="tr-TR" baseline="0" dirty="0" smtClean="0"/>
              <a:t>3- «Aynı zamanda meyveler bize enerji verir» diye eklenir</a:t>
            </a:r>
          </a:p>
          <a:p>
            <a:r>
              <a:rPr lang="tr-TR" baseline="0" dirty="0" smtClean="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t>9</a:t>
            </a:fld>
            <a:endParaRPr lang="tr-TR"/>
          </a:p>
        </p:txBody>
      </p:sp>
    </p:spTree>
    <p:extLst>
      <p:ext uri="{BB962C8B-B14F-4D97-AF65-F5344CB8AC3E}">
        <p14:creationId xmlns:p14="http://schemas.microsoft.com/office/powerpoint/2010/main"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12.09.2018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2.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r>
              <a:rPr lang="tr-TR" altLang="tr-TR" b="1" dirty="0">
                <a:solidFill>
                  <a:srgbClr val="FF0000"/>
                </a:solidFill>
                <a:latin typeface="Comic Sans MS" panose="030F0702030302020204" pitchFamily="66" charset="0"/>
              </a:rPr>
              <a:t/>
            </a:r>
            <a:br>
              <a:rPr lang="tr-TR" altLang="tr-TR" b="1" dirty="0">
                <a:solidFill>
                  <a:srgbClr val="FF0000"/>
                </a:solidFill>
                <a:latin typeface="Comic Sans MS" panose="030F0702030302020204" pitchFamily="66" charset="0"/>
              </a:rPr>
            </a:br>
            <a:r>
              <a:rPr lang="tr-TR" b="1" dirty="0" smtClean="0">
                <a:solidFill>
                  <a:srgbClr val="00B0F0"/>
                </a:solidFill>
                <a:latin typeface="Comic Sans MS" panose="030F0702030302020204" pitchFamily="66" charset="0"/>
              </a:rPr>
              <a:t>Hareket Edelim</a:t>
            </a:r>
            <a:r>
              <a:rPr lang="tr-TR" b="1" dirty="0" smtClean="0">
                <a:solidFill>
                  <a:srgbClr val="C00000"/>
                </a:solidFill>
                <a:latin typeface="Comic Sans MS" panose="030F0702030302020204" pitchFamily="66" charset="0"/>
              </a:rPr>
              <a:t/>
            </a:r>
            <a:br>
              <a:rPr lang="tr-TR" b="1" dirty="0" smtClean="0">
                <a:solidFill>
                  <a:srgbClr val="C00000"/>
                </a:solidFill>
                <a:latin typeface="Comic Sans MS" panose="030F0702030302020204" pitchFamily="66" charset="0"/>
              </a:rPr>
            </a:br>
            <a:r>
              <a:rPr lang="tr-TR" b="1" dirty="0" smtClean="0">
                <a:solidFill>
                  <a:srgbClr val="FF0000"/>
                </a:solidFill>
                <a:latin typeface="Comic Sans MS" panose="030F0702030302020204" pitchFamily="66" charset="0"/>
              </a:rPr>
              <a:t>Sağlıklı Büyüyelim</a:t>
            </a:r>
            <a:r>
              <a:rPr lang="tr-TR" sz="4800" b="1" dirty="0" smtClean="0">
                <a:solidFill>
                  <a:srgbClr val="FF0000"/>
                </a:solidFill>
                <a:latin typeface="Comic Sans MS" panose="030F0702030302020204" pitchFamily="66" charset="0"/>
              </a:rPr>
              <a:t/>
            </a:r>
            <a:br>
              <a:rPr lang="tr-TR" sz="4800" b="1" dirty="0" smtClean="0">
                <a:solidFill>
                  <a:srgbClr val="FF0000"/>
                </a:solidFill>
                <a:latin typeface="Comic Sans MS" panose="030F0702030302020204" pitchFamily="66" charset="0"/>
              </a:rPr>
            </a:br>
            <a:r>
              <a:rPr lang="tr-TR" sz="2800" b="1" dirty="0">
                <a:latin typeface="Comic Sans MS" panose="030F0702030302020204" pitchFamily="66" charset="0"/>
              </a:rPr>
              <a:t>- </a:t>
            </a:r>
            <a:r>
              <a:rPr lang="tr-TR" sz="2800" b="1" dirty="0" smtClean="0">
                <a:latin typeface="Comic Sans MS" panose="030F0702030302020204" pitchFamily="66" charset="0"/>
              </a:rPr>
              <a:t>İlkokul </a:t>
            </a:r>
            <a:r>
              <a:rPr lang="tr-TR" sz="2800" b="1" dirty="0">
                <a:latin typeface="Comic Sans MS" panose="030F0702030302020204" pitchFamily="66" charset="0"/>
              </a:rPr>
              <a:t>-</a:t>
            </a:r>
            <a:r>
              <a:rPr lang="tr-TR" sz="2800" b="1" dirty="0" smtClean="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6" name="Resim 5"/>
          <p:cNvPicPr>
            <a:picLocks noChangeAspect="1"/>
          </p:cNvPicPr>
          <p:nvPr/>
        </p:nvPicPr>
        <p:blipFill>
          <a:blip r:embed="rId4"/>
          <a:stretch>
            <a:fillRect/>
          </a:stretch>
        </p:blipFill>
        <p:spPr>
          <a:xfrm>
            <a:off x="2720039" y="116632"/>
            <a:ext cx="3703918" cy="720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a:t>
            </a:r>
            <a:r>
              <a:rPr lang="tr-TR" altLang="tr-TR" sz="4800" dirty="0" smtClean="0">
                <a:solidFill>
                  <a:schemeClr val="accent6"/>
                </a:solidFill>
                <a:latin typeface="Comic Sans MS" panose="030F0702030302020204" pitchFamily="66" charset="0"/>
              </a:rPr>
              <a:t>grubu</a:t>
            </a:r>
            <a:endParaRPr lang="tr-TR" altLang="tr-TR" sz="4800" dirty="0">
              <a:solidFill>
                <a:schemeClr val="accent6"/>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smtClean="0">
                <a:solidFill>
                  <a:schemeClr val="accent6"/>
                </a:solidFill>
                <a:latin typeface="Comic Sans MS" panose="030F0702030302020204" pitchFamily="66" charset="0"/>
              </a:rPr>
              <a:t>Ekmekler</a:t>
            </a:r>
          </a:p>
          <a:p>
            <a:r>
              <a:rPr lang="tr-TR" sz="3600" dirty="0" smtClean="0">
                <a:solidFill>
                  <a:schemeClr val="accent6"/>
                </a:solidFill>
                <a:latin typeface="Comic Sans MS" panose="030F0702030302020204" pitchFamily="66" charset="0"/>
              </a:rPr>
              <a:t>Tahıllar (bulgur, pirinç gibi)</a:t>
            </a:r>
          </a:p>
          <a:p>
            <a:r>
              <a:rPr lang="tr-TR" sz="3600" dirty="0" smtClean="0">
                <a:solidFill>
                  <a:schemeClr val="accent6"/>
                </a:solidFill>
                <a:latin typeface="Comic Sans MS" panose="030F0702030302020204" pitchFamily="66" charset="0"/>
              </a:rPr>
              <a:t>Makarna, erişte gibi</a:t>
            </a:r>
            <a:endParaRPr lang="tr-TR" sz="3600" dirty="0">
              <a:solidFill>
                <a:schemeClr val="accent6"/>
              </a:solidFill>
              <a:latin typeface="Comic Sans MS" panose="030F0702030302020204" pitchFamily="66" charset="0"/>
            </a:endParaRP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8524" t="20186" r="5843" b="23769"/>
          <a:stretch/>
        </p:blipFill>
        <p:spPr>
          <a:xfrm>
            <a:off x="2248650" y="3144868"/>
            <a:ext cx="2016224" cy="880171"/>
          </a:xfrm>
          <a:prstGeom prst="rect">
            <a:avLst/>
          </a:prstGeom>
        </p:spPr>
      </p:pic>
      <p:pic>
        <p:nvPicPr>
          <p:cNvPr id="12" name="Resim 11"/>
          <p:cNvPicPr>
            <a:picLocks noChangeAspect="1"/>
          </p:cNvPicPr>
          <p:nvPr/>
        </p:nvPicPr>
        <p:blipFill>
          <a:blip r:embed="rId9"/>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66247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smtClean="0">
                <a:solidFill>
                  <a:srgbClr val="00B0F0"/>
                </a:solidFill>
              </a:rPr>
              <a:t>Ana öğünlerimiz;</a:t>
            </a:r>
          </a:p>
          <a:p>
            <a:pPr lvl="1"/>
            <a:r>
              <a:rPr lang="tr-TR" sz="3200" dirty="0" smtClean="0"/>
              <a:t>Sabah kahvaltısı</a:t>
            </a:r>
          </a:p>
          <a:p>
            <a:pPr lvl="1"/>
            <a:r>
              <a:rPr lang="tr-TR" sz="3200" dirty="0" smtClean="0"/>
              <a:t>Öğlen yemeği</a:t>
            </a:r>
          </a:p>
          <a:p>
            <a:pPr lvl="1"/>
            <a:r>
              <a:rPr lang="tr-TR" sz="3200" dirty="0" smtClean="0"/>
              <a:t>Akşam yemeğidir.</a:t>
            </a:r>
          </a:p>
          <a:p>
            <a:r>
              <a:rPr lang="tr-TR" sz="3600" b="1" dirty="0" smtClean="0">
                <a:solidFill>
                  <a:srgbClr val="00B0F0"/>
                </a:solidFill>
              </a:rPr>
              <a:t>Ara öğünlerimiz;</a:t>
            </a:r>
          </a:p>
          <a:p>
            <a:pPr lvl="1"/>
            <a:r>
              <a:rPr lang="tr-TR" sz="3200" dirty="0" smtClean="0"/>
              <a:t>Sabah ve öğle arasındaki ara öğün </a:t>
            </a:r>
            <a:r>
              <a:rPr lang="tr-TR" sz="3200" b="1" dirty="0" smtClean="0">
                <a:solidFill>
                  <a:srgbClr val="FF0000"/>
                </a:solidFill>
              </a:rPr>
              <a:t>kuşluk</a:t>
            </a:r>
            <a:r>
              <a:rPr lang="tr-TR" sz="3200" dirty="0" smtClean="0"/>
              <a:t> </a:t>
            </a:r>
            <a:r>
              <a:rPr lang="tr-TR" sz="3200" b="1" dirty="0" smtClean="0">
                <a:solidFill>
                  <a:srgbClr val="FF0000"/>
                </a:solidFill>
              </a:rPr>
              <a:t>*beslenme saati!</a:t>
            </a:r>
          </a:p>
          <a:p>
            <a:pPr lvl="1"/>
            <a:r>
              <a:rPr lang="tr-TR" sz="3200" dirty="0" smtClean="0"/>
              <a:t>Öğle ve akşam yemeği arasındaki ara öğün </a:t>
            </a:r>
            <a:r>
              <a:rPr lang="tr-TR" sz="3200" b="1" dirty="0" smtClean="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Öğünlerimizi öğrenelim</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0728"/>
            <a:ext cx="4038008" cy="2694697"/>
          </a:xfrm>
          <a:prstGeom prst="rect">
            <a:avLst/>
          </a:prstGeom>
        </p:spPr>
      </p:pic>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v</a:t>
            </a:r>
            <a:r>
              <a:rPr lang="tr-TR" sz="4400" dirty="0" smtClean="0">
                <a:solidFill>
                  <a:srgbClr val="0070C0"/>
                </a:solidFill>
                <a:latin typeface="Comic Sans MS" panose="030F0702030302020204" pitchFamily="66" charset="0"/>
              </a:rPr>
              <a:t>e</a:t>
            </a:r>
            <a:r>
              <a:rPr lang="tr-TR" sz="4400" dirty="0" smtClean="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b</a:t>
            </a:r>
            <a:r>
              <a:rPr lang="tr-TR" sz="4400" dirty="0" smtClean="0">
                <a:solidFill>
                  <a:srgbClr val="92D050"/>
                </a:solidFill>
                <a:latin typeface="Comic Sans MS" panose="030F0702030302020204" pitchFamily="66" charset="0"/>
              </a:rPr>
              <a:t>e</a:t>
            </a:r>
            <a:r>
              <a:rPr lang="tr-TR" sz="4400" dirty="0" smtClean="0">
                <a:solidFill>
                  <a:srgbClr val="EF19C1"/>
                </a:solidFill>
                <a:latin typeface="Comic Sans MS" panose="030F0702030302020204" pitchFamily="66" charset="0"/>
              </a:rPr>
              <a:t>s</a:t>
            </a:r>
            <a:r>
              <a:rPr lang="tr-TR" sz="4400" dirty="0" smtClean="0">
                <a:solidFill>
                  <a:srgbClr val="0070C0"/>
                </a:solidFill>
                <a:latin typeface="Comic Sans MS" panose="030F0702030302020204" pitchFamily="66" charset="0"/>
              </a:rPr>
              <a:t>l</a:t>
            </a:r>
            <a:r>
              <a:rPr lang="tr-TR" sz="4400" dirty="0" smtClean="0">
                <a:solidFill>
                  <a:srgbClr val="FFC000"/>
                </a:solidFill>
                <a:latin typeface="Comic Sans MS" panose="030F0702030302020204" pitchFamily="66" charset="0"/>
              </a:rPr>
              <a:t>e</a:t>
            </a:r>
            <a:r>
              <a:rPr lang="tr-TR" sz="4400" dirty="0" smtClean="0">
                <a:solidFill>
                  <a:srgbClr val="00B050"/>
                </a:solidFill>
                <a:latin typeface="Comic Sans MS" panose="030F0702030302020204" pitchFamily="66" charset="0"/>
              </a:rPr>
              <a:t>n</a:t>
            </a:r>
            <a:r>
              <a:rPr lang="tr-TR" sz="4400" dirty="0" smtClean="0">
                <a:solidFill>
                  <a:srgbClr val="7030A0"/>
                </a:solidFill>
                <a:latin typeface="Comic Sans MS" panose="030F0702030302020204" pitchFamily="66" charset="0"/>
              </a:rPr>
              <a:t>m</a:t>
            </a:r>
            <a:r>
              <a:rPr lang="tr-TR" sz="4400" dirty="0" smtClean="0">
                <a:solidFill>
                  <a:srgbClr val="C00000"/>
                </a:solidFill>
                <a:latin typeface="Comic Sans MS" panose="030F0702030302020204" pitchFamily="66" charset="0"/>
              </a:rPr>
              <a:t>e</a:t>
            </a:r>
            <a:r>
              <a:rPr lang="tr-TR" sz="4400" dirty="0" smtClean="0">
                <a:solidFill>
                  <a:srgbClr val="FF0000"/>
                </a:solidFill>
                <a:latin typeface="Comic Sans MS" panose="030F0702030302020204" pitchFamily="66" charset="0"/>
              </a:rPr>
              <a:t>k</a:t>
            </a:r>
            <a:r>
              <a:rPr lang="tr-TR" sz="4400" dirty="0" smtClean="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smtClean="0">
                <a:solidFill>
                  <a:srgbClr val="0070C0"/>
                </a:solidFill>
                <a:latin typeface="Comic Sans MS" panose="030F0702030302020204" pitchFamily="66" charset="0"/>
              </a:rPr>
              <a:t>öğünlerimizi </a:t>
            </a:r>
            <a:r>
              <a:rPr lang="tr-TR" sz="4400" dirty="0" smtClean="0">
                <a:solidFill>
                  <a:srgbClr val="FF0000"/>
                </a:solidFill>
                <a:latin typeface="Comic Sans MS" panose="030F0702030302020204" pitchFamily="66" charset="0"/>
              </a:rPr>
              <a:t>hiç atlamadan </a:t>
            </a:r>
            <a:r>
              <a:rPr lang="tr-TR" sz="4400" dirty="0" smtClean="0">
                <a:solidFill>
                  <a:srgbClr val="0070C0"/>
                </a:solidFill>
                <a:latin typeface="Comic Sans MS" panose="030F0702030302020204" pitchFamily="66" charset="0"/>
              </a:rPr>
              <a:t>tüketmeliyiz!</a:t>
            </a:r>
            <a:endParaRPr lang="tr-TR" sz="4400" dirty="0">
              <a:solidFill>
                <a:srgbClr val="0070C0"/>
              </a:solidFill>
              <a:latin typeface="Comic Sans MS" panose="030F0702030302020204" pitchFamily="66" charset="0"/>
            </a:endParaRPr>
          </a:p>
        </p:txBody>
      </p:sp>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9372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Günün </a:t>
            </a:r>
            <a:r>
              <a:rPr lang="tr-TR" sz="4000" dirty="0">
                <a:solidFill>
                  <a:schemeClr val="accent1"/>
                </a:solidFill>
                <a:latin typeface="Comic Sans MS" panose="030F0702030302020204" pitchFamily="66" charset="0"/>
              </a:rPr>
              <a:t>en önemli öğünü sabah </a:t>
            </a:r>
            <a:r>
              <a:rPr lang="tr-TR" sz="4000" dirty="0" smtClean="0">
                <a:solidFill>
                  <a:schemeClr val="accent1"/>
                </a:solidFill>
                <a:latin typeface="Comic Sans MS" panose="030F0702030302020204" pitchFamily="66" charset="0"/>
              </a:rPr>
              <a:t>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11" y="2271596"/>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Kahvaltı yapmak güne enerjik başlamamızı sağlar</a:t>
            </a:r>
          </a:p>
          <a:p>
            <a:pPr algn="ctr"/>
            <a:r>
              <a:rPr lang="tr-TR" sz="4000" dirty="0" smtClean="0">
                <a:solidFill>
                  <a:schemeClr val="accent6"/>
                </a:solidFill>
                <a:latin typeface="Comic Sans MS" panose="030F0702030302020204" pitchFamily="66" charset="0"/>
              </a:rPr>
              <a:t>Okul başarımızı arttırır</a:t>
            </a:r>
          </a:p>
          <a:p>
            <a:pPr algn="ctr"/>
            <a:r>
              <a:rPr lang="tr-TR" sz="4000" dirty="0" smtClean="0">
                <a:solidFill>
                  <a:srgbClr val="00B050"/>
                </a:solidFill>
                <a:latin typeface="Comic Sans MS" panose="030F0702030302020204" pitchFamily="66" charset="0"/>
              </a:rPr>
              <a:t>Arkadaşlarımız, ailemiz ve öğretmenimizle ilişkimizi olumlu etkiler</a:t>
            </a:r>
          </a:p>
          <a:p>
            <a:pPr algn="ctr"/>
            <a:endParaRPr lang="tr-TR" sz="4000" dirty="0" smtClean="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4474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smtClean="0">
                <a:solidFill>
                  <a:srgbClr val="FF0000"/>
                </a:solidFill>
                <a:latin typeface="Comic Sans MS" panose="030F0702030302020204" pitchFamily="66" charset="0"/>
              </a:rPr>
              <a:t>Su içmeyi de unutmayalım!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smtClean="0">
                <a:solidFill>
                  <a:srgbClr val="00B050"/>
                </a:solidFill>
              </a:rPr>
              <a:t>Vücudumuzun çalışmasının aksamaması için </a:t>
            </a:r>
          </a:p>
          <a:p>
            <a:pPr marL="457200" lvl="1" indent="0" algn="ctr">
              <a:buNone/>
            </a:pPr>
            <a:r>
              <a:rPr lang="tr-TR" sz="3600" b="1" dirty="0" smtClean="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a:t>
            </a:r>
            <a:r>
              <a:rPr lang="tr-TR" sz="3200" dirty="0" smtClean="0"/>
              <a:t>sağlarız</a:t>
            </a:r>
            <a:endParaRPr lang="tr-TR" sz="3200" dirty="0"/>
          </a:p>
        </p:txBody>
      </p:sp>
      <p:pic>
        <p:nvPicPr>
          <p:cNvPr id="3076" name="Picture 4" descr="su içe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smtClean="0">
                <a:solidFill>
                  <a:srgbClr val="7030A0"/>
                </a:solidFill>
              </a:rPr>
              <a:t>Et </a:t>
            </a:r>
            <a:r>
              <a:rPr lang="tr-TR" altLang="tr-TR" sz="2850" b="1" dirty="0">
                <a:solidFill>
                  <a:srgbClr val="7030A0"/>
                </a:solidFill>
              </a:rPr>
              <a:t>ve ürünleri, tavuk, balık, yumurta, kuru baklagiller ile </a:t>
            </a:r>
            <a:r>
              <a:rPr lang="tr-TR" altLang="tr-TR" sz="2850" b="1" dirty="0" smtClean="0">
                <a:solidFill>
                  <a:srgbClr val="7030A0"/>
                </a:solidFill>
              </a:rPr>
              <a:t>yağlı tohumlar grubu</a:t>
            </a:r>
            <a:endParaRPr lang="tr-TR" altLang="tr-TR" sz="2850" b="1" dirty="0">
              <a:solidFill>
                <a:srgbClr val="7030A0"/>
              </a:solidFill>
            </a:endParaRP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smtClean="0">
                <a:solidFill>
                  <a:schemeClr val="accent1"/>
                </a:solidFill>
              </a:rPr>
              <a:t>Süt ve ürünleri </a:t>
            </a:r>
          </a:p>
          <a:p>
            <a:pPr marL="57150" indent="0" algn="ctr">
              <a:spcBef>
                <a:spcPts val="375"/>
              </a:spcBef>
              <a:buSzPct val="85000"/>
              <a:buFont typeface="Arial" pitchFamily="34" charset="0"/>
              <a:buNone/>
            </a:pPr>
            <a:r>
              <a:rPr lang="tr-TR" altLang="tr-TR" b="1" dirty="0" smtClean="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smtClean="0">
                <a:solidFill>
                  <a:srgbClr val="EF19C1"/>
                </a:solidFill>
              </a:rPr>
              <a:t>Taze </a:t>
            </a:r>
            <a:r>
              <a:rPr lang="tr-TR" altLang="tr-TR" sz="3200" b="1" dirty="0">
                <a:solidFill>
                  <a:srgbClr val="EF19C1"/>
                </a:solidFill>
              </a:rPr>
              <a:t>meyveler </a:t>
            </a:r>
            <a:endParaRPr lang="tr-TR" altLang="tr-TR" sz="3200" b="1" dirty="0" smtClean="0">
              <a:solidFill>
                <a:srgbClr val="EF19C1"/>
              </a:solidFill>
            </a:endParaRPr>
          </a:p>
          <a:p>
            <a:pPr>
              <a:spcBef>
                <a:spcPts val="375"/>
              </a:spcBef>
              <a:buSzPct val="85000"/>
              <a:buNone/>
            </a:pPr>
            <a:r>
              <a:rPr lang="tr-TR" altLang="tr-TR" sz="3200" b="1" dirty="0" smtClean="0">
                <a:solidFill>
                  <a:srgbClr val="EF19C1"/>
                </a:solidFill>
              </a:rPr>
              <a:t>grubu</a:t>
            </a:r>
            <a:endParaRPr lang="tr-TR" altLang="tr-TR" sz="3200" b="1" dirty="0">
              <a:solidFill>
                <a:srgbClr val="EF19C1"/>
              </a:solidFill>
            </a:endParaRP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smtClean="0">
                <a:solidFill>
                  <a:srgbClr val="00B050"/>
                </a:solidFill>
              </a:rPr>
              <a:t>Taze </a:t>
            </a:r>
            <a:r>
              <a:rPr lang="tr-TR" altLang="tr-TR" sz="3200" b="1" dirty="0">
                <a:solidFill>
                  <a:srgbClr val="00B050"/>
                </a:solidFill>
              </a:rPr>
              <a:t>sebzeler </a:t>
            </a:r>
            <a:endParaRPr lang="tr-TR" altLang="tr-TR" sz="3200" b="1" dirty="0" smtClean="0">
              <a:solidFill>
                <a:srgbClr val="00B050"/>
              </a:solidFill>
            </a:endParaRPr>
          </a:p>
          <a:p>
            <a:pPr algn="r">
              <a:spcBef>
                <a:spcPts val="375"/>
              </a:spcBef>
              <a:buSzPct val="85000"/>
              <a:buNone/>
            </a:pPr>
            <a:r>
              <a:rPr lang="tr-TR" altLang="tr-TR" sz="3200" b="1" dirty="0" smtClean="0">
                <a:solidFill>
                  <a:srgbClr val="00B050"/>
                </a:solidFill>
              </a:rPr>
              <a:t>grubu</a:t>
            </a:r>
            <a:endParaRPr lang="tr-TR" altLang="tr-TR" sz="3200" b="1" dirty="0">
              <a:solidFill>
                <a:srgbClr val="00B050"/>
              </a:solidFill>
            </a:endParaRP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smtClean="0">
                <a:solidFill>
                  <a:schemeClr val="accent6"/>
                </a:solidFill>
              </a:rPr>
              <a:t>Ekmek </a:t>
            </a:r>
            <a:r>
              <a:rPr lang="tr-TR" altLang="tr-TR" sz="3200" b="1" dirty="0">
                <a:solidFill>
                  <a:schemeClr val="accent6"/>
                </a:solidFill>
              </a:rPr>
              <a:t>ve </a:t>
            </a:r>
            <a:r>
              <a:rPr lang="tr-TR" altLang="tr-TR" sz="3200" b="1" dirty="0" smtClean="0">
                <a:solidFill>
                  <a:schemeClr val="accent6"/>
                </a:solidFill>
              </a:rPr>
              <a:t>tahıllar </a:t>
            </a:r>
          </a:p>
          <a:p>
            <a:pPr algn="ctr">
              <a:spcBef>
                <a:spcPts val="375"/>
              </a:spcBef>
              <a:buSzPct val="85000"/>
              <a:buNone/>
            </a:pPr>
            <a:r>
              <a:rPr lang="tr-TR" altLang="tr-TR" sz="3200" b="1" dirty="0" smtClean="0">
                <a:solidFill>
                  <a:schemeClr val="accent6"/>
                </a:solidFill>
              </a:rPr>
              <a:t>grubu</a:t>
            </a:r>
            <a:endParaRPr lang="tr-TR" altLang="tr-TR" sz="3200" b="1" dirty="0">
              <a:solidFill>
                <a:schemeClr val="accent6"/>
              </a:solidFill>
            </a:endParaRP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smtClean="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1840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T</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abağımızı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H</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azırlayalım</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21698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smtClean="0">
                <a:solidFill>
                  <a:srgbClr val="FF0000"/>
                </a:solidFill>
              </a:rPr>
              <a:t>Unutmadan!</a:t>
            </a:r>
          </a:p>
          <a:p>
            <a:pPr marL="0" indent="0" algn="ctr">
              <a:buNone/>
            </a:pPr>
            <a:r>
              <a:rPr lang="tr-TR" sz="4400" dirty="0" smtClean="0">
                <a:solidFill>
                  <a:schemeClr val="accent1"/>
                </a:solidFill>
              </a:rPr>
              <a:t>Yemeklerimizi sofrada yiyelim        </a:t>
            </a:r>
            <a:r>
              <a:rPr lang="tr-TR" sz="4400" dirty="0" smtClean="0">
                <a:solidFill>
                  <a:schemeClr val="accent1"/>
                </a:solidFill>
                <a:sym typeface="Wingdings" panose="05000000000000000000" pitchFamily="2" charset="2"/>
              </a:rPr>
              <a:t>b</a:t>
            </a:r>
            <a:r>
              <a:rPr lang="tr-TR" sz="4400" dirty="0" smtClean="0">
                <a:solidFill>
                  <a:schemeClr val="accent1"/>
                </a:solidFill>
              </a:rPr>
              <a:t>ilgisayar</a:t>
            </a:r>
            <a:r>
              <a:rPr lang="tr-TR" sz="4400" dirty="0">
                <a:solidFill>
                  <a:schemeClr val="accent1"/>
                </a:solidFill>
              </a:rPr>
              <a:t>, </a:t>
            </a:r>
            <a:r>
              <a:rPr lang="tr-TR" sz="4400" dirty="0" smtClean="0">
                <a:solidFill>
                  <a:schemeClr val="accent1"/>
                </a:solidFill>
              </a:rPr>
              <a:t>televizyon</a:t>
            </a:r>
            <a:r>
              <a:rPr lang="tr-TR" sz="4400" dirty="0">
                <a:solidFill>
                  <a:schemeClr val="accent1"/>
                </a:solidFill>
              </a:rPr>
              <a:t>, tablet vb. </a:t>
            </a:r>
            <a:r>
              <a:rPr lang="tr-TR" sz="4400" b="1" dirty="0">
                <a:solidFill>
                  <a:schemeClr val="accent1"/>
                </a:solidFill>
              </a:rPr>
              <a:t>ekran önünde yemek </a:t>
            </a:r>
            <a:r>
              <a:rPr lang="tr-TR" sz="4400" b="1" dirty="0" smtClean="0">
                <a:solidFill>
                  <a:schemeClr val="accent1"/>
                </a:solidFill>
              </a:rPr>
              <a:t>yemeyelim</a:t>
            </a:r>
            <a:endParaRPr lang="tr-TR" sz="4400" b="1" dirty="0">
              <a:solidFill>
                <a:schemeClr val="accent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924944"/>
            <a:ext cx="5721139" cy="3816000"/>
          </a:xfrm>
          <a:prstGeom prst="rect">
            <a:avLst/>
          </a:prstGeom>
        </p:spPr>
      </p:pic>
      <p:pic>
        <p:nvPicPr>
          <p:cNvPr id="6" name="Resim 5"/>
          <p:cNvPicPr>
            <a:picLocks noChangeAspect="1"/>
          </p:cNvPicPr>
          <p:nvPr/>
        </p:nvPicPr>
        <p:blipFill>
          <a:blip r:embed="rId3"/>
          <a:stretch>
            <a:fillRect/>
          </a:stretch>
        </p:blipFill>
        <p:spPr>
          <a:xfrm>
            <a:off x="6534424" y="6335083"/>
            <a:ext cx="2592742" cy="504000"/>
          </a:xfrm>
          <a:prstGeom prst="rect">
            <a:avLst/>
          </a:prstGeom>
        </p:spPr>
      </p:pic>
    </p:spTree>
    <p:extLst>
      <p:ext uri="{BB962C8B-B14F-4D97-AF65-F5344CB8AC3E}">
        <p14:creationId xmlns:p14="http://schemas.microsoft.com/office/powerpoint/2010/main" val="296196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a:t>
            </a:r>
            <a:r>
              <a:rPr lang="tr-TR" b="1" dirty="0" smtClean="0">
                <a:solidFill>
                  <a:srgbClr val="FF0000"/>
                </a:solidFill>
                <a:latin typeface="Comic Sans MS" panose="030F0702030302020204" pitchFamily="66" charset="0"/>
              </a:rPr>
              <a:t>hareket </a:t>
            </a:r>
            <a:r>
              <a:rPr lang="tr-TR" b="1" dirty="0">
                <a:solidFill>
                  <a:srgbClr val="FF0000"/>
                </a:solidFill>
                <a:latin typeface="Comic Sans MS" panose="030F0702030302020204" pitchFamily="66" charset="0"/>
              </a:rPr>
              <a:t>edelim</a:t>
            </a:r>
            <a:r>
              <a:rPr lang="tr-TR" b="1" dirty="0" smtClean="0">
                <a:solidFill>
                  <a:srgbClr val="FF0000"/>
                </a:solidFill>
                <a:latin typeface="Comic Sans MS" panose="030F0702030302020204" pitchFamily="66" charset="0"/>
              </a:rPr>
              <a:t>!</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7" y="4221088"/>
            <a:ext cx="3434233" cy="2599714"/>
          </a:xfrm>
          <a:prstGeom prst="rect">
            <a:avLst/>
          </a:prstGeom>
        </p:spPr>
      </p:pic>
      <p:pic>
        <p:nvPicPr>
          <p:cNvPr id="10" name="Resim 9"/>
          <p:cNvPicPr>
            <a:picLocks noChangeAspect="1"/>
          </p:cNvPicPr>
          <p:nvPr/>
        </p:nvPicPr>
        <p:blipFill>
          <a:blip r:embed="rId8"/>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72710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smtClean="0">
                <a:solidFill>
                  <a:srgbClr val="FF0000"/>
                </a:solidFill>
                <a:latin typeface="Comic Sans MS" panose="030F0702030302020204" pitchFamily="66" charset="0"/>
              </a:rPr>
              <a:t>Beslenme nedir</a:t>
            </a:r>
            <a:r>
              <a:rPr lang="tr-TR" sz="5400" b="1" dirty="0">
                <a:solidFill>
                  <a:srgbClr val="FF0000"/>
                </a:solidFill>
                <a:latin typeface="Comic Sans MS" panose="030F0702030302020204" pitchFamily="66" charset="0"/>
              </a:rPr>
              <a:t>?</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smtClean="0">
                <a:solidFill>
                  <a:srgbClr val="FF0000"/>
                </a:solidFill>
                <a:latin typeface="Comic Sans MS" panose="030F0702030302020204" pitchFamily="66" charset="0"/>
              </a:rPr>
              <a:t>Beslenme</a:t>
            </a:r>
            <a:r>
              <a:rPr lang="tr-TR" sz="4000" b="1" dirty="0">
                <a:solidFill>
                  <a:srgbClr val="FF0000"/>
                </a:solidFill>
                <a:latin typeface="Comic Sans MS" panose="030F0702030302020204" pitchFamily="66" charset="0"/>
              </a:rPr>
              <a:t>;</a:t>
            </a:r>
            <a:r>
              <a:rPr lang="tr-TR" sz="4000" b="1" dirty="0" smtClean="0">
                <a:solidFill>
                  <a:srgbClr val="FF0000"/>
                </a:solidFill>
                <a:latin typeface="Comic Sans MS" panose="030F0702030302020204" pitchFamily="66" charset="0"/>
              </a:rPr>
              <a:t> </a:t>
            </a:r>
            <a:r>
              <a:rPr lang="tr-TR" sz="3600" dirty="0" smtClean="0">
                <a:latin typeface="Comic Sans MS" panose="030F0702030302020204" pitchFamily="66" charset="0"/>
              </a:rPr>
              <a:t>büyümemiz, yaşamı sürdürebilmemiz ve sağlığımızı korumamız için besinleri kullanmaktır</a:t>
            </a:r>
            <a:endParaRPr lang="tr-TR" sz="4400" b="1" dirty="0" smtClean="0">
              <a:solidFill>
                <a:srgbClr val="FF0000"/>
              </a:solidFill>
              <a:latin typeface="Comic Sans MS" panose="030F0702030302020204" pitchFamily="66" charset="0"/>
              <a:sym typeface="Wingdings" panose="05000000000000000000" pitchFamily="2" charset="2"/>
            </a:endParaRPr>
          </a:p>
          <a:p>
            <a:endParaRPr lang="tr-TR" dirty="0" smtClean="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7365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Comic Sans MS" panose="030F0702030302020204" pitchFamily="66" charset="0"/>
              </a:rPr>
              <a:t>Spor yapalım, hareket edelim!</a:t>
            </a:r>
            <a:endParaRPr lang="tr-TR" sz="4800" b="1" dirty="0">
              <a:solidFill>
                <a:srgbClr val="FF0000"/>
              </a:solidFill>
              <a:latin typeface="Comic Sans MS" panose="030F0702030302020204" pitchFamily="66" charset="0"/>
            </a:endParaRPr>
          </a:p>
        </p:txBody>
      </p:sp>
      <p:pic>
        <p:nvPicPr>
          <p:cNvPr id="1026" name="Picture 2" descr="spor yapa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p:cNvPicPr>
            <a:picLocks noChangeAspect="1" noChangeArrowheads="1"/>
          </p:cNvPicPr>
          <p:nvPr/>
        </p:nvPicPr>
        <p:blipFill rotWithShape="1">
          <a:blip r:embed="rId6">
            <a:extLst>
              <a:ext uri="{28A0092B-C50C-407E-A947-70E740481C1C}">
                <a14:useLocalDpi xmlns:a14="http://schemas.microsoft.com/office/drawing/2010/main"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a:extLst>
              <a:ext uri="{28A0092B-C50C-407E-A947-70E740481C1C}">
                <a14:useLocalDpi xmlns:a14="http://schemas.microsoft.com/office/drawing/2010/main"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9711" y="764704"/>
            <a:ext cx="2217151" cy="1478840"/>
          </a:xfrm>
          <a:prstGeom prst="rect">
            <a:avLst/>
          </a:prstGeom>
        </p:spPr>
      </p:pic>
      <p:pic>
        <p:nvPicPr>
          <p:cNvPr id="12" name="Resim 11"/>
          <p:cNvPicPr>
            <a:picLocks noChangeAspect="1"/>
          </p:cNvPicPr>
          <p:nvPr/>
        </p:nvPicPr>
        <p:blipFill>
          <a:blip r:embed="rId10"/>
          <a:stretch>
            <a:fillRect/>
          </a:stretch>
        </p:blipFill>
        <p:spPr>
          <a:xfrm>
            <a:off x="20885" y="6335083"/>
            <a:ext cx="2592742" cy="504000"/>
          </a:xfrm>
          <a:prstGeom prst="rect">
            <a:avLst/>
          </a:prstGeom>
        </p:spPr>
      </p:pic>
    </p:spTree>
    <p:extLst>
      <p:ext uri="{BB962C8B-B14F-4D97-AF65-F5344CB8AC3E}">
        <p14:creationId xmlns:p14="http://schemas.microsoft.com/office/powerpoint/2010/main" val="17934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endParaRPr lang="tr-TR" altLang="tr-TR" sz="5000" b="1" dirty="0" smtClean="0">
              <a:solidFill>
                <a:srgbClr val="7030A0"/>
              </a:solidFill>
              <a:latin typeface="Comic Sans MS" panose="030F0702030302020204" pitchFamily="66" charset="0"/>
            </a:endParaRPr>
          </a:p>
          <a:p>
            <a:r>
              <a:rPr lang="tr-TR" sz="5000" b="1" dirty="0" smtClean="0">
                <a:solidFill>
                  <a:srgbClr val="00B0F0"/>
                </a:solidFill>
                <a:latin typeface="Comic Sans MS" panose="030F0702030302020204" pitchFamily="66" charset="0"/>
              </a:rPr>
              <a:t>Hareket Edelim</a:t>
            </a:r>
            <a:r>
              <a:rPr lang="tr-TR" sz="5000" b="1" dirty="0" smtClean="0">
                <a:solidFill>
                  <a:srgbClr val="C00000"/>
                </a:solidFill>
                <a:latin typeface="Comic Sans MS" panose="030F0702030302020204" pitchFamily="66" charset="0"/>
              </a:rPr>
              <a:t/>
            </a:r>
            <a:br>
              <a:rPr lang="tr-TR" sz="5000" b="1" dirty="0" smtClean="0">
                <a:solidFill>
                  <a:srgbClr val="C00000"/>
                </a:solidFill>
                <a:latin typeface="Comic Sans MS" panose="030F0702030302020204" pitchFamily="66" charset="0"/>
              </a:rPr>
            </a:br>
            <a:r>
              <a:rPr lang="tr-TR" sz="5000" b="1" dirty="0" smtClean="0">
                <a:solidFill>
                  <a:srgbClr val="FF0000"/>
                </a:solidFill>
                <a:latin typeface="Comic Sans MS" panose="030F0702030302020204" pitchFamily="66" charset="0"/>
              </a:rPr>
              <a:t>Sağlıklı Büyüyelim </a:t>
            </a:r>
            <a:endParaRPr lang="tr-TR" sz="5000" b="1" dirty="0">
              <a:solidFill>
                <a:srgbClr val="FF0000"/>
              </a:solidFill>
              <a:latin typeface="Comic Sans MS" panose="030F0702030302020204" pitchFamily="66" charset="0"/>
            </a:endParaRPr>
          </a:p>
        </p:txBody>
      </p:sp>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 </a:t>
            </a:r>
            <a:r>
              <a:rPr lang="tr-TR" sz="2800" dirty="0" smtClean="0">
                <a:ea typeface="+mj-ea"/>
                <a:cs typeface="+mj-cs"/>
              </a:rPr>
              <a:t>Dr. Asiye </a:t>
            </a:r>
            <a:r>
              <a:rPr lang="tr-TR" sz="2800" dirty="0">
                <a:ea typeface="+mj-ea"/>
                <a:cs typeface="+mj-cs"/>
              </a:rPr>
              <a:t>UĞRAŞ </a:t>
            </a:r>
            <a:r>
              <a:rPr lang="tr-TR" sz="2800" dirty="0" smtClean="0">
                <a:ea typeface="+mj-ea"/>
                <a:cs typeface="+mj-cs"/>
              </a:rPr>
              <a:t>DİKMEN</a:t>
            </a:r>
          </a:p>
          <a:p>
            <a:pPr marL="0" indent="0" algn="ctr">
              <a:buNone/>
            </a:pPr>
            <a:r>
              <a:rPr lang="tr-TR" sz="2800" dirty="0" smtClean="0">
                <a:ea typeface="+mj-ea"/>
                <a:cs typeface="+mj-cs"/>
              </a:rPr>
              <a:t>Prof. Dr. Nurcan YABANCI AYHAN</a:t>
            </a:r>
            <a:endParaRPr lang="tr-TR" sz="2800" dirty="0">
              <a:ea typeface="+mj-ea"/>
              <a:cs typeface="+mj-cs"/>
            </a:endParaRPr>
          </a:p>
          <a:p>
            <a:pPr marL="0" indent="0" algn="ctr">
              <a:buNone/>
            </a:pPr>
            <a:r>
              <a:rPr lang="tr-TR" sz="2800" dirty="0">
                <a:ea typeface="+mj-ea"/>
                <a:cs typeface="+mj-cs"/>
              </a:rPr>
              <a:t>Doç. Dr. Nazan </a:t>
            </a:r>
            <a:r>
              <a:rPr lang="tr-TR" sz="2800" dirty="0" smtClean="0">
                <a:ea typeface="+mj-ea"/>
                <a:cs typeface="+mj-cs"/>
              </a:rPr>
              <a:t>YARDIM</a:t>
            </a:r>
            <a:endParaRPr lang="tr-TR" sz="2800" dirty="0">
              <a:ea typeface="+mj-ea"/>
              <a:cs typeface="+mj-cs"/>
            </a:endParaRPr>
          </a:p>
        </p:txBody>
      </p:sp>
    </p:spTree>
    <p:extLst>
      <p:ext uri="{BB962C8B-B14F-4D97-AF65-F5344CB8AC3E}">
        <p14:creationId xmlns:p14="http://schemas.microsoft.com/office/powerpoint/2010/main" val="314334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smtClean="0">
                <a:solidFill>
                  <a:srgbClr val="FF0000"/>
                </a:solidFill>
                <a:latin typeface="Comic Sans MS" panose="030F0702030302020204" pitchFamily="66" charset="0"/>
              </a:rPr>
              <a:t>B</a:t>
            </a:r>
            <a:r>
              <a:rPr lang="tr-TR" altLang="tr-TR" sz="4000" b="1" dirty="0" smtClean="0">
                <a:solidFill>
                  <a:srgbClr val="92D050"/>
                </a:solidFill>
                <a:latin typeface="Comic Sans MS" panose="030F0702030302020204" pitchFamily="66" charset="0"/>
              </a:rPr>
              <a:t>e</a:t>
            </a:r>
            <a:r>
              <a:rPr lang="tr-TR" altLang="tr-TR" sz="4000" b="1" dirty="0" smtClean="0">
                <a:solidFill>
                  <a:srgbClr val="EF19C1"/>
                </a:solidFill>
                <a:latin typeface="Comic Sans MS" panose="030F0702030302020204" pitchFamily="66" charset="0"/>
              </a:rPr>
              <a:t>s</a:t>
            </a:r>
            <a:r>
              <a:rPr lang="tr-TR" altLang="tr-TR" sz="4000" b="1" dirty="0" smtClean="0">
                <a:solidFill>
                  <a:srgbClr val="3366FF"/>
                </a:solidFill>
                <a:latin typeface="Comic Sans MS" panose="030F0702030302020204" pitchFamily="66" charset="0"/>
              </a:rPr>
              <a:t>l</a:t>
            </a:r>
            <a:r>
              <a:rPr lang="tr-TR" altLang="tr-TR" sz="4000" b="1" dirty="0" smtClean="0">
                <a:solidFill>
                  <a:schemeClr val="accent4"/>
                </a:solidFill>
                <a:latin typeface="Comic Sans MS" panose="030F0702030302020204" pitchFamily="66" charset="0"/>
              </a:rPr>
              <a:t>e</a:t>
            </a:r>
            <a:r>
              <a:rPr lang="tr-TR" altLang="tr-TR" sz="4000" b="1" dirty="0" smtClean="0">
                <a:solidFill>
                  <a:srgbClr val="00B050"/>
                </a:solidFill>
                <a:latin typeface="Comic Sans MS" panose="030F0702030302020204" pitchFamily="66" charset="0"/>
              </a:rPr>
              <a:t>n</a:t>
            </a:r>
            <a:r>
              <a:rPr lang="tr-TR" altLang="tr-TR" sz="4000" b="1" dirty="0" smtClean="0">
                <a:solidFill>
                  <a:srgbClr val="FFC000"/>
                </a:solidFill>
                <a:latin typeface="Comic Sans MS" panose="030F0702030302020204" pitchFamily="66" charset="0"/>
              </a:rPr>
              <a:t>m</a:t>
            </a:r>
            <a:r>
              <a:rPr lang="tr-TR" altLang="tr-TR" sz="4000" b="1" dirty="0" smtClean="0">
                <a:solidFill>
                  <a:srgbClr val="C00000"/>
                </a:solidFill>
                <a:latin typeface="Comic Sans MS" panose="030F0702030302020204" pitchFamily="66" charset="0"/>
              </a:rPr>
              <a:t>e </a:t>
            </a:r>
            <a:r>
              <a:rPr lang="tr-TR" altLang="tr-TR" sz="4000" b="1" dirty="0" smtClean="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a:t>
            </a:r>
            <a:r>
              <a:rPr lang="tr-TR" sz="4000" dirty="0" smtClean="0">
                <a:latin typeface="Comic Sans MS" panose="030F0702030302020204" pitchFamily="66" charset="0"/>
              </a:rPr>
              <a:t>ücudumuzun büyümesi, yenilenmesi ve çalışması için gerekli olan </a:t>
            </a:r>
            <a:r>
              <a:rPr lang="tr-TR" sz="4000" dirty="0" smtClean="0">
                <a:solidFill>
                  <a:srgbClr val="FF0000"/>
                </a:solidFill>
                <a:latin typeface="Comic Sans MS" panose="030F0702030302020204" pitchFamily="66" charset="0"/>
              </a:rPr>
              <a:t>enerji ve besin öğelerini</a:t>
            </a:r>
            <a:r>
              <a:rPr lang="tr-TR" sz="4000" dirty="0" smtClean="0">
                <a:latin typeface="Comic Sans MS" panose="030F0702030302020204" pitchFamily="66" charset="0"/>
              </a:rPr>
              <a:t> </a:t>
            </a:r>
            <a:r>
              <a:rPr lang="tr-TR" sz="4000" dirty="0" smtClean="0">
                <a:solidFill>
                  <a:srgbClr val="FFC000"/>
                </a:solidFill>
                <a:latin typeface="Comic Sans MS" panose="030F0702030302020204" pitchFamily="66" charset="0"/>
              </a:rPr>
              <a:t>yeterli miktarlarda </a:t>
            </a:r>
            <a:r>
              <a:rPr lang="tr-TR" sz="4000" dirty="0" smtClean="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6537064" y="6344414"/>
            <a:ext cx="2592742" cy="504000"/>
          </a:xfrm>
          <a:prstGeom prst="rect">
            <a:avLst/>
          </a:prstGeom>
        </p:spPr>
      </p:pic>
    </p:spTree>
    <p:extLst>
      <p:ext uri="{BB962C8B-B14F-4D97-AF65-F5344CB8AC3E}">
        <p14:creationId xmlns:p14="http://schemas.microsoft.com/office/powerpoint/2010/main" val="383864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smtClean="0">
                <a:solidFill>
                  <a:srgbClr val="EF19C1"/>
                </a:solidFill>
                <a:latin typeface="Comic Sans MS" panose="030F0702030302020204" pitchFamily="66" charset="0"/>
              </a:rPr>
              <a:t>d</a:t>
            </a:r>
            <a:r>
              <a:rPr lang="tr-TR" altLang="tr-TR" dirty="0" smtClean="0">
                <a:solidFill>
                  <a:srgbClr val="FF0000"/>
                </a:solidFill>
                <a:latin typeface="Comic Sans MS" panose="030F0702030302020204" pitchFamily="66" charset="0"/>
              </a:rPr>
              <a:t>e</a:t>
            </a:r>
            <a:r>
              <a:rPr lang="tr-TR" altLang="tr-TR" dirty="0" smtClean="0">
                <a:solidFill>
                  <a:srgbClr val="00B0F0"/>
                </a:solidFill>
                <a:latin typeface="Comic Sans MS" panose="030F0702030302020204" pitchFamily="66" charset="0"/>
              </a:rPr>
              <a:t>n</a:t>
            </a:r>
            <a:r>
              <a:rPr lang="tr-TR" altLang="tr-TR" dirty="0" smtClean="0">
                <a:solidFill>
                  <a:srgbClr val="FFC000"/>
                </a:solidFill>
                <a:latin typeface="Comic Sans MS" panose="030F0702030302020204" pitchFamily="66" charset="0"/>
              </a:rPr>
              <a:t>g</a:t>
            </a:r>
            <a:r>
              <a:rPr lang="tr-TR" altLang="tr-TR" dirty="0" smtClean="0">
                <a:solidFill>
                  <a:srgbClr val="00B050"/>
                </a:solidFill>
                <a:latin typeface="Comic Sans MS" panose="030F0702030302020204" pitchFamily="66" charset="0"/>
              </a:rPr>
              <a:t>e</a:t>
            </a:r>
            <a:r>
              <a:rPr lang="tr-TR" altLang="tr-TR" dirty="0" smtClean="0">
                <a:solidFill>
                  <a:schemeClr val="accent4"/>
                </a:solidFill>
                <a:latin typeface="Comic Sans MS" panose="030F0702030302020204" pitchFamily="66" charset="0"/>
              </a:rPr>
              <a:t>l</a:t>
            </a:r>
            <a:r>
              <a:rPr lang="tr-TR" altLang="tr-TR" dirty="0" smtClean="0">
                <a:solidFill>
                  <a:srgbClr val="B50B78"/>
                </a:solidFill>
                <a:latin typeface="Comic Sans MS" panose="030F0702030302020204" pitchFamily="66" charset="0"/>
              </a:rPr>
              <a:t>i</a:t>
            </a:r>
            <a:r>
              <a:rPr lang="tr-TR" altLang="tr-TR" dirty="0" smtClean="0">
                <a:solidFill>
                  <a:srgbClr val="00B050"/>
                </a:solidFill>
                <a:latin typeface="Comic Sans MS" panose="030F0702030302020204" pitchFamily="66" charset="0"/>
              </a:rPr>
              <a:t> </a:t>
            </a:r>
            <a:r>
              <a:rPr lang="tr-TR" altLang="tr-TR" dirty="0" smtClean="0">
                <a:solidFill>
                  <a:srgbClr val="FF0000"/>
                </a:solidFill>
                <a:latin typeface="Comic Sans MS" panose="030F0702030302020204" pitchFamily="66" charset="0"/>
              </a:rPr>
              <a:t>b</a:t>
            </a:r>
            <a:r>
              <a:rPr lang="tr-TR" altLang="tr-TR" dirty="0" smtClean="0">
                <a:solidFill>
                  <a:srgbClr val="92D050"/>
                </a:solidFill>
                <a:latin typeface="Comic Sans MS" panose="030F0702030302020204" pitchFamily="66" charset="0"/>
              </a:rPr>
              <a:t>e</a:t>
            </a:r>
            <a:r>
              <a:rPr lang="tr-TR" altLang="tr-TR" dirty="0" smtClean="0">
                <a:solidFill>
                  <a:srgbClr val="EF19C1"/>
                </a:solidFill>
                <a:latin typeface="Comic Sans MS" panose="030F0702030302020204" pitchFamily="66" charset="0"/>
              </a:rPr>
              <a:t>s</a:t>
            </a:r>
            <a:r>
              <a:rPr lang="tr-TR" altLang="tr-TR" dirty="0" smtClean="0">
                <a:solidFill>
                  <a:srgbClr val="3366FF"/>
                </a:solidFill>
                <a:latin typeface="Comic Sans MS" panose="030F0702030302020204" pitchFamily="66" charset="0"/>
              </a:rPr>
              <a:t>l</a:t>
            </a:r>
            <a:r>
              <a:rPr lang="tr-TR" altLang="tr-TR" dirty="0" smtClean="0">
                <a:solidFill>
                  <a:schemeClr val="accent4"/>
                </a:solidFill>
                <a:latin typeface="Comic Sans MS" panose="030F0702030302020204" pitchFamily="66" charset="0"/>
              </a:rPr>
              <a:t>e</a:t>
            </a:r>
            <a:r>
              <a:rPr lang="tr-TR" altLang="tr-TR" dirty="0" smtClean="0">
                <a:solidFill>
                  <a:srgbClr val="00B050"/>
                </a:solidFill>
                <a:latin typeface="Comic Sans MS" panose="030F0702030302020204" pitchFamily="66" charset="0"/>
              </a:rPr>
              <a:t>n</a:t>
            </a:r>
            <a:r>
              <a:rPr lang="tr-TR" altLang="tr-TR" dirty="0" smtClean="0">
                <a:solidFill>
                  <a:srgbClr val="C00000"/>
                </a:solidFill>
                <a:latin typeface="Comic Sans MS" panose="030F0702030302020204" pitchFamily="66" charset="0"/>
              </a:rPr>
              <a:t>e</a:t>
            </a:r>
            <a:r>
              <a:rPr lang="tr-TR" altLang="tr-TR" dirty="0" smtClean="0">
                <a:solidFill>
                  <a:schemeClr val="accent6"/>
                </a:solidFill>
                <a:latin typeface="Comic Sans MS" panose="030F0702030302020204" pitchFamily="66" charset="0"/>
              </a:rPr>
              <a:t>n </a:t>
            </a:r>
            <a:r>
              <a:rPr lang="tr-TR" altLang="tr-TR" dirty="0" smtClean="0">
                <a:solidFill>
                  <a:srgbClr val="002060"/>
                </a:solidFill>
                <a:latin typeface="Comic Sans MS" panose="030F0702030302020204" pitchFamily="66" charset="0"/>
              </a:rPr>
              <a:t>kişiler;</a:t>
            </a:r>
          </a:p>
          <a:p>
            <a:r>
              <a:rPr lang="tr-TR" altLang="tr-TR" dirty="0" smtClean="0">
                <a:solidFill>
                  <a:srgbClr val="002060"/>
                </a:solidFill>
                <a:latin typeface="Comic Sans MS" panose="030F0702030302020204" pitchFamily="66" charset="0"/>
              </a:rPr>
              <a:t>Sağlıklı büyürler,</a:t>
            </a:r>
          </a:p>
          <a:p>
            <a:r>
              <a:rPr lang="tr-TR" altLang="tr-TR" dirty="0" smtClean="0">
                <a:solidFill>
                  <a:srgbClr val="002060"/>
                </a:solidFill>
                <a:latin typeface="Comic Sans MS" panose="030F0702030302020204" pitchFamily="66" charset="0"/>
              </a:rPr>
              <a:t>Çeşitli </a:t>
            </a:r>
            <a:r>
              <a:rPr lang="tr-TR" altLang="tr-TR" dirty="0">
                <a:solidFill>
                  <a:srgbClr val="002060"/>
                </a:solidFill>
                <a:latin typeface="Comic Sans MS" panose="030F0702030302020204" pitchFamily="66" charset="0"/>
              </a:rPr>
              <a:t>ve zengin beslenmiş olurlar,</a:t>
            </a:r>
          </a:p>
          <a:p>
            <a:r>
              <a:rPr lang="tr-TR" altLang="tr-TR" dirty="0" smtClean="0">
                <a:solidFill>
                  <a:srgbClr val="002060"/>
                </a:solidFill>
                <a:latin typeface="Comic Sans MS" panose="030F0702030302020204" pitchFamily="66" charset="0"/>
              </a:rPr>
              <a:t>Enerjik olurlar,</a:t>
            </a:r>
          </a:p>
          <a:p>
            <a:r>
              <a:rPr lang="tr-TR" altLang="tr-TR" dirty="0" smtClean="0">
                <a:solidFill>
                  <a:srgbClr val="002060"/>
                </a:solidFill>
                <a:latin typeface="Comic Sans MS" panose="030F0702030302020204" pitchFamily="66" charset="0"/>
              </a:rPr>
              <a:t>Yaratıcı ve üretken olurlar,</a:t>
            </a:r>
          </a:p>
          <a:p>
            <a:r>
              <a:rPr lang="tr-TR" altLang="tr-TR" dirty="0" smtClean="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smtClean="0">
                <a:solidFill>
                  <a:srgbClr val="00B050"/>
                </a:solidFill>
                <a:latin typeface="Comic Sans MS" panose="030F0702030302020204" pitchFamily="66" charset="0"/>
              </a:rPr>
              <a:t>Y</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t</a:t>
            </a:r>
            <a:r>
              <a:rPr lang="tr-TR" altLang="tr-TR" sz="4000" dirty="0" smtClean="0">
                <a:solidFill>
                  <a:schemeClr val="accent4"/>
                </a:solidFill>
                <a:latin typeface="Comic Sans MS" panose="030F0702030302020204" pitchFamily="66" charset="0"/>
              </a:rPr>
              <a:t>e</a:t>
            </a:r>
            <a:r>
              <a:rPr lang="tr-TR" altLang="tr-TR" sz="4000" dirty="0" smtClean="0">
                <a:solidFill>
                  <a:srgbClr val="3366FF"/>
                </a:solidFill>
                <a:latin typeface="Comic Sans MS" panose="030F0702030302020204" pitchFamily="66" charset="0"/>
              </a:rPr>
              <a:t>r</a:t>
            </a:r>
            <a:r>
              <a:rPr lang="tr-TR" altLang="tr-TR" sz="4000" dirty="0" smtClean="0">
                <a:solidFill>
                  <a:srgbClr val="FF00FF"/>
                </a:solidFill>
                <a:latin typeface="Comic Sans MS" panose="030F0702030302020204" pitchFamily="66" charset="0"/>
              </a:rPr>
              <a:t>l</a:t>
            </a:r>
            <a:r>
              <a:rPr lang="tr-TR" altLang="tr-TR" sz="4000" dirty="0" smtClean="0">
                <a:solidFill>
                  <a:srgbClr val="7030A0"/>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v</a:t>
            </a:r>
            <a:r>
              <a:rPr lang="tr-TR" altLang="tr-TR" sz="4000" dirty="0" smtClean="0">
                <a:solidFill>
                  <a:srgbClr val="0070C0"/>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 </a:t>
            </a:r>
            <a:r>
              <a:rPr lang="tr-TR" altLang="tr-TR" sz="4000" dirty="0" smtClean="0">
                <a:solidFill>
                  <a:srgbClr val="EF19C1"/>
                </a:solidFill>
                <a:latin typeface="Comic Sans MS" panose="030F0702030302020204" pitchFamily="66" charset="0"/>
              </a:rPr>
              <a:t>D</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g</a:t>
            </a:r>
            <a:r>
              <a:rPr lang="tr-TR" altLang="tr-TR" sz="4000" dirty="0" smtClean="0">
                <a:solidFill>
                  <a:srgbClr val="00B050"/>
                </a:solidFill>
                <a:latin typeface="Comic Sans MS" panose="030F0702030302020204" pitchFamily="66" charset="0"/>
              </a:rPr>
              <a:t>e</a:t>
            </a:r>
            <a:r>
              <a:rPr lang="tr-TR" altLang="tr-TR" sz="4000" dirty="0" smtClean="0">
                <a:solidFill>
                  <a:schemeClr val="accent4"/>
                </a:solidFill>
                <a:latin typeface="Comic Sans MS" panose="030F0702030302020204" pitchFamily="66" charset="0"/>
              </a:rPr>
              <a:t>l</a:t>
            </a:r>
            <a:r>
              <a:rPr lang="tr-TR" altLang="tr-TR" sz="4000" dirty="0" smtClean="0">
                <a:solidFill>
                  <a:srgbClr val="B50B78"/>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B</a:t>
            </a:r>
            <a:r>
              <a:rPr lang="tr-TR" altLang="tr-TR" sz="4000" dirty="0" smtClean="0">
                <a:solidFill>
                  <a:srgbClr val="92D050"/>
                </a:solidFill>
                <a:latin typeface="Comic Sans MS" panose="030F0702030302020204" pitchFamily="66" charset="0"/>
              </a:rPr>
              <a:t>e</a:t>
            </a:r>
            <a:r>
              <a:rPr lang="tr-TR" altLang="tr-TR" sz="4000" dirty="0" smtClean="0">
                <a:solidFill>
                  <a:srgbClr val="EF19C1"/>
                </a:solidFill>
                <a:latin typeface="Comic Sans MS" panose="030F0702030302020204" pitchFamily="66" charset="0"/>
              </a:rPr>
              <a:t>s</a:t>
            </a:r>
            <a:r>
              <a:rPr lang="tr-TR" altLang="tr-TR" sz="4000" dirty="0" smtClean="0">
                <a:solidFill>
                  <a:srgbClr val="3366FF"/>
                </a:solidFill>
                <a:latin typeface="Comic Sans MS" panose="030F0702030302020204" pitchFamily="66" charset="0"/>
              </a:rPr>
              <a:t>l</a:t>
            </a:r>
            <a:r>
              <a:rPr lang="tr-TR" altLang="tr-TR" sz="4000" dirty="0" smtClean="0">
                <a:solidFill>
                  <a:schemeClr val="accent4"/>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m</a:t>
            </a:r>
            <a:r>
              <a:rPr lang="tr-TR" altLang="tr-TR" sz="4000" dirty="0" smtClean="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t>
            </a:r>
            <a:r>
              <a:rPr lang="tr-TR" sz="4200" dirty="0" smtClean="0">
                <a:solidFill>
                  <a:srgbClr val="FF0000"/>
                </a:solidFill>
                <a:latin typeface="Comic Sans MS" panose="030F0702030302020204" pitchFamily="66" charset="0"/>
              </a:rPr>
              <a:t>ağlığın temelidir</a:t>
            </a:r>
            <a:endParaRPr lang="tr-TR" sz="4200" dirty="0">
              <a:solidFill>
                <a:srgbClr val="FF0000"/>
              </a:solidFill>
              <a:latin typeface="Comic Sans MS" panose="030F0702030302020204" pitchFamily="66" charset="0"/>
            </a:endParaRPr>
          </a:p>
        </p:txBody>
      </p:sp>
      <p:pic>
        <p:nvPicPr>
          <p:cNvPr id="6" name="Resim 5"/>
          <p:cNvPicPr>
            <a:picLocks noChangeAspect="1"/>
          </p:cNvPicPr>
          <p:nvPr/>
        </p:nvPicPr>
        <p:blipFill>
          <a:blip r:embed="rId3"/>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3731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a:t>
            </a:r>
            <a:r>
              <a:rPr lang="tr-TR" b="1" dirty="0" smtClean="0">
                <a:solidFill>
                  <a:srgbClr val="FF0000"/>
                </a:solidFill>
                <a:latin typeface="Comic Sans MS" panose="030F0702030302020204" pitchFamily="66" charset="0"/>
              </a:rPr>
              <a:t>esinlerimizi tanıyalım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smtClean="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smtClean="0">
                <a:solidFill>
                  <a:srgbClr val="FF0000"/>
                </a:solidFill>
              </a:rPr>
              <a:t>2</a:t>
            </a:r>
            <a:r>
              <a:rPr lang="tr-TR" altLang="tr-TR" sz="4000" dirty="0">
                <a:solidFill>
                  <a:srgbClr val="FF0000"/>
                </a:solidFill>
              </a:rPr>
              <a:t>. Et ve ürünleri, tavuk, balık, yumurta, </a:t>
            </a:r>
            <a:r>
              <a:rPr lang="tr-TR" altLang="tr-TR" sz="4000" dirty="0" smtClean="0">
                <a:solidFill>
                  <a:srgbClr val="FF0000"/>
                </a:solidFill>
              </a:rPr>
              <a:t>  kuru </a:t>
            </a:r>
            <a:r>
              <a:rPr lang="tr-TR" altLang="tr-TR" sz="4000" dirty="0">
                <a:solidFill>
                  <a:srgbClr val="FF0000"/>
                </a:solidFill>
              </a:rPr>
              <a:t>baklagiller </a:t>
            </a:r>
            <a:r>
              <a:rPr lang="tr-TR" altLang="tr-TR" sz="4000" dirty="0" smtClean="0">
                <a:solidFill>
                  <a:srgbClr val="FF0000"/>
                </a:solidFill>
              </a:rPr>
              <a:t>ile </a:t>
            </a:r>
            <a:r>
              <a:rPr lang="tr-TR" altLang="tr-TR" sz="4000" dirty="0">
                <a:solidFill>
                  <a:srgbClr val="FF0000"/>
                </a:solidFill>
              </a:rPr>
              <a:t>yağlı tohumlar </a:t>
            </a:r>
            <a:r>
              <a:rPr lang="tr-TR" altLang="tr-TR" sz="4000" dirty="0" smtClean="0">
                <a:solidFill>
                  <a:srgbClr val="FF0000"/>
                </a:solidFill>
              </a:rPr>
              <a:t>grubu</a:t>
            </a:r>
            <a:endParaRPr lang="tr-TR" altLang="tr-TR" sz="3600" dirty="0" smtClean="0">
              <a:solidFill>
                <a:srgbClr val="FF0000"/>
              </a:solidFill>
            </a:endParaRPr>
          </a:p>
          <a:p>
            <a:pPr>
              <a:spcBef>
                <a:spcPts val="375"/>
              </a:spcBef>
              <a:buSzPct val="85000"/>
              <a:buNone/>
            </a:pPr>
            <a:r>
              <a:rPr lang="tr-TR" altLang="tr-TR" sz="4000" dirty="0" smtClean="0">
                <a:solidFill>
                  <a:srgbClr val="00B050"/>
                </a:solidFill>
              </a:rPr>
              <a:t>3</a:t>
            </a:r>
            <a:r>
              <a:rPr lang="tr-TR" altLang="tr-TR" sz="4000" dirty="0">
                <a:solidFill>
                  <a:srgbClr val="00B050"/>
                </a:solidFill>
              </a:rPr>
              <a:t>.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EF19C1"/>
                </a:solidFill>
              </a:rPr>
              <a:t>4. M</a:t>
            </a:r>
            <a:r>
              <a:rPr lang="tr-TR" altLang="tr-TR" sz="4000" dirty="0" smtClean="0">
                <a:solidFill>
                  <a:srgbClr val="EF19C1"/>
                </a:solidFill>
              </a:rPr>
              <a:t>eyveler </a:t>
            </a:r>
            <a:r>
              <a:rPr lang="tr-TR" altLang="tr-TR" sz="4000" dirty="0">
                <a:solidFill>
                  <a:srgbClr val="EF19C1"/>
                </a:solidFill>
              </a:rPr>
              <a:t>grubu</a:t>
            </a:r>
          </a:p>
          <a:p>
            <a:pPr>
              <a:spcBef>
                <a:spcPts val="375"/>
              </a:spcBef>
              <a:buSzPct val="85000"/>
              <a:buNone/>
            </a:pPr>
            <a:r>
              <a:rPr lang="tr-TR" altLang="tr-TR" sz="4000" dirty="0">
                <a:solidFill>
                  <a:schemeClr val="accent6"/>
                </a:solidFill>
              </a:rPr>
              <a:t>5. Ekmek ve tahıllar </a:t>
            </a:r>
            <a:r>
              <a:rPr lang="tr-TR" altLang="tr-TR" sz="4000" dirty="0" smtClean="0">
                <a:solidFill>
                  <a:schemeClr val="accent6"/>
                </a:solidFill>
              </a:rPr>
              <a:t>grubu</a:t>
            </a:r>
            <a:endParaRPr lang="tr-TR" altLang="tr-TR" sz="4000" dirty="0">
              <a:solidFill>
                <a:schemeClr val="accent6"/>
              </a:solidFill>
            </a:endParaRPr>
          </a:p>
        </p:txBody>
      </p:sp>
      <p:pic>
        <p:nvPicPr>
          <p:cNvPr id="6" name="Resim 5"/>
          <p:cNvPicPr>
            <a:picLocks noChangeAspect="1"/>
          </p:cNvPicPr>
          <p:nvPr/>
        </p:nvPicPr>
        <p:blipFill>
          <a:blip r:embed="rId3"/>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a:t>
            </a:r>
            <a:r>
              <a:rPr lang="tr-TR" altLang="tr-TR" sz="4800" dirty="0" smtClean="0">
                <a:solidFill>
                  <a:srgbClr val="00B0F0"/>
                </a:solidFill>
                <a:latin typeface="Comic Sans MS" panose="030F0702030302020204" pitchFamily="66" charset="0"/>
              </a:rPr>
              <a:t>ürünleri grubu</a:t>
            </a:r>
            <a:endParaRPr lang="tr-TR" altLang="tr-TR" sz="4800"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1642351"/>
            <a:ext cx="6131024" cy="4683969"/>
          </a:xfrm>
        </p:spPr>
        <p:txBody>
          <a:bodyPr>
            <a:noAutofit/>
          </a:bodyPr>
          <a:lstStyle/>
          <a:p>
            <a:r>
              <a:rPr lang="tr-TR" dirty="0" smtClean="0">
                <a:solidFill>
                  <a:schemeClr val="accent1"/>
                </a:solidFill>
                <a:latin typeface="Comic Sans MS" panose="030F0702030302020204" pitchFamily="66" charset="0"/>
              </a:rPr>
              <a:t>Süt</a:t>
            </a:r>
          </a:p>
          <a:p>
            <a:r>
              <a:rPr lang="tr-TR" dirty="0" smtClean="0">
                <a:solidFill>
                  <a:schemeClr val="accent1"/>
                </a:solidFill>
                <a:latin typeface="Comic Sans MS" panose="030F0702030302020204" pitchFamily="66" charset="0"/>
              </a:rPr>
              <a:t>Yoğurt</a:t>
            </a:r>
          </a:p>
          <a:p>
            <a:r>
              <a:rPr lang="tr-TR" dirty="0" smtClean="0">
                <a:solidFill>
                  <a:schemeClr val="accent1"/>
                </a:solidFill>
                <a:latin typeface="Comic Sans MS" panose="030F0702030302020204" pitchFamily="66" charset="0"/>
              </a:rPr>
              <a:t>Peynirler (beyaz peynir, kaşar peynir gibi)</a:t>
            </a:r>
          </a:p>
          <a:p>
            <a:r>
              <a:rPr lang="tr-TR" dirty="0" smtClean="0">
                <a:solidFill>
                  <a:schemeClr val="accent1"/>
                </a:solidFill>
                <a:latin typeface="Comic Sans MS" panose="030F0702030302020204" pitchFamily="66" charset="0"/>
              </a:rPr>
              <a:t>Ayran</a:t>
            </a:r>
          </a:p>
          <a:p>
            <a:r>
              <a:rPr lang="tr-TR" dirty="0" smtClean="0">
                <a:solidFill>
                  <a:schemeClr val="accent1"/>
                </a:solidFill>
                <a:latin typeface="Comic Sans MS" panose="030F0702030302020204" pitchFamily="66" charset="0"/>
              </a:rPr>
              <a:t>Kefir</a:t>
            </a:r>
          </a:p>
          <a:p>
            <a:r>
              <a:rPr lang="tr-TR" dirty="0" smtClean="0">
                <a:solidFill>
                  <a:schemeClr val="accent1"/>
                </a:solidFill>
                <a:latin typeface="Comic Sans MS" panose="030F0702030302020204" pitchFamily="66" charset="0"/>
              </a:rPr>
              <a:t>Sütlü tatlılar (sütlaç, dondurma gibi)</a:t>
            </a:r>
            <a:endParaRPr lang="tr-TR" dirty="0">
              <a:solidFill>
                <a:schemeClr val="accent1"/>
              </a:solidFill>
              <a:latin typeface="Comic Sans MS" panose="030F0702030302020204" pitchFamily="66" charset="0"/>
            </a:endParaRP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üçlü diş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4" y="1268760"/>
            <a:ext cx="2948745" cy="2696634"/>
          </a:xfrm>
          <a:prstGeom prst="rect">
            <a:avLst/>
          </a:prstGeom>
        </p:spPr>
      </p:pic>
      <p:pic>
        <p:nvPicPr>
          <p:cNvPr id="9" name="Resim 8"/>
          <p:cNvPicPr>
            <a:picLocks noChangeAspect="1"/>
          </p:cNvPicPr>
          <p:nvPr/>
        </p:nvPicPr>
        <p:blipFill>
          <a:blip r:embed="rId6"/>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041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smtClean="0">
                <a:solidFill>
                  <a:srgbClr val="FF0000"/>
                </a:solidFill>
                <a:latin typeface="Comic Sans MS" panose="030F0702030302020204" pitchFamily="66" charset="0"/>
              </a:rPr>
              <a:t>2. Et </a:t>
            </a:r>
            <a:r>
              <a:rPr lang="tr-TR" altLang="tr-TR" dirty="0">
                <a:solidFill>
                  <a:srgbClr val="FF0000"/>
                </a:solidFill>
                <a:latin typeface="Comic Sans MS" panose="030F0702030302020204" pitchFamily="66" charset="0"/>
              </a:rPr>
              <a:t>ve ürünleri, tavuk, balık, yumurta, kuru baklagiller </a:t>
            </a:r>
            <a:r>
              <a:rPr lang="tr-TR" altLang="tr-TR" dirty="0" smtClean="0">
                <a:solidFill>
                  <a:srgbClr val="FF0000"/>
                </a:solidFill>
                <a:latin typeface="Comic Sans MS" panose="030F0702030302020204" pitchFamily="66" charset="0"/>
              </a:rPr>
              <a:t>ile </a:t>
            </a:r>
            <a:r>
              <a:rPr lang="tr-TR" altLang="tr-TR" dirty="0">
                <a:solidFill>
                  <a:srgbClr val="FF0000"/>
                </a:solidFill>
                <a:latin typeface="Comic Sans MS" panose="030F0702030302020204" pitchFamily="66" charset="0"/>
              </a:rPr>
              <a:t>yağlı tohumlar </a:t>
            </a:r>
            <a:r>
              <a:rPr lang="tr-TR" altLang="tr-TR" dirty="0" smtClean="0">
                <a:solidFill>
                  <a:srgbClr val="FF0000"/>
                </a:solidFill>
                <a:latin typeface="Comic Sans MS" panose="030F0702030302020204" pitchFamily="66" charset="0"/>
              </a:rPr>
              <a:t>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smtClean="0">
                <a:solidFill>
                  <a:srgbClr val="C00000"/>
                </a:solidFill>
                <a:latin typeface="Comic Sans MS" panose="030F0702030302020204" pitchFamily="66" charset="0"/>
              </a:rPr>
              <a:t>Et</a:t>
            </a:r>
          </a:p>
          <a:p>
            <a:r>
              <a:rPr lang="tr-TR" dirty="0" smtClean="0">
                <a:solidFill>
                  <a:srgbClr val="C00000"/>
                </a:solidFill>
                <a:latin typeface="Comic Sans MS" panose="030F0702030302020204" pitchFamily="66" charset="0"/>
              </a:rPr>
              <a:t>Tavuk</a:t>
            </a:r>
          </a:p>
          <a:p>
            <a:r>
              <a:rPr lang="tr-TR" dirty="0" smtClean="0">
                <a:solidFill>
                  <a:srgbClr val="C00000"/>
                </a:solidFill>
                <a:latin typeface="Comic Sans MS" panose="030F0702030302020204" pitchFamily="66" charset="0"/>
              </a:rPr>
              <a:t>Balık</a:t>
            </a:r>
          </a:p>
          <a:p>
            <a:r>
              <a:rPr lang="tr-TR" dirty="0" smtClean="0">
                <a:solidFill>
                  <a:srgbClr val="C00000"/>
                </a:solidFill>
                <a:latin typeface="Comic Sans MS" panose="030F0702030302020204" pitchFamily="66" charset="0"/>
              </a:rPr>
              <a:t>Yumurta</a:t>
            </a:r>
          </a:p>
          <a:p>
            <a:r>
              <a:rPr lang="tr-TR" dirty="0" smtClean="0">
                <a:solidFill>
                  <a:srgbClr val="C00000"/>
                </a:solidFill>
                <a:latin typeface="Comic Sans MS" panose="030F0702030302020204" pitchFamily="66" charset="0"/>
              </a:rPr>
              <a:t>Kurubaklagiller (mercimek, fasulye, nohut gibi)</a:t>
            </a:r>
          </a:p>
          <a:p>
            <a:r>
              <a:rPr lang="tr-TR" dirty="0" smtClean="0">
                <a:solidFill>
                  <a:srgbClr val="C00000"/>
                </a:solidFill>
                <a:latin typeface="Comic Sans MS" panose="030F0702030302020204" pitchFamily="66" charset="0"/>
              </a:rPr>
              <a:t>Yağlı tohumlar (ceviz, fındık, badem gibi)</a:t>
            </a:r>
            <a:endParaRPr lang="tr-TR" dirty="0">
              <a:solidFill>
                <a:srgbClr val="C00000"/>
              </a:solidFill>
              <a:latin typeface="Comic Sans MS" panose="030F0702030302020204" pitchFamily="66" charset="0"/>
            </a:endParaRPr>
          </a:p>
        </p:txBody>
      </p:sp>
      <p:pic>
        <p:nvPicPr>
          <p:cNvPr id="10242" name="Picture 2" descr="büyü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gili resi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gili resi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51" r="12474"/>
          <a:stretch/>
        </p:blipFill>
        <p:spPr bwMode="auto">
          <a:xfrm>
            <a:off x="6227405" y="2114332"/>
            <a:ext cx="2916595" cy="2018084"/>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stretch>
            <a:fillRect/>
          </a:stretch>
        </p:blipFill>
        <p:spPr>
          <a:xfrm>
            <a:off x="6550446" y="6344414"/>
            <a:ext cx="2592742" cy="504000"/>
          </a:xfrm>
          <a:prstGeom prst="rect">
            <a:avLst/>
          </a:prstGeom>
        </p:spPr>
      </p:pic>
    </p:spTree>
    <p:extLst>
      <p:ext uri="{BB962C8B-B14F-4D97-AF65-F5344CB8AC3E}">
        <p14:creationId xmlns:p14="http://schemas.microsoft.com/office/powerpoint/2010/main" val="87897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ynayan çocukla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smtClean="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İlgili res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a:extLst>
              <a:ext uri="{28A0092B-C50C-407E-A947-70E740481C1C}">
                <a14:useLocalDpi xmlns:a14="http://schemas.microsoft.com/office/drawing/2010/main"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a:solidFill>
                  <a:srgbClr val="FFFFFF"/>
                </a:solidFill>
              </a14:hiddenFill>
            </a:ext>
          </a:extLst>
        </p:spPr>
      </p:pic>
      <p:pic>
        <p:nvPicPr>
          <p:cNvPr id="20" name="Resim 19"/>
          <p:cNvPicPr>
            <a:picLocks noChangeAspect="1"/>
          </p:cNvPicPr>
          <p:nvPr/>
        </p:nvPicPr>
        <p:blipFill>
          <a:blip r:embed="rId1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6245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yveler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smtClean="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a:extLst>
              <a:ext uri="{28A0092B-C50C-407E-A947-70E740481C1C}">
                <a14:useLocalDpi xmlns:a14="http://schemas.microsoft.com/office/drawing/2010/main"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a:t>
            </a:r>
            <a:r>
              <a:rPr lang="tr-TR" altLang="tr-TR" sz="4800" dirty="0" smtClean="0">
                <a:solidFill>
                  <a:srgbClr val="EF19C1"/>
                </a:solidFill>
                <a:latin typeface="Comic Sans MS" panose="030F0702030302020204" pitchFamily="66" charset="0"/>
              </a:rPr>
              <a:t>eyveler </a:t>
            </a:r>
            <a:r>
              <a:rPr lang="tr-TR" altLang="tr-TR" sz="4800" dirty="0">
                <a:solidFill>
                  <a:srgbClr val="EF19C1"/>
                </a:solidFill>
                <a:latin typeface="Comic Sans MS" panose="030F0702030302020204" pitchFamily="66" charset="0"/>
              </a:rPr>
              <a:t>grubu</a:t>
            </a:r>
          </a:p>
        </p:txBody>
      </p:sp>
      <p:pic>
        <p:nvPicPr>
          <p:cNvPr id="18" name="Resim 17"/>
          <p:cNvPicPr>
            <a:picLocks noChangeAspect="1"/>
          </p:cNvPicPr>
          <p:nvPr/>
        </p:nvPicPr>
        <p:blipFill>
          <a:blip r:embed="rId1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58707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1284</Words>
  <Application>Microsoft Office PowerPoint</Application>
  <PresentationFormat>Ekran Gösterisi (4:3)</PresentationFormat>
  <Paragraphs>169</Paragraphs>
  <Slides>22</Slides>
  <Notes>20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Comic Sans MS</vt:lpstr>
      <vt:lpstr>Segoe UI Black</vt:lpstr>
      <vt:lpstr>Wingdings</vt:lpstr>
      <vt:lpstr>Ofis Teması</vt:lpstr>
      <vt:lpstr>Yeterli ve Dengeli Beslenelim Hareket Edelim Sağlıklı Büyüyelim - İlkokul - </vt:lpstr>
      <vt:lpstr>Beslenme nedir?</vt:lpstr>
      <vt:lpstr>Yeterli ve Dengeli Beslenme nedir?</vt:lpstr>
      <vt:lpstr>PowerPoint Sunusu</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PowerPoint Sunusu</vt:lpstr>
      <vt:lpstr>PowerPoint Sunusu</vt:lpstr>
      <vt:lpstr>PowerPoint Sunusu</vt:lpstr>
      <vt:lpstr>PowerPoint Sunusu</vt:lpstr>
      <vt:lpstr>Su içmeyi de unutmayalım!</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HATİCE BERNA KARAKAŞ</cp:lastModifiedBy>
  <cp:revision>261</cp:revision>
  <dcterms:created xsi:type="dcterms:W3CDTF">2016-02-29T15:38:30Z</dcterms:created>
  <dcterms:modified xsi:type="dcterms:W3CDTF">2018-09-12T13:40:48Z</dcterms:modified>
</cp:coreProperties>
</file>