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75" r:id="rId13"/>
    <p:sldId id="269" r:id="rId14"/>
    <p:sldId id="276" r:id="rId15"/>
    <p:sldId id="268" r:id="rId16"/>
    <p:sldId id="270" r:id="rId17"/>
    <p:sldId id="271" r:id="rId18"/>
    <p:sldId id="272" r:id="rId19"/>
    <p:sldId id="273" r:id="rId20"/>
    <p:sldId id="274" r:id="rId21"/>
    <p:sldId id="284" r:id="rId22"/>
    <p:sldId id="277" r:id="rId23"/>
    <p:sldId id="278" r:id="rId24"/>
    <p:sldId id="279" r:id="rId25"/>
    <p:sldId id="281" r:id="rId26"/>
    <p:sldId id="282" r:id="rId27"/>
    <p:sldId id="280"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6" r:id="rId45"/>
    <p:sldId id="305" r:id="rId46"/>
    <p:sldId id="301" r:id="rId47"/>
    <p:sldId id="302" r:id="rId48"/>
    <p:sldId id="304" r:id="rId49"/>
    <p:sldId id="307" r:id="rId50"/>
    <p:sldId id="308" r:id="rId51"/>
    <p:sldId id="309" r:id="rId52"/>
    <p:sldId id="310" r:id="rId53"/>
    <p:sldId id="311" r:id="rId54"/>
    <p:sldId id="312" r:id="rId55"/>
    <p:sldId id="313" r:id="rId56"/>
    <p:sldId id="314" r:id="rId57"/>
    <p:sldId id="315" r:id="rId58"/>
    <p:sldId id="316" r:id="rId59"/>
    <p:sldId id="317" r:id="rId60"/>
    <p:sldId id="319" r:id="rId61"/>
    <p:sldId id="318" r:id="rId62"/>
    <p:sldId id="321" r:id="rId63"/>
    <p:sldId id="320" r:id="rId64"/>
    <p:sldId id="322"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60"/>
  </p:normalViewPr>
  <p:slideViewPr>
    <p:cSldViewPr snapToGrid="0">
      <p:cViewPr varScale="1">
        <p:scale>
          <a:sx n="65" d="100"/>
          <a:sy n="65" d="100"/>
        </p:scale>
        <p:origin x="7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2" csCatId="colorful" phldr="1"/>
      <dgm:spPr/>
      <dgm:t>
        <a:bodyPr/>
        <a:lstStyle/>
        <a:p>
          <a:endParaRPr lang="tr-TR"/>
        </a:p>
      </dgm:t>
    </dgm:pt>
    <dgm:pt modelId="{868F7236-B6F6-40DB-AAB2-54A5B97F1FD0}">
      <dgm:prSet phldrT="[Metin]"/>
      <dgm:spPr/>
      <dgm:t>
        <a:bodyPr/>
        <a:lstStyle/>
        <a:p>
          <a:r>
            <a:rPr lang="tr-TR" b="1" dirty="0" smtClean="0"/>
            <a:t>SAĞLIK BAKANLIĞI</a:t>
          </a:r>
        </a:p>
        <a:p>
          <a:r>
            <a:rPr lang="tr-TR" b="1" dirty="0" smtClean="0"/>
            <a:t>THSK  </a:t>
          </a:r>
        </a:p>
      </dgm:t>
    </dgm:pt>
    <dgm:pt modelId="{F4BB096B-68F8-4EC8-935A-14E872C80BF4}" type="parTrans" cxnId="{B6A8BD93-4382-4F54-B4BD-1E223792093E}">
      <dgm:prSet/>
      <dgm:spPr/>
      <dgm:t>
        <a:bodyPr/>
        <a:lstStyle/>
        <a:p>
          <a:endParaRPr lang="tr-TR"/>
        </a:p>
      </dgm:t>
    </dgm:pt>
    <dgm:pt modelId="{AE5FABDF-6D07-4F99-9DE8-71A049AFF668}" type="sibTrans" cxnId="{B6A8BD93-4382-4F54-B4BD-1E223792093E}">
      <dgm:prSet/>
      <dgm:spPr/>
      <dgm:t>
        <a:bodyPr/>
        <a:lstStyle/>
        <a:p>
          <a:endParaRPr lang="tr-TR"/>
        </a:p>
      </dgm:t>
    </dgm:pt>
    <dgm:pt modelId="{D4B5413C-268F-4BF1-BFB1-D3D825892E26}">
      <dgm:prSet phldrT="[Metin]" custT="1"/>
      <dgm:spPr/>
      <dgm:t>
        <a:bodyPr/>
        <a:lstStyle/>
        <a:p>
          <a:pPr algn="l"/>
          <a:r>
            <a:rPr lang="tr-TR" sz="1600" b="1" dirty="0" smtClean="0">
              <a:solidFill>
                <a:schemeClr val="tx1"/>
              </a:solidFill>
              <a:latin typeface="Calibri" pitchFamily="34" charset="0"/>
              <a:cs typeface="Calibri" pitchFamily="34" charset="0"/>
            </a:rPr>
            <a:t>Bulaşıcı Olmayan Hastalıklar, Kanser ve Programlar Başkan Yardımcılığı, Çocuk ve Ergen Sağlığı Daire Başkanlığı </a:t>
          </a:r>
          <a:endParaRPr lang="tr-TR" sz="1600" b="1" dirty="0">
            <a:solidFill>
              <a:schemeClr val="tx1"/>
            </a:solidFill>
            <a:latin typeface="Calibri" pitchFamily="34" charset="0"/>
            <a:cs typeface="Calibri" pitchFamily="34" charset="0"/>
          </a:endParaRPr>
        </a:p>
      </dgm:t>
    </dgm:pt>
    <dgm:pt modelId="{3253BCE0-5DDF-4B63-8D8B-06FACC5E6562}" type="parTrans" cxnId="{37AFDBD7-A27C-455D-9381-2B86A6AB3536}">
      <dgm:prSet/>
      <dgm:spPr/>
      <dgm:t>
        <a:bodyPr/>
        <a:lstStyle/>
        <a:p>
          <a:endParaRPr lang="tr-TR"/>
        </a:p>
      </dgm:t>
    </dgm:pt>
    <dgm:pt modelId="{DF8774E5-78C0-4A0E-B6ED-6B1ABEB6ADF7}" type="sibTrans" cxnId="{37AFDBD7-A27C-455D-9381-2B86A6AB3536}">
      <dgm:prSet/>
      <dgm:spPr/>
      <dgm:t>
        <a:bodyPr/>
        <a:lstStyle/>
        <a:p>
          <a:endParaRPr lang="tr-TR"/>
        </a:p>
      </dgm:t>
    </dgm:pt>
    <dgm:pt modelId="{78889853-CE64-400B-838D-99B53A9779FB}">
      <dgm:prSet phldrT="[Metin]"/>
      <dgm:spPr/>
      <dgm:t>
        <a:bodyPr/>
        <a:lstStyle/>
        <a:p>
          <a:r>
            <a:rPr lang="tr-TR" b="1" dirty="0" smtClean="0"/>
            <a:t>İl Halk Sağlığı Müdürlüğü </a:t>
          </a:r>
          <a:endParaRPr lang="tr-TR" b="1" dirty="0"/>
        </a:p>
      </dgm:t>
    </dgm:pt>
    <dgm:pt modelId="{91EEABBB-2ECE-4ACB-BDB5-C47A8FC93356}" type="parTrans" cxnId="{32860D7A-01F6-450D-8A71-BFB767543AF4}">
      <dgm:prSet/>
      <dgm:spPr/>
      <dgm:t>
        <a:bodyPr/>
        <a:lstStyle/>
        <a:p>
          <a:endParaRPr lang="tr-TR"/>
        </a:p>
      </dgm:t>
    </dgm:pt>
    <dgm:pt modelId="{164F74D6-444E-49D5-9C7F-8BB930ACC3EF}" type="sibTrans" cxnId="{32860D7A-01F6-450D-8A71-BFB767543AF4}">
      <dgm:prSet/>
      <dgm:spPr/>
      <dgm:t>
        <a:bodyPr/>
        <a:lstStyle/>
        <a:p>
          <a:endParaRPr lang="tr-TR"/>
        </a:p>
      </dgm:t>
    </dgm:pt>
    <dgm:pt modelId="{F14D4E9A-5124-448C-86CC-4D0D94D735DB}">
      <dgm:prSet phldrT="[Metin]" custT="1"/>
      <dgm:spPr/>
      <dgm:t>
        <a:bodyPr/>
        <a:lstStyle/>
        <a:p>
          <a:r>
            <a:rPr lang="tr-TR" sz="1600" b="1" dirty="0" smtClean="0">
              <a:solidFill>
                <a:schemeClr val="tx1"/>
              </a:solidFill>
              <a:latin typeface="Calibri" pitchFamily="34" charset="0"/>
              <a:cs typeface="Calibri" pitchFamily="34" charset="0"/>
            </a:rPr>
            <a:t>Çocuk, Ergen, Kadın ve Üreme Sağlığı Şubesi / Birimi</a:t>
          </a:r>
          <a:endParaRPr lang="tr-TR" sz="1600" b="1" dirty="0">
            <a:solidFill>
              <a:schemeClr val="tx1"/>
            </a:solidFill>
            <a:latin typeface="Calibri" pitchFamily="34" charset="0"/>
            <a:cs typeface="Calibri" pitchFamily="34" charset="0"/>
          </a:endParaRPr>
        </a:p>
      </dgm:t>
    </dgm:pt>
    <dgm:pt modelId="{2635C886-C2B8-4FDC-AC47-4B64C974322B}" type="parTrans" cxnId="{DC75EEE0-3FC4-4719-8D6E-D9FA5907E0A8}">
      <dgm:prSet/>
      <dgm:spPr/>
      <dgm:t>
        <a:bodyPr/>
        <a:lstStyle/>
        <a:p>
          <a:endParaRPr lang="tr-TR"/>
        </a:p>
      </dgm:t>
    </dgm:pt>
    <dgm:pt modelId="{B5F25034-592E-497C-9F30-F9DEA9A3081C}" type="sibTrans" cxnId="{DC75EEE0-3FC4-4719-8D6E-D9FA5907E0A8}">
      <dgm:prSet/>
      <dgm:spPr/>
      <dgm:t>
        <a:bodyPr/>
        <a:lstStyle/>
        <a:p>
          <a:endParaRPr lang="tr-TR"/>
        </a:p>
      </dgm:t>
    </dgm:pt>
    <dgm:pt modelId="{0074CB8A-32C9-47BB-882E-5676158C765B}">
      <dgm:prSet phldrT="[Metin]"/>
      <dgm:spPr/>
      <dgm:t>
        <a:bodyPr/>
        <a:lstStyle/>
        <a:p>
          <a:r>
            <a:rPr lang="tr-TR" b="1" dirty="0" smtClean="0"/>
            <a:t>TSM</a:t>
          </a:r>
          <a:endParaRPr lang="tr-TR" b="1" dirty="0"/>
        </a:p>
      </dgm:t>
    </dgm:pt>
    <dgm:pt modelId="{9F0BF30E-79BE-490F-B325-511AFCFCA02C}" type="parTrans" cxnId="{D9A5D3FA-4803-44A6-8167-0D962B65AEB1}">
      <dgm:prSet/>
      <dgm:spPr/>
      <dgm:t>
        <a:bodyPr/>
        <a:lstStyle/>
        <a:p>
          <a:endParaRPr lang="tr-TR"/>
        </a:p>
      </dgm:t>
    </dgm:pt>
    <dgm:pt modelId="{ABC1D61D-65FB-4254-8A4F-634916033AAE}" type="sibTrans" cxnId="{D9A5D3FA-4803-44A6-8167-0D962B65AEB1}">
      <dgm:prSet/>
      <dgm:spPr/>
      <dgm:t>
        <a:bodyPr/>
        <a:lstStyle/>
        <a:p>
          <a:endParaRPr lang="tr-TR"/>
        </a:p>
      </dgm:t>
    </dgm:pt>
    <dgm:pt modelId="{4DCC9D36-8A6A-4EE5-99DC-736C3415497A}">
      <dgm:prSet phldrT="[Metin]" custT="1"/>
      <dgm:spPr/>
      <dgm:t>
        <a:bodyPr/>
        <a:lstStyle/>
        <a:p>
          <a:r>
            <a:rPr lang="tr-TR" sz="1400" b="1" dirty="0" smtClean="0">
              <a:solidFill>
                <a:schemeClr val="tx1"/>
              </a:solidFill>
            </a:rPr>
            <a:t>         </a:t>
          </a:r>
          <a:r>
            <a:rPr lang="tr-TR" sz="1600" b="1" dirty="0" smtClean="0">
              <a:solidFill>
                <a:schemeClr val="tx1"/>
              </a:solidFill>
              <a:latin typeface="Calibri" pitchFamily="34" charset="0"/>
              <a:cs typeface="Calibri" pitchFamily="34" charset="0"/>
            </a:rPr>
            <a:t>Çocuk, Ergen, Kadın ve</a:t>
          </a:r>
          <a:endParaRPr lang="tr-TR" sz="1600" b="1" dirty="0">
            <a:solidFill>
              <a:schemeClr val="tx1"/>
            </a:solidFill>
            <a:latin typeface="Calibri" pitchFamily="34" charset="0"/>
            <a:cs typeface="Calibri" pitchFamily="34" charset="0"/>
          </a:endParaRPr>
        </a:p>
      </dgm:t>
    </dgm:pt>
    <dgm:pt modelId="{4010DAC9-C4D7-48DA-BB30-95BB8260A648}" type="parTrans" cxnId="{C07E002B-17C8-4432-9436-EE37AA639B69}">
      <dgm:prSet/>
      <dgm:spPr/>
      <dgm:t>
        <a:bodyPr/>
        <a:lstStyle/>
        <a:p>
          <a:endParaRPr lang="tr-TR"/>
        </a:p>
      </dgm:t>
    </dgm:pt>
    <dgm:pt modelId="{6F110011-C784-4C29-BDBC-DC3F5AF0AC43}" type="sibTrans" cxnId="{C07E002B-17C8-4432-9436-EE37AA639B69}">
      <dgm:prSet/>
      <dgm:spPr/>
      <dgm:t>
        <a:bodyPr/>
        <a:lstStyle/>
        <a:p>
          <a:endParaRPr lang="tr-TR"/>
        </a:p>
      </dgm:t>
    </dgm:pt>
    <dgm:pt modelId="{552D9484-7478-43A1-8C58-5464EBDE9C24}">
      <dgm:prSet phldrT="[Metin]" custT="1"/>
      <dgm:spPr/>
      <dgm:t>
        <a:bodyPr/>
        <a:lstStyle/>
        <a:p>
          <a:r>
            <a:rPr lang="tr-TR" sz="1600" b="1" dirty="0" smtClean="0">
              <a:solidFill>
                <a:schemeClr val="tx1"/>
              </a:solidFill>
              <a:latin typeface="Calibri" pitchFamily="34" charset="0"/>
              <a:cs typeface="Calibri" pitchFamily="34" charset="0"/>
            </a:rPr>
            <a:t>           Üreme Sağlığı Birimi</a:t>
          </a:r>
          <a:endParaRPr lang="tr-TR" sz="1600" b="1" dirty="0">
            <a:solidFill>
              <a:schemeClr val="tx1"/>
            </a:solidFill>
            <a:latin typeface="Calibri" pitchFamily="34" charset="0"/>
            <a:cs typeface="Calibri" pitchFamily="34" charset="0"/>
          </a:endParaRPr>
        </a:p>
      </dgm:t>
    </dgm:pt>
    <dgm:pt modelId="{D602DF3B-AEA8-499C-AA40-72D484420CE4}" type="parTrans" cxnId="{451B39ED-8629-4FDB-9914-E67D2C20F415}">
      <dgm:prSet/>
      <dgm:spPr/>
      <dgm:t>
        <a:bodyPr/>
        <a:lstStyle/>
        <a:p>
          <a:endParaRPr lang="tr-TR"/>
        </a:p>
      </dgm:t>
    </dgm:pt>
    <dgm:pt modelId="{F9692512-2E0F-4182-BE10-660FD1FB0EBA}" type="sibTrans" cxnId="{451B39ED-8629-4FDB-9914-E67D2C20F415}">
      <dgm:prSet/>
      <dgm:spPr/>
      <dgm:t>
        <a:bodyPr/>
        <a:lstStyle/>
        <a:p>
          <a:endParaRPr lang="tr-T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custLinFactNeighborX="30140"/>
      <dgm:spPr>
        <a:solidFill>
          <a:schemeClr val="accent3">
            <a:lumMod val="60000"/>
            <a:lumOff val="40000"/>
          </a:schemeClr>
        </a:solidFill>
      </dgm:spPr>
      <dgm:t>
        <a:bodyPr/>
        <a:lstStyle/>
        <a:p>
          <a:endParaRPr lang="tr-TR"/>
        </a:p>
      </dgm:t>
    </dgm:pt>
    <dgm:pt modelId="{2A6C6171-74D9-44D1-B4D2-14AA5787CD87}" type="pres">
      <dgm:prSet presAssocID="{868F7236-B6F6-40DB-AAB2-54A5B97F1FD0}" presName="ParentText" presStyleLbl="node1" presStyleIdx="0" presStyleCnt="3" custLinFactNeighborX="-5394">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3" custScaleX="142002" custLinFactNeighborX="18720">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LinFactNeighborX="61033"/>
      <dgm:spPr>
        <a:solidFill>
          <a:schemeClr val="accent4">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17412">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3" custScaleX="160001" custLinFactNeighborX="58842">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LinFactNeighborX="37360">
        <dgm:presLayoutVars>
          <dgm:chMax val="1"/>
          <dgm:chPref val="1"/>
          <dgm:bulletEnabled val="1"/>
        </dgm:presLayoutVars>
      </dgm:prSet>
      <dgm:spPr/>
      <dgm:t>
        <a:bodyPr/>
        <a:lstStyle/>
        <a:p>
          <a:endParaRPr lang="tr-TR"/>
        </a:p>
      </dgm:t>
    </dgm:pt>
    <dgm:pt modelId="{E4723B7B-350C-438A-9D84-897143D730D9}" type="pres">
      <dgm:prSet presAssocID="{0074CB8A-32C9-47BB-882E-5676158C765B}" presName="FinalChildText" presStyleLbl="revTx" presStyleIdx="2" presStyleCnt="3" custScaleX="153133" custLinFactNeighborX="71944" custLinFactNeighborY="17272">
        <dgm:presLayoutVars>
          <dgm:chMax val="0"/>
          <dgm:chPref val="0"/>
          <dgm:bulletEnabled val="1"/>
        </dgm:presLayoutVars>
      </dgm:prSet>
      <dgm:spPr/>
      <dgm:t>
        <a:bodyPr/>
        <a:lstStyle/>
        <a:p>
          <a:endParaRPr lang="tr-TR"/>
        </a:p>
      </dgm:t>
    </dgm:pt>
  </dgm:ptLst>
  <dgm:cxnLst>
    <dgm:cxn modelId="{C07E002B-17C8-4432-9436-EE37AA639B69}" srcId="{0074CB8A-32C9-47BB-882E-5676158C765B}" destId="{4DCC9D36-8A6A-4EE5-99DC-736C3415497A}" srcOrd="0" destOrd="0" parTransId="{4010DAC9-C4D7-48DA-BB30-95BB8260A648}" sibTransId="{6F110011-C784-4C29-BDBC-DC3F5AF0AC43}"/>
    <dgm:cxn modelId="{1ED840C1-FE95-4D58-B9DC-13FB623D3184}" type="presOf" srcId="{F14D4E9A-5124-448C-86CC-4D0D94D735DB}" destId="{ACC2FFA1-71EB-4A41-893B-08CCC2B0F84C}" srcOrd="0" destOrd="0" presId="urn:microsoft.com/office/officeart/2005/8/layout/StepDownProcess"/>
    <dgm:cxn modelId="{E23A4BDE-68CD-48E5-AB6A-576EAD6D45BA}" type="presOf" srcId="{4DCC9D36-8A6A-4EE5-99DC-736C3415497A}" destId="{E4723B7B-350C-438A-9D84-897143D730D9}" srcOrd="0" destOrd="0" presId="urn:microsoft.com/office/officeart/2005/8/layout/StepDownProcess"/>
    <dgm:cxn modelId="{4EDAE555-1384-44B7-BCB9-0F2AB4C3C046}" type="presOf" srcId="{78889853-CE64-400B-838D-99B53A9779FB}" destId="{50F194D9-317F-4ED6-8048-2E240B404FC5}" srcOrd="0" destOrd="0" presId="urn:microsoft.com/office/officeart/2005/8/layout/StepDownProcess"/>
    <dgm:cxn modelId="{DC75EEE0-3FC4-4719-8D6E-D9FA5907E0A8}" srcId="{78889853-CE64-400B-838D-99B53A9779FB}" destId="{F14D4E9A-5124-448C-86CC-4D0D94D735DB}" srcOrd="0" destOrd="0" parTransId="{2635C886-C2B8-4FDC-AC47-4B64C974322B}" sibTransId="{B5F25034-592E-497C-9F30-F9DEA9A3081C}"/>
    <dgm:cxn modelId="{E6F24E58-D0D2-42CC-A99A-C18CDE6A4282}" type="presOf" srcId="{552D9484-7478-43A1-8C58-5464EBDE9C24}" destId="{E4723B7B-350C-438A-9D84-897143D730D9}" srcOrd="0" destOrd="1" presId="urn:microsoft.com/office/officeart/2005/8/layout/StepDownProcess"/>
    <dgm:cxn modelId="{20C13148-6AC5-4C66-B7AC-6A3EA13A37B4}" type="presOf" srcId="{CA656915-6853-4522-99D0-13072A57DFAA}" destId="{7336DF3F-B564-4140-8A19-44DB370DEF3F}" srcOrd="0" destOrd="0" presId="urn:microsoft.com/office/officeart/2005/8/layout/StepDownProcess"/>
    <dgm:cxn modelId="{32860D7A-01F6-450D-8A71-BFB767543AF4}" srcId="{CA656915-6853-4522-99D0-13072A57DFAA}" destId="{78889853-CE64-400B-838D-99B53A9779FB}" srcOrd="1" destOrd="0" parTransId="{91EEABBB-2ECE-4ACB-BDB5-C47A8FC93356}" sibTransId="{164F74D6-444E-49D5-9C7F-8BB930ACC3EF}"/>
    <dgm:cxn modelId="{B6A8BD93-4382-4F54-B4BD-1E223792093E}" srcId="{CA656915-6853-4522-99D0-13072A57DFAA}" destId="{868F7236-B6F6-40DB-AAB2-54A5B97F1FD0}" srcOrd="0" destOrd="0" parTransId="{F4BB096B-68F8-4EC8-935A-14E872C80BF4}" sibTransId="{AE5FABDF-6D07-4F99-9DE8-71A049AFF668}"/>
    <dgm:cxn modelId="{D2BFB080-B614-4FF2-8DB5-B121B5B5E35C}" type="presOf" srcId="{0074CB8A-32C9-47BB-882E-5676158C765B}" destId="{20872A4A-7E60-43C6-8082-7216BB36D5E2}" srcOrd="0" destOrd="0" presId="urn:microsoft.com/office/officeart/2005/8/layout/StepDownProcess"/>
    <dgm:cxn modelId="{451B39ED-8629-4FDB-9914-E67D2C20F415}" srcId="{0074CB8A-32C9-47BB-882E-5676158C765B}" destId="{552D9484-7478-43A1-8C58-5464EBDE9C24}" srcOrd="1" destOrd="0" parTransId="{D602DF3B-AEA8-499C-AA40-72D484420CE4}" sibTransId="{F9692512-2E0F-4182-BE10-660FD1FB0EBA}"/>
    <dgm:cxn modelId="{37AFDBD7-A27C-455D-9381-2B86A6AB3536}" srcId="{868F7236-B6F6-40DB-AAB2-54A5B97F1FD0}" destId="{D4B5413C-268F-4BF1-BFB1-D3D825892E26}" srcOrd="0" destOrd="0" parTransId="{3253BCE0-5DDF-4B63-8D8B-06FACC5E6562}" sibTransId="{DF8774E5-78C0-4A0E-B6ED-6B1ABEB6ADF7}"/>
    <dgm:cxn modelId="{A80C7D79-707E-4811-AAAC-0EA626A0BD90}" type="presOf" srcId="{868F7236-B6F6-40DB-AAB2-54A5B97F1FD0}" destId="{2A6C6171-74D9-44D1-B4D2-14AA5787CD87}" srcOrd="0" destOrd="0" presId="urn:microsoft.com/office/officeart/2005/8/layout/StepDownProcess"/>
    <dgm:cxn modelId="{D3CC61A0-C3CF-46B7-956D-D99022B1600B}" type="presOf" srcId="{D4B5413C-268F-4BF1-BFB1-D3D825892E26}" destId="{3C34184B-DC53-420F-97CA-1B78C9F72213}" srcOrd="0" destOrd="0" presId="urn:microsoft.com/office/officeart/2005/8/layout/StepDownProcess"/>
    <dgm:cxn modelId="{D9A5D3FA-4803-44A6-8167-0D962B65AEB1}" srcId="{CA656915-6853-4522-99D0-13072A57DFAA}" destId="{0074CB8A-32C9-47BB-882E-5676158C765B}" srcOrd="2" destOrd="0" parTransId="{9F0BF30E-79BE-490F-B325-511AFCFCA02C}" sibTransId="{ABC1D61D-65FB-4254-8A4F-634916033AAE}"/>
    <dgm:cxn modelId="{A2715F9B-0C96-4E17-BD38-24597DE36080}" type="presParOf" srcId="{7336DF3F-B564-4140-8A19-44DB370DEF3F}" destId="{B3724AF5-E577-44B6-98D9-22D49648F077}" srcOrd="0" destOrd="0" presId="urn:microsoft.com/office/officeart/2005/8/layout/StepDownProcess"/>
    <dgm:cxn modelId="{8520706F-724A-4098-90E9-66364ACBC62F}" type="presParOf" srcId="{B3724AF5-E577-44B6-98D9-22D49648F077}" destId="{9B20E322-7F09-4665-8924-3F0598AB4A6A}" srcOrd="0" destOrd="0" presId="urn:microsoft.com/office/officeart/2005/8/layout/StepDownProcess"/>
    <dgm:cxn modelId="{8128EF00-64F3-4EE7-B787-9816EC75ECF2}" type="presParOf" srcId="{B3724AF5-E577-44B6-98D9-22D49648F077}" destId="{2A6C6171-74D9-44D1-B4D2-14AA5787CD87}" srcOrd="1" destOrd="0" presId="urn:microsoft.com/office/officeart/2005/8/layout/StepDownProcess"/>
    <dgm:cxn modelId="{0F1DB196-2835-4A63-9AB4-84C9EDA7D455}" type="presParOf" srcId="{B3724AF5-E577-44B6-98D9-22D49648F077}" destId="{3C34184B-DC53-420F-97CA-1B78C9F72213}" srcOrd="2" destOrd="0" presId="urn:microsoft.com/office/officeart/2005/8/layout/StepDownProcess"/>
    <dgm:cxn modelId="{D18CA00F-F079-4EDC-87D4-0C12D1DB39BD}" type="presParOf" srcId="{7336DF3F-B564-4140-8A19-44DB370DEF3F}" destId="{4E3B4721-E647-4F16-B3E1-7BCF5670AA74}" srcOrd="1" destOrd="0" presId="urn:microsoft.com/office/officeart/2005/8/layout/StepDownProcess"/>
    <dgm:cxn modelId="{69C839AC-677B-4D66-A046-8C65611D26B6}" type="presParOf" srcId="{7336DF3F-B564-4140-8A19-44DB370DEF3F}" destId="{E7355A4E-0E52-455F-BB43-A398E46AF20C}" srcOrd="2" destOrd="0" presId="urn:microsoft.com/office/officeart/2005/8/layout/StepDownProcess"/>
    <dgm:cxn modelId="{5F93FBE2-BF03-43DB-955F-FC7291E67EAB}" type="presParOf" srcId="{E7355A4E-0E52-455F-BB43-A398E46AF20C}" destId="{9C6ECE2B-1F1F-4628-8245-D49F0F53609D}" srcOrd="0" destOrd="0" presId="urn:microsoft.com/office/officeart/2005/8/layout/StepDownProcess"/>
    <dgm:cxn modelId="{E19B5423-B37A-494E-BF7F-B883AF915847}" type="presParOf" srcId="{E7355A4E-0E52-455F-BB43-A398E46AF20C}" destId="{50F194D9-317F-4ED6-8048-2E240B404FC5}" srcOrd="1" destOrd="0" presId="urn:microsoft.com/office/officeart/2005/8/layout/StepDownProcess"/>
    <dgm:cxn modelId="{39FB4955-3CC5-46E8-A6F0-F3C63D40F52F}" type="presParOf" srcId="{E7355A4E-0E52-455F-BB43-A398E46AF20C}" destId="{ACC2FFA1-71EB-4A41-893B-08CCC2B0F84C}" srcOrd="2" destOrd="0" presId="urn:microsoft.com/office/officeart/2005/8/layout/StepDownProcess"/>
    <dgm:cxn modelId="{B04364A0-0781-4C65-A0BE-1B3EEE9CA912}" type="presParOf" srcId="{7336DF3F-B564-4140-8A19-44DB370DEF3F}" destId="{0BA8142E-9C86-46C9-9627-E5470BA92A18}" srcOrd="3" destOrd="0" presId="urn:microsoft.com/office/officeart/2005/8/layout/StepDownProcess"/>
    <dgm:cxn modelId="{8EA28CB5-5F2D-4DD6-86BD-705ADE7EA0F4}" type="presParOf" srcId="{7336DF3F-B564-4140-8A19-44DB370DEF3F}" destId="{97B3CE6D-9032-44FE-A92B-94FFA8DE139D}" srcOrd="4" destOrd="0" presId="urn:microsoft.com/office/officeart/2005/8/layout/StepDownProcess"/>
    <dgm:cxn modelId="{A78AA148-D78A-405A-8350-925F457015BF}" type="presParOf" srcId="{97B3CE6D-9032-44FE-A92B-94FFA8DE139D}" destId="{20872A4A-7E60-43C6-8082-7216BB36D5E2}" srcOrd="0" destOrd="0" presId="urn:microsoft.com/office/officeart/2005/8/layout/StepDownProcess"/>
    <dgm:cxn modelId="{935F6F06-C46F-426D-A804-BD896E14DB80}" type="presParOf" srcId="{97B3CE6D-9032-44FE-A92B-94FFA8DE139D}" destId="{E4723B7B-350C-438A-9D84-897143D730D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3" csCatId="colorful" phldr="1"/>
      <dgm:spPr/>
      <dgm:t>
        <a:bodyPr/>
        <a:lstStyle/>
        <a:p>
          <a:endParaRPr lang="tr-TR"/>
        </a:p>
      </dgm:t>
    </dgm:pt>
    <dgm:pt modelId="{868F7236-B6F6-40DB-AAB2-54A5B97F1FD0}">
      <dgm:prSet phldrT="[Metin]"/>
      <dgm:spPr/>
      <dgm:t>
        <a:bodyPr/>
        <a:lstStyle/>
        <a:p>
          <a:r>
            <a:rPr lang="tr-TR" b="1" dirty="0" smtClean="0"/>
            <a:t>MİLLİ EĞİTİM BAKANLIĞI</a:t>
          </a:r>
          <a:endParaRPr lang="tr-TR" b="0" dirty="0" smtClean="0"/>
        </a:p>
      </dgm:t>
    </dgm:pt>
    <dgm:pt modelId="{F4BB096B-68F8-4EC8-935A-14E872C80BF4}" type="parTrans" cxnId="{B6A8BD93-4382-4F54-B4BD-1E223792093E}">
      <dgm:prSet/>
      <dgm:spPr/>
      <dgm:t>
        <a:bodyPr/>
        <a:lstStyle/>
        <a:p>
          <a:endParaRPr lang="tr-TR"/>
        </a:p>
      </dgm:t>
    </dgm:pt>
    <dgm:pt modelId="{AE5FABDF-6D07-4F99-9DE8-71A049AFF668}" type="sibTrans" cxnId="{B6A8BD93-4382-4F54-B4BD-1E223792093E}">
      <dgm:prSet/>
      <dgm:spPr/>
      <dgm:t>
        <a:bodyPr/>
        <a:lstStyle/>
        <a:p>
          <a:endParaRPr lang="tr-TR"/>
        </a:p>
      </dgm:t>
    </dgm:pt>
    <dgm:pt modelId="{D4B5413C-268F-4BF1-BFB1-D3D825892E26}">
      <dgm:prSet phldrT="[Metin]" custT="1"/>
      <dgm:spPr/>
      <dgm:t>
        <a:bodyPr/>
        <a:lstStyle/>
        <a:p>
          <a:r>
            <a:rPr lang="tr-TR" sz="1600" b="1" dirty="0" smtClean="0">
              <a:latin typeface="Calibri" pitchFamily="34" charset="0"/>
              <a:cs typeface="Calibri" pitchFamily="34" charset="0"/>
            </a:rPr>
            <a:t>Mesleki ve Teknik Eğitim Genel Müdürlüğü, Öğrenci İşleri ve Sosyal Etkinlikler Daire Başkanlığı</a:t>
          </a:r>
          <a:endParaRPr lang="tr-TR" sz="1600" b="1" dirty="0">
            <a:latin typeface="Calibri" pitchFamily="34" charset="0"/>
            <a:cs typeface="Calibri" pitchFamily="34" charset="0"/>
          </a:endParaRPr>
        </a:p>
      </dgm:t>
    </dgm:pt>
    <dgm:pt modelId="{3253BCE0-5DDF-4B63-8D8B-06FACC5E6562}" type="parTrans" cxnId="{37AFDBD7-A27C-455D-9381-2B86A6AB3536}">
      <dgm:prSet/>
      <dgm:spPr/>
      <dgm:t>
        <a:bodyPr/>
        <a:lstStyle/>
        <a:p>
          <a:endParaRPr lang="tr-TR"/>
        </a:p>
      </dgm:t>
    </dgm:pt>
    <dgm:pt modelId="{DF8774E5-78C0-4A0E-B6ED-6B1ABEB6ADF7}" type="sibTrans" cxnId="{37AFDBD7-A27C-455D-9381-2B86A6AB3536}">
      <dgm:prSet/>
      <dgm:spPr/>
      <dgm:t>
        <a:bodyPr/>
        <a:lstStyle/>
        <a:p>
          <a:endParaRPr lang="tr-TR"/>
        </a:p>
      </dgm:t>
    </dgm:pt>
    <dgm:pt modelId="{78889853-CE64-400B-838D-99B53A9779FB}">
      <dgm:prSet phldrT="[Metin]"/>
      <dgm:spPr/>
      <dgm:t>
        <a:bodyPr/>
        <a:lstStyle/>
        <a:p>
          <a:r>
            <a:rPr lang="tr-TR" dirty="0" smtClean="0"/>
            <a:t>İl Milli Eğitim Müdürlüğü </a:t>
          </a:r>
          <a:endParaRPr lang="tr-TR" dirty="0"/>
        </a:p>
      </dgm:t>
    </dgm:pt>
    <dgm:pt modelId="{91EEABBB-2ECE-4ACB-BDB5-C47A8FC93356}" type="parTrans" cxnId="{32860D7A-01F6-450D-8A71-BFB767543AF4}">
      <dgm:prSet/>
      <dgm:spPr/>
      <dgm:t>
        <a:bodyPr/>
        <a:lstStyle/>
        <a:p>
          <a:endParaRPr lang="tr-TR"/>
        </a:p>
      </dgm:t>
    </dgm:pt>
    <dgm:pt modelId="{164F74D6-444E-49D5-9C7F-8BB930ACC3EF}" type="sibTrans" cxnId="{32860D7A-01F6-450D-8A71-BFB767543AF4}">
      <dgm:prSet/>
      <dgm:spPr/>
      <dgm:t>
        <a:bodyPr/>
        <a:lstStyle/>
        <a:p>
          <a:endParaRPr lang="tr-TR"/>
        </a:p>
      </dgm:t>
    </dgm:pt>
    <dgm:pt modelId="{F14D4E9A-5124-448C-86CC-4D0D94D735DB}">
      <dgm:prSet phldrT="[Metin]" custT="1"/>
      <dgm:spPr/>
      <dgm:t>
        <a:bodyPr/>
        <a:lstStyle/>
        <a:p>
          <a:r>
            <a:rPr lang="tr-TR" sz="1600" dirty="0" smtClean="0">
              <a:latin typeface="Calibri" pitchFamily="34" charset="0"/>
              <a:cs typeface="Calibri" pitchFamily="34" charset="0"/>
            </a:rPr>
            <a:t>Mesleki ve Teknik Eğitim şubesi</a:t>
          </a:r>
          <a:endParaRPr lang="tr-TR" sz="1600" b="1" dirty="0">
            <a:latin typeface="Calibri" pitchFamily="34" charset="0"/>
            <a:cs typeface="Calibri" pitchFamily="34" charset="0"/>
          </a:endParaRPr>
        </a:p>
      </dgm:t>
    </dgm:pt>
    <dgm:pt modelId="{2635C886-C2B8-4FDC-AC47-4B64C974322B}" type="parTrans" cxnId="{DC75EEE0-3FC4-4719-8D6E-D9FA5907E0A8}">
      <dgm:prSet/>
      <dgm:spPr/>
      <dgm:t>
        <a:bodyPr/>
        <a:lstStyle/>
        <a:p>
          <a:endParaRPr lang="tr-TR"/>
        </a:p>
      </dgm:t>
    </dgm:pt>
    <dgm:pt modelId="{B5F25034-592E-497C-9F30-F9DEA9A3081C}" type="sibTrans" cxnId="{DC75EEE0-3FC4-4719-8D6E-D9FA5907E0A8}">
      <dgm:prSet/>
      <dgm:spPr/>
      <dgm:t>
        <a:bodyPr/>
        <a:lstStyle/>
        <a:p>
          <a:endParaRPr lang="tr-TR"/>
        </a:p>
      </dgm:t>
    </dgm:pt>
    <dgm:pt modelId="{0074CB8A-32C9-47BB-882E-5676158C765B}">
      <dgm:prSet phldrT="[Metin]"/>
      <dgm:spPr/>
      <dgm:t>
        <a:bodyPr/>
        <a:lstStyle/>
        <a:p>
          <a:r>
            <a:rPr lang="tr-TR" dirty="0" smtClean="0"/>
            <a:t>İlçe Milli Eğitim Müdürlüğü </a:t>
          </a:r>
          <a:endParaRPr lang="tr-TR" dirty="0"/>
        </a:p>
      </dgm:t>
    </dgm:pt>
    <dgm:pt modelId="{9F0BF30E-79BE-490F-B325-511AFCFCA02C}" type="parTrans" cxnId="{D9A5D3FA-4803-44A6-8167-0D962B65AEB1}">
      <dgm:prSet/>
      <dgm:spPr/>
      <dgm:t>
        <a:bodyPr/>
        <a:lstStyle/>
        <a:p>
          <a:endParaRPr lang="tr-TR"/>
        </a:p>
      </dgm:t>
    </dgm:pt>
    <dgm:pt modelId="{ABC1D61D-65FB-4254-8A4F-634916033AAE}" type="sibTrans" cxnId="{D9A5D3FA-4803-44A6-8167-0D962B65AEB1}">
      <dgm:prSet/>
      <dgm:spPr/>
      <dgm:t>
        <a:bodyPr/>
        <a:lstStyle/>
        <a:p>
          <a:endParaRPr lang="tr-TR"/>
        </a:p>
      </dgm:t>
    </dgm:pt>
    <dgm:pt modelId="{A2F8F048-3ED9-4AA7-BCEB-BB43492821C6}">
      <dgm:prSet phldrT="[Metin]" custT="1"/>
      <dgm:spPr/>
      <dgm:t>
        <a:bodyPr/>
        <a:lstStyle/>
        <a:p>
          <a:r>
            <a:rPr lang="tr-TR" sz="1600" b="1" dirty="0" smtClean="0">
              <a:latin typeface="Calibri" pitchFamily="34" charset="0"/>
              <a:cs typeface="Calibri" pitchFamily="34" charset="0"/>
            </a:rPr>
            <a:t>(İlçemizde  Destek Hizmetleri Şubesi tarafından yürütülmektedir.)</a:t>
          </a:r>
          <a:endParaRPr lang="tr-TR" sz="1600" b="1" dirty="0">
            <a:latin typeface="Calibri" pitchFamily="34" charset="0"/>
            <a:cs typeface="Calibri" pitchFamily="34" charset="0"/>
          </a:endParaRPr>
        </a:p>
      </dgm:t>
    </dgm:pt>
    <dgm:pt modelId="{C7F12375-48CB-4C49-8EA3-2FFC77F41818}" type="parTrans" cxnId="{98F38466-D640-4226-9B5F-F312C165CC82}">
      <dgm:prSet/>
      <dgm:spPr/>
      <dgm:t>
        <a:bodyPr/>
        <a:lstStyle/>
        <a:p>
          <a:endParaRPr lang="tr-TR"/>
        </a:p>
      </dgm:t>
    </dgm:pt>
    <dgm:pt modelId="{36356E28-4D27-464B-B966-CEB2BDAD1A47}" type="sibTrans" cxnId="{98F38466-D640-4226-9B5F-F312C165CC82}">
      <dgm:prSet/>
      <dgm:spPr/>
      <dgm:t>
        <a:bodyPr/>
        <a:lstStyle/>
        <a:p>
          <a:endParaRPr lang="tr-T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dgm:spPr/>
    </dgm:pt>
    <dgm:pt modelId="{2A6C6171-74D9-44D1-B4D2-14AA5787CD87}" type="pres">
      <dgm:prSet presAssocID="{868F7236-B6F6-40DB-AAB2-54A5B97F1FD0}" presName="ParentText" presStyleLbl="node1" presStyleIdx="0" presStyleCnt="3" custLinFactNeighborX="-30225">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2" custLinFactNeighborX="-29398">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ScaleY="99726" custLinFactNeighborX="37023" custLinFactNeighborY="2711"/>
      <dgm:spPr>
        <a:solidFill>
          <a:schemeClr val="accent6">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2213">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2" custScaleX="113609">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ScaleX="109102" custLinFactNeighborX="23385">
        <dgm:presLayoutVars>
          <dgm:chMax val="1"/>
          <dgm:chPref val="1"/>
          <dgm:bulletEnabled val="1"/>
        </dgm:presLayoutVars>
      </dgm:prSet>
      <dgm:spPr/>
      <dgm:t>
        <a:bodyPr/>
        <a:lstStyle/>
        <a:p>
          <a:endParaRPr lang="tr-TR"/>
        </a:p>
      </dgm:t>
    </dgm:pt>
  </dgm:ptLst>
  <dgm:cxnLst>
    <dgm:cxn modelId="{DC75EEE0-3FC4-4719-8D6E-D9FA5907E0A8}" srcId="{78889853-CE64-400B-838D-99B53A9779FB}" destId="{F14D4E9A-5124-448C-86CC-4D0D94D735DB}" srcOrd="0" destOrd="0" parTransId="{2635C886-C2B8-4FDC-AC47-4B64C974322B}" sibTransId="{B5F25034-592E-497C-9F30-F9DEA9A3081C}"/>
    <dgm:cxn modelId="{E043A20A-4623-4AB0-B62B-65834C187FBA}" type="presOf" srcId="{CA656915-6853-4522-99D0-13072A57DFAA}" destId="{7336DF3F-B564-4140-8A19-44DB370DEF3F}" srcOrd="0" destOrd="0" presId="urn:microsoft.com/office/officeart/2005/8/layout/StepDownProcess"/>
    <dgm:cxn modelId="{8A0DC121-97A2-4070-86DF-CDD47645A55F}" type="presOf" srcId="{868F7236-B6F6-40DB-AAB2-54A5B97F1FD0}" destId="{2A6C6171-74D9-44D1-B4D2-14AA5787CD87}" srcOrd="0" destOrd="0" presId="urn:microsoft.com/office/officeart/2005/8/layout/StepDownProcess"/>
    <dgm:cxn modelId="{E475A294-B82C-48E0-8532-FD05A28E38FD}" type="presOf" srcId="{A2F8F048-3ED9-4AA7-BCEB-BB43492821C6}" destId="{ACC2FFA1-71EB-4A41-893B-08CCC2B0F84C}" srcOrd="0" destOrd="1" presId="urn:microsoft.com/office/officeart/2005/8/layout/StepDownProcess"/>
    <dgm:cxn modelId="{B6A8BD93-4382-4F54-B4BD-1E223792093E}" srcId="{CA656915-6853-4522-99D0-13072A57DFAA}" destId="{868F7236-B6F6-40DB-AAB2-54A5B97F1FD0}" srcOrd="0" destOrd="0" parTransId="{F4BB096B-68F8-4EC8-935A-14E872C80BF4}" sibTransId="{AE5FABDF-6D07-4F99-9DE8-71A049AFF668}"/>
    <dgm:cxn modelId="{32860D7A-01F6-450D-8A71-BFB767543AF4}" srcId="{CA656915-6853-4522-99D0-13072A57DFAA}" destId="{78889853-CE64-400B-838D-99B53A9779FB}" srcOrd="1" destOrd="0" parTransId="{91EEABBB-2ECE-4ACB-BDB5-C47A8FC93356}" sibTransId="{164F74D6-444E-49D5-9C7F-8BB930ACC3EF}"/>
    <dgm:cxn modelId="{98F38466-D640-4226-9B5F-F312C165CC82}" srcId="{78889853-CE64-400B-838D-99B53A9779FB}" destId="{A2F8F048-3ED9-4AA7-BCEB-BB43492821C6}" srcOrd="1" destOrd="0" parTransId="{C7F12375-48CB-4C49-8EA3-2FFC77F41818}" sibTransId="{36356E28-4D27-464B-B966-CEB2BDAD1A47}"/>
    <dgm:cxn modelId="{290D5E94-5B23-4784-904C-E1E42962C928}" type="presOf" srcId="{78889853-CE64-400B-838D-99B53A9779FB}" destId="{50F194D9-317F-4ED6-8048-2E240B404FC5}" srcOrd="0" destOrd="0" presId="urn:microsoft.com/office/officeart/2005/8/layout/StepDownProcess"/>
    <dgm:cxn modelId="{6E66C34F-5E6F-4697-879D-A381210D410C}" type="presOf" srcId="{D4B5413C-268F-4BF1-BFB1-D3D825892E26}" destId="{3C34184B-DC53-420F-97CA-1B78C9F72213}" srcOrd="0" destOrd="0" presId="urn:microsoft.com/office/officeart/2005/8/layout/StepDownProcess"/>
    <dgm:cxn modelId="{67AB1559-ED9C-4266-A826-8CF54C1902FE}" type="presOf" srcId="{F14D4E9A-5124-448C-86CC-4D0D94D735DB}" destId="{ACC2FFA1-71EB-4A41-893B-08CCC2B0F84C}" srcOrd="0" destOrd="0" presId="urn:microsoft.com/office/officeart/2005/8/layout/StepDownProcess"/>
    <dgm:cxn modelId="{37AFDBD7-A27C-455D-9381-2B86A6AB3536}" srcId="{868F7236-B6F6-40DB-AAB2-54A5B97F1FD0}" destId="{D4B5413C-268F-4BF1-BFB1-D3D825892E26}" srcOrd="0" destOrd="0" parTransId="{3253BCE0-5DDF-4B63-8D8B-06FACC5E6562}" sibTransId="{DF8774E5-78C0-4A0E-B6ED-6B1ABEB6ADF7}"/>
    <dgm:cxn modelId="{E8CB237B-437A-43A5-94E8-3C1D1760C47B}" type="presOf" srcId="{0074CB8A-32C9-47BB-882E-5676158C765B}" destId="{20872A4A-7E60-43C6-8082-7216BB36D5E2}" srcOrd="0" destOrd="0" presId="urn:microsoft.com/office/officeart/2005/8/layout/StepDownProcess"/>
    <dgm:cxn modelId="{D9A5D3FA-4803-44A6-8167-0D962B65AEB1}" srcId="{CA656915-6853-4522-99D0-13072A57DFAA}" destId="{0074CB8A-32C9-47BB-882E-5676158C765B}" srcOrd="2" destOrd="0" parTransId="{9F0BF30E-79BE-490F-B325-511AFCFCA02C}" sibTransId="{ABC1D61D-65FB-4254-8A4F-634916033AAE}"/>
    <dgm:cxn modelId="{3975E7B5-8AF8-487D-8997-440D614EECC3}" type="presParOf" srcId="{7336DF3F-B564-4140-8A19-44DB370DEF3F}" destId="{B3724AF5-E577-44B6-98D9-22D49648F077}" srcOrd="0" destOrd="0" presId="urn:microsoft.com/office/officeart/2005/8/layout/StepDownProcess"/>
    <dgm:cxn modelId="{150E0B1F-F65C-4E7B-B333-89295438AC98}" type="presParOf" srcId="{B3724AF5-E577-44B6-98D9-22D49648F077}" destId="{9B20E322-7F09-4665-8924-3F0598AB4A6A}" srcOrd="0" destOrd="0" presId="urn:microsoft.com/office/officeart/2005/8/layout/StepDownProcess"/>
    <dgm:cxn modelId="{EEAA71AB-E8E4-4AA3-90BD-B46C9422F310}" type="presParOf" srcId="{B3724AF5-E577-44B6-98D9-22D49648F077}" destId="{2A6C6171-74D9-44D1-B4D2-14AA5787CD87}" srcOrd="1" destOrd="0" presId="urn:microsoft.com/office/officeart/2005/8/layout/StepDownProcess"/>
    <dgm:cxn modelId="{D90982DB-D169-4CF7-AFC8-97A86B93EBBA}" type="presParOf" srcId="{B3724AF5-E577-44B6-98D9-22D49648F077}" destId="{3C34184B-DC53-420F-97CA-1B78C9F72213}" srcOrd="2" destOrd="0" presId="urn:microsoft.com/office/officeart/2005/8/layout/StepDownProcess"/>
    <dgm:cxn modelId="{9E4EC43A-D744-41CF-A722-80F21048CB0C}" type="presParOf" srcId="{7336DF3F-B564-4140-8A19-44DB370DEF3F}" destId="{4E3B4721-E647-4F16-B3E1-7BCF5670AA74}" srcOrd="1" destOrd="0" presId="urn:microsoft.com/office/officeart/2005/8/layout/StepDownProcess"/>
    <dgm:cxn modelId="{4DACD099-CD6C-4BC3-AD86-8387B82496C3}" type="presParOf" srcId="{7336DF3F-B564-4140-8A19-44DB370DEF3F}" destId="{E7355A4E-0E52-455F-BB43-A398E46AF20C}" srcOrd="2" destOrd="0" presId="urn:microsoft.com/office/officeart/2005/8/layout/StepDownProcess"/>
    <dgm:cxn modelId="{04B5D65E-529B-410E-AA51-6B5D3D164255}" type="presParOf" srcId="{E7355A4E-0E52-455F-BB43-A398E46AF20C}" destId="{9C6ECE2B-1F1F-4628-8245-D49F0F53609D}" srcOrd="0" destOrd="0" presId="urn:microsoft.com/office/officeart/2005/8/layout/StepDownProcess"/>
    <dgm:cxn modelId="{4F111672-FC1D-454A-9239-F0FE60905788}" type="presParOf" srcId="{E7355A4E-0E52-455F-BB43-A398E46AF20C}" destId="{50F194D9-317F-4ED6-8048-2E240B404FC5}" srcOrd="1" destOrd="0" presId="urn:microsoft.com/office/officeart/2005/8/layout/StepDownProcess"/>
    <dgm:cxn modelId="{26E9A247-B41D-4398-B5E6-E2E337FC27E6}" type="presParOf" srcId="{E7355A4E-0E52-455F-BB43-A398E46AF20C}" destId="{ACC2FFA1-71EB-4A41-893B-08CCC2B0F84C}" srcOrd="2" destOrd="0" presId="urn:microsoft.com/office/officeart/2005/8/layout/StepDownProcess"/>
    <dgm:cxn modelId="{B5FD79CE-A7AD-4F0E-886F-6EE3EC0B0CF3}" type="presParOf" srcId="{7336DF3F-B564-4140-8A19-44DB370DEF3F}" destId="{0BA8142E-9C86-46C9-9627-E5470BA92A18}" srcOrd="3" destOrd="0" presId="urn:microsoft.com/office/officeart/2005/8/layout/StepDownProcess"/>
    <dgm:cxn modelId="{CB42958A-D689-40BB-AF54-4919DA90DFB8}" type="presParOf" srcId="{7336DF3F-B564-4140-8A19-44DB370DEF3F}" destId="{97B3CE6D-9032-44FE-A92B-94FFA8DE139D}" srcOrd="4" destOrd="0" presId="urn:microsoft.com/office/officeart/2005/8/layout/StepDownProcess"/>
    <dgm:cxn modelId="{B323E0E0-8171-4209-AE73-2E89A7EE126D}" type="presParOf" srcId="{97B3CE6D-9032-44FE-A92B-94FFA8DE139D}" destId="{20872A4A-7E60-43C6-8082-7216BB36D5E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E322-7F09-4665-8924-3F0598AB4A6A}">
      <dsp:nvSpPr>
        <dsp:cNvPr id="0" name=""/>
        <dsp:cNvSpPr/>
      </dsp:nvSpPr>
      <dsp:spPr>
        <a:xfrm rot="5400000">
          <a:off x="2022088" y="1682178"/>
          <a:ext cx="1487742" cy="1693741"/>
        </a:xfrm>
        <a:prstGeom prst="bentUpArrow">
          <a:avLst>
            <a:gd name="adj1" fmla="val 32840"/>
            <a:gd name="adj2" fmla="val 25000"/>
            <a:gd name="adj3" fmla="val 35780"/>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982341" y="32986"/>
          <a:ext cx="2504482" cy="1753056"/>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SAĞLIK BAKANLIĞI</a:t>
          </a:r>
        </a:p>
        <a:p>
          <a:pPr lvl="0" algn="ctr" defTabSz="1244600">
            <a:lnSpc>
              <a:spcPct val="90000"/>
            </a:lnSpc>
            <a:spcBef>
              <a:spcPct val="0"/>
            </a:spcBef>
            <a:spcAft>
              <a:spcPct val="35000"/>
            </a:spcAft>
          </a:pPr>
          <a:r>
            <a:rPr lang="tr-TR" sz="2800" b="1" kern="1200" dirty="0" smtClean="0"/>
            <a:t>THSK  </a:t>
          </a:r>
        </a:p>
      </dsp:txBody>
      <dsp:txXfrm>
        <a:off x="1067934" y="118579"/>
        <a:ext cx="2333296" cy="1581870"/>
      </dsp:txXfrm>
    </dsp:sp>
    <dsp:sp modelId="{3C34184B-DC53-420F-97CA-1B78C9F72213}">
      <dsp:nvSpPr>
        <dsp:cNvPr id="0" name=""/>
        <dsp:cNvSpPr/>
      </dsp:nvSpPr>
      <dsp:spPr>
        <a:xfrm>
          <a:off x="3580366" y="200180"/>
          <a:ext cx="2586597"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Bulaşıcı Olmayan Hastalıklar, Kanser ve Programlar Başkan Yardımcılığı, Çocuk ve Ergen Sağlığı Daire Başkanlığı </a:t>
          </a:r>
          <a:endParaRPr lang="tr-TR" sz="1600" b="1" kern="1200" dirty="0">
            <a:solidFill>
              <a:schemeClr val="tx1"/>
            </a:solidFill>
            <a:latin typeface="Calibri" pitchFamily="34" charset="0"/>
            <a:cs typeface="Calibri" pitchFamily="34" charset="0"/>
          </a:endParaRPr>
        </a:p>
      </dsp:txBody>
      <dsp:txXfrm>
        <a:off x="3580366" y="200180"/>
        <a:ext cx="2586597" cy="1416897"/>
      </dsp:txXfrm>
    </dsp:sp>
    <dsp:sp modelId="{9C6ECE2B-1F1F-4628-8245-D49F0F53609D}">
      <dsp:nvSpPr>
        <dsp:cNvPr id="0" name=""/>
        <dsp:cNvSpPr/>
      </dsp:nvSpPr>
      <dsp:spPr>
        <a:xfrm rot="5400000">
          <a:off x="4805436" y="3651439"/>
          <a:ext cx="1487742" cy="1693741"/>
        </a:xfrm>
        <a:prstGeom prst="bentUpArrow">
          <a:avLst>
            <a:gd name="adj1" fmla="val 32840"/>
            <a:gd name="adj2" fmla="val 25000"/>
            <a:gd name="adj3" fmla="val 35780"/>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3813613" y="2002247"/>
          <a:ext cx="2504482" cy="1753056"/>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İl Halk Sağlığı Müdürlüğü </a:t>
          </a:r>
          <a:endParaRPr lang="tr-TR" sz="2800" b="1" kern="1200" dirty="0"/>
        </a:p>
      </dsp:txBody>
      <dsp:txXfrm>
        <a:off x="3899206" y="2087840"/>
        <a:ext cx="2333296" cy="1581870"/>
      </dsp:txXfrm>
    </dsp:sp>
    <dsp:sp modelId="{ACC2FFA1-71EB-4A41-893B-08CCC2B0F84C}">
      <dsp:nvSpPr>
        <dsp:cNvPr id="0" name=""/>
        <dsp:cNvSpPr/>
      </dsp:nvSpPr>
      <dsp:spPr>
        <a:xfrm>
          <a:off x="6407369" y="2169441"/>
          <a:ext cx="2914452"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Çocuk, Ergen, Kadın ve Üreme Sağlığı Şubesi / Birimi</a:t>
          </a:r>
          <a:endParaRPr lang="tr-TR" sz="1600" b="1" kern="1200" dirty="0">
            <a:solidFill>
              <a:schemeClr val="tx1"/>
            </a:solidFill>
            <a:latin typeface="Calibri" pitchFamily="34" charset="0"/>
            <a:cs typeface="Calibri" pitchFamily="34" charset="0"/>
          </a:endParaRPr>
        </a:p>
      </dsp:txBody>
      <dsp:txXfrm>
        <a:off x="6407369" y="2169441"/>
        <a:ext cx="2914452" cy="1416897"/>
      </dsp:txXfrm>
    </dsp:sp>
    <dsp:sp modelId="{20872A4A-7E60-43C6-8082-7216BB36D5E2}">
      <dsp:nvSpPr>
        <dsp:cNvPr id="0" name=""/>
        <dsp:cNvSpPr/>
      </dsp:nvSpPr>
      <dsp:spPr>
        <a:xfrm>
          <a:off x="6573307" y="3971507"/>
          <a:ext cx="2504482" cy="1753056"/>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TSM</a:t>
          </a:r>
          <a:endParaRPr lang="tr-TR" sz="2800" b="1" kern="1200" dirty="0"/>
        </a:p>
      </dsp:txBody>
      <dsp:txXfrm>
        <a:off x="6658900" y="4057100"/>
        <a:ext cx="2333296" cy="1581870"/>
      </dsp:txXfrm>
    </dsp:sp>
    <dsp:sp modelId="{E4723B7B-350C-438A-9D84-897143D730D9}">
      <dsp:nvSpPr>
        <dsp:cNvPr id="0" name=""/>
        <dsp:cNvSpPr/>
      </dsp:nvSpPr>
      <dsp:spPr>
        <a:xfrm>
          <a:off x="8775634" y="4340653"/>
          <a:ext cx="2789350"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chemeClr val="tx1"/>
              </a:solidFill>
            </a:rPr>
            <a:t>         </a:t>
          </a:r>
          <a:r>
            <a:rPr lang="tr-TR" sz="1600" b="1" kern="1200" dirty="0" smtClean="0">
              <a:solidFill>
                <a:schemeClr val="tx1"/>
              </a:solidFill>
              <a:latin typeface="Calibri" pitchFamily="34" charset="0"/>
              <a:cs typeface="Calibri" pitchFamily="34" charset="0"/>
            </a:rPr>
            <a:t>Çocuk, Ergen, Kadın ve</a:t>
          </a:r>
          <a:endParaRPr lang="tr-TR" sz="1600" b="1" kern="1200" dirty="0">
            <a:solidFill>
              <a:schemeClr val="tx1"/>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           Üreme Sağlığı Birimi</a:t>
          </a:r>
          <a:endParaRPr lang="tr-TR" sz="1600" b="1" kern="1200" dirty="0">
            <a:solidFill>
              <a:schemeClr val="tx1"/>
            </a:solidFill>
            <a:latin typeface="Calibri" pitchFamily="34" charset="0"/>
            <a:cs typeface="Calibri" pitchFamily="34" charset="0"/>
          </a:endParaRPr>
        </a:p>
      </dsp:txBody>
      <dsp:txXfrm>
        <a:off x="8775634" y="4340653"/>
        <a:ext cx="2789350" cy="141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E322-7F09-4665-8924-3F0598AB4A6A}">
      <dsp:nvSpPr>
        <dsp:cNvPr id="0" name=""/>
        <dsp:cNvSpPr/>
      </dsp:nvSpPr>
      <dsp:spPr>
        <a:xfrm rot="5400000">
          <a:off x="2552270" y="1602119"/>
          <a:ext cx="1419927" cy="1616537"/>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1453600" y="28101"/>
          <a:ext cx="2390321" cy="1673147"/>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b="1" kern="1200" dirty="0" smtClean="0"/>
            <a:t>MİLLİ EĞİTİM BAKANLIĞI</a:t>
          </a:r>
          <a:endParaRPr lang="tr-TR" sz="3000" b="0" kern="1200" dirty="0" smtClean="0"/>
        </a:p>
      </dsp:txBody>
      <dsp:txXfrm>
        <a:off x="1535291" y="109792"/>
        <a:ext cx="2226939" cy="1509765"/>
      </dsp:txXfrm>
    </dsp:sp>
    <dsp:sp modelId="{3C34184B-DC53-420F-97CA-1B78C9F72213}">
      <dsp:nvSpPr>
        <dsp:cNvPr id="0" name=""/>
        <dsp:cNvSpPr/>
      </dsp:nvSpPr>
      <dsp:spPr>
        <a:xfrm>
          <a:off x="4055315" y="187674"/>
          <a:ext cx="1738492" cy="13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Mesleki ve Teknik Eğitim Genel Müdürlüğü, Öğrenci İşleri ve Sosyal Etkinlikler Daire Başkanlığı</a:t>
          </a:r>
          <a:endParaRPr lang="tr-TR" sz="1600" b="1" kern="1200" dirty="0">
            <a:latin typeface="Calibri" pitchFamily="34" charset="0"/>
            <a:cs typeface="Calibri" pitchFamily="34" charset="0"/>
          </a:endParaRPr>
        </a:p>
      </dsp:txBody>
      <dsp:txXfrm>
        <a:off x="4055315" y="187674"/>
        <a:ext cx="1738492" cy="1352311"/>
      </dsp:txXfrm>
    </dsp:sp>
    <dsp:sp modelId="{9C6ECE2B-1F1F-4628-8245-D49F0F53609D}">
      <dsp:nvSpPr>
        <dsp:cNvPr id="0" name=""/>
        <dsp:cNvSpPr/>
      </dsp:nvSpPr>
      <dsp:spPr>
        <a:xfrm rot="5400000">
          <a:off x="5134536" y="3520111"/>
          <a:ext cx="1416036" cy="1616537"/>
        </a:xfrm>
        <a:prstGeom prst="bentUpArrow">
          <a:avLst>
            <a:gd name="adj1" fmla="val 32840"/>
            <a:gd name="adj2" fmla="val 25000"/>
            <a:gd name="adj3" fmla="val 35780"/>
          </a:avLst>
        </a:prstGeom>
        <a:solidFill>
          <a:schemeClr val="accent6">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4105008" y="1907598"/>
          <a:ext cx="2390321" cy="1673147"/>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İl Milli Eğitim Müdürlüğü </a:t>
          </a:r>
          <a:endParaRPr lang="tr-TR" sz="3000" kern="1200" dirty="0"/>
        </a:p>
      </dsp:txBody>
      <dsp:txXfrm>
        <a:off x="4186699" y="1989289"/>
        <a:ext cx="2226939" cy="1509765"/>
      </dsp:txXfrm>
    </dsp:sp>
    <dsp:sp modelId="{ACC2FFA1-71EB-4A41-893B-08CCC2B0F84C}">
      <dsp:nvSpPr>
        <dsp:cNvPr id="0" name=""/>
        <dsp:cNvSpPr/>
      </dsp:nvSpPr>
      <dsp:spPr>
        <a:xfrm>
          <a:off x="6429932" y="2067171"/>
          <a:ext cx="1975083" cy="13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latin typeface="Calibri" pitchFamily="34" charset="0"/>
              <a:cs typeface="Calibri" pitchFamily="34" charset="0"/>
            </a:rPr>
            <a:t>Mesleki ve Teknik Eğitim şubesi</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(İlçemizde  Destek Hizmetleri Şubesi tarafından yürütülmektedir.)</a:t>
          </a:r>
          <a:endParaRPr lang="tr-TR" sz="1600" b="1" kern="1200" dirty="0">
            <a:latin typeface="Calibri" pitchFamily="34" charset="0"/>
            <a:cs typeface="Calibri" pitchFamily="34" charset="0"/>
          </a:endParaRPr>
        </a:p>
      </dsp:txBody>
      <dsp:txXfrm>
        <a:off x="6429932" y="2067171"/>
        <a:ext cx="1975083" cy="1352311"/>
      </dsp:txXfrm>
    </dsp:sp>
    <dsp:sp modelId="{20872A4A-7E60-43C6-8082-7216BB36D5E2}">
      <dsp:nvSpPr>
        <dsp:cNvPr id="0" name=""/>
        <dsp:cNvSpPr/>
      </dsp:nvSpPr>
      <dsp:spPr>
        <a:xfrm>
          <a:off x="6698714" y="3785150"/>
          <a:ext cx="2607889" cy="1673147"/>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İlçe Milli Eğitim Müdürlüğü </a:t>
          </a:r>
          <a:endParaRPr lang="tr-TR" sz="3000" kern="1200" dirty="0"/>
        </a:p>
      </dsp:txBody>
      <dsp:txXfrm>
        <a:off x="6780405" y="3866841"/>
        <a:ext cx="2444507" cy="150976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2845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18288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23721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18971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82103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13086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91662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5938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1369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241032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t>2.01.2019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62702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5A1C9E2-95FF-4A98-99E6-E0B3BEA291DA}" type="datetimeFigureOut">
              <a:rPr lang="tr-TR" smtClean="0"/>
              <a:t>2.01.2019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2307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5A1C9E2-95FF-4A98-99E6-E0B3BEA291DA}" type="datetimeFigureOut">
              <a:rPr lang="tr-TR" smtClean="0"/>
              <a:t>2.01.2019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30499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5A1C9E2-95FF-4A98-99E6-E0B3BEA291DA}" type="datetimeFigureOut">
              <a:rPr lang="tr-TR" smtClean="0"/>
              <a:t>2.01.2019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343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1C9E2-95FF-4A98-99E6-E0B3BEA291DA}" type="datetimeFigureOut">
              <a:rPr lang="tr-TR" smtClean="0"/>
              <a:t>2.01.2019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81655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11879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t>2.01.2019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t>‹#›</a:t>
            </a:fld>
            <a:endParaRPr lang="tr-TR"/>
          </a:p>
        </p:txBody>
      </p:sp>
    </p:spTree>
    <p:extLst>
      <p:ext uri="{BB962C8B-B14F-4D97-AF65-F5344CB8AC3E}">
        <p14:creationId xmlns:p14="http://schemas.microsoft.com/office/powerpoint/2010/main" val="415178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A1C9E2-95FF-4A98-99E6-E0B3BEA291DA}" type="datetimeFigureOut">
              <a:rPr lang="tr-TR" smtClean="0"/>
              <a:t>2.01.2019</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8C8487-6153-402A-8D3E-5E5D8533D51D}" type="slidenum">
              <a:rPr lang="tr-TR" smtClean="0"/>
              <a:t>‹#›</a:t>
            </a:fld>
            <a:endParaRPr lang="tr-TR"/>
          </a:p>
        </p:txBody>
      </p:sp>
    </p:spTree>
    <p:extLst>
      <p:ext uri="{BB962C8B-B14F-4D97-AF65-F5344CB8AC3E}">
        <p14:creationId xmlns:p14="http://schemas.microsoft.com/office/powerpoint/2010/main" val="2135443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com.tr/url?sa=i&amp;rct=j&amp;q=&amp;esrc=s&amp;source=images&amp;cd=&amp;ved=0ahUKEwjPkOSa47DMAhUHWhQKHYQWCTgQjRwIBw&amp;url=http://www.usakhsm.gov.tr/&amp;bvm=bv.120853415,d.bGs&amp;psig=AFQjCNFH01CCZtsKJwoSsedo6MXqbboGNg&amp;ust=1461913187058727" TargetMode="External"/><Relationship Id="rId7" Type="http://schemas.openxmlformats.org/officeDocument/2006/relationships/hyperlink" Target="http://www.google.com.tr/url?sa=i&amp;rct=j&amp;q=&amp;esrc=s&amp;source=images&amp;cd=&amp;cad=rja&amp;uact=8&amp;ved=0ahUKEwjA3778uJ7TAhVoM5oKHe9jB1IQjRwIBw&amp;url=http://okulsagligi.meb.gov.tr/index.php?Git=Projeler&amp;sayfa=ProjeOku&amp;id=2&amp;bvm=bv.152180690,d.bGs&amp;psig=AFQjCNHapzHyuIEetozqW28GI933iGNJ_g&amp;ust=1492069569183710"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www.google.com.tr/url?sa=i&amp;rct=j&amp;q=&amp;esrc=s&amp;source=images&amp;cd=&amp;cad=rja&amp;uact=8&amp;ved=0ahUKEwi_g--guZ7TAhUFAZoKHSVCDAgQjRwIBw&amp;url=http://www.kiu.edu.tr/saglik-hizmetleri-anestezi/&amp;bvm=bv.152180690,d.bGs&amp;psig=AFQjCNHapzHyuIEetozqW28GI933iGNJ_g&amp;ust=1492069569183710" TargetMode="External"/><Relationship Id="rId5" Type="http://schemas.openxmlformats.org/officeDocument/2006/relationships/hyperlink" Target="http://www.google.com.tr/url?sa=i&amp;rct=j&amp;q=&amp;esrc=s&amp;source=images&amp;cd=&amp;cad=rja&amp;uact=8&amp;ved=&amp;url=http://www.guroymak1noluasm.com/asm/hastaliklar/agiz-dis-sagligi/&amp;bvm=bv.120853415,d.bGs&amp;psig=AFQjCNH4M4UDpseXfWpM6onimDmR0w9joQ&amp;ust=1461913540834198"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google.com.tr/url?sa=i&amp;rct=j&amp;q=&amp;esrc=s&amp;source=images&amp;cd=&amp;cad=rja&amp;uact=8&amp;ved=0ahUKEwiuqO-R8LDMAhVFPxQKHRZ2AwQQjRwIBw&amp;url=http://illedesaglik.com/category/kose-yazilari-kose-yazilari/&amp;bvm=bv.120853415,d.bGs&amp;psig=AFQjCNHTYYfw2Ni7eVp-ldZBOIV6dw7hxQ&amp;ust=1461917109738564"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1049" y="0"/>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Dikdörtgen 3"/>
          <p:cNvSpPr/>
          <p:nvPr/>
        </p:nvSpPr>
        <p:spPr>
          <a:xfrm>
            <a:off x="5860995" y="2967335"/>
            <a:ext cx="470000" cy="923330"/>
          </a:xfrm>
          <a:prstGeom prst="rect">
            <a:avLst/>
          </a:prstGeom>
          <a:noFill/>
        </p:spPr>
        <p:txBody>
          <a:bodyPr wrap="none" lIns="91440" tIns="45720" rIns="91440" bIns="45720">
            <a:spAutoFit/>
          </a:bodyPr>
          <a:lstStyle/>
          <a:p>
            <a:pPr algn="ctr"/>
            <a:r>
              <a:rPr lang="tr-T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tr-T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Resim 6"/>
          <p:cNvPicPr>
            <a:picLocks noChangeAspect="1"/>
          </p:cNvPicPr>
          <p:nvPr/>
        </p:nvPicPr>
        <p:blipFill>
          <a:blip r:embed="rId3"/>
          <a:stretch>
            <a:fillRect/>
          </a:stretch>
        </p:blipFill>
        <p:spPr>
          <a:xfrm>
            <a:off x="2930011" y="1957700"/>
            <a:ext cx="8681886" cy="2274005"/>
          </a:xfrm>
          <a:prstGeom prst="snip2DiagRect">
            <a:avLst/>
          </a:prstGeom>
          <a:solidFill>
            <a:srgbClr val="FFFFFF">
              <a:shade val="85000"/>
            </a:srgbClr>
          </a:solidFill>
          <a:ln w="57150" cap="sq">
            <a:solidFill>
              <a:schemeClr val="tx1"/>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Metin kutusu 7"/>
          <p:cNvSpPr txBox="1"/>
          <p:nvPr/>
        </p:nvSpPr>
        <p:spPr>
          <a:xfrm>
            <a:off x="6184490" y="5742039"/>
            <a:ext cx="5142271" cy="707886"/>
          </a:xfrm>
          <a:prstGeom prst="rect">
            <a:avLst/>
          </a:prstGeom>
          <a:noFill/>
        </p:spPr>
        <p:txBody>
          <a:bodyPr wrap="square" rtlCol="0">
            <a:spAutoFit/>
          </a:bodyPr>
          <a:lstStyle/>
          <a:p>
            <a:pPr algn="ctr"/>
            <a:r>
              <a:rPr lang="tr-TR" dirty="0" smtClean="0"/>
              <a:t>  </a:t>
            </a:r>
            <a:r>
              <a:rPr lang="tr-TR" sz="2000" b="1" dirty="0" smtClean="0">
                <a:latin typeface="Times New Roman" panose="02020603050405020304" pitchFamily="18" charset="0"/>
                <a:cs typeface="Times New Roman" panose="02020603050405020304" pitchFamily="18" charset="0"/>
              </a:rPr>
              <a:t>PURSAKLAR İLÇE MİLLİ EĞİTİM MÜDÜRLÜĞÜ</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921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1"/>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a:latin typeface="Times New Roman" panose="02020603050405020304" pitchFamily="18" charset="0"/>
                <a:cs typeface="Times New Roman" panose="02020603050405020304" pitchFamily="18" charset="0"/>
              </a:rPr>
              <a:t>Programın Koordinasyonu (SB)</a:t>
            </a:r>
            <a:endParaRPr lang="tr-TR" sz="40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119" y="-98324"/>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8" name="İçerik Yer Tutucusu 6"/>
          <p:cNvGraphicFramePr>
            <a:graphicFrameLocks/>
          </p:cNvGraphicFramePr>
          <p:nvPr>
            <p:extLst>
              <p:ext uri="{D42A27DB-BD31-4B8C-83A1-F6EECF244321}">
                <p14:modId xmlns:p14="http://schemas.microsoft.com/office/powerpoint/2010/main" val="2726431871"/>
              </p:ext>
            </p:extLst>
          </p:nvPr>
        </p:nvGraphicFramePr>
        <p:xfrm>
          <a:off x="371375" y="806208"/>
          <a:ext cx="11564985" cy="5757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588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652" y="-127821"/>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İçerik Yer Tutucusu 6"/>
          <p:cNvGraphicFramePr>
            <a:graphicFrameLocks/>
          </p:cNvGraphicFramePr>
          <p:nvPr>
            <p:extLst>
              <p:ext uri="{D42A27DB-BD31-4B8C-83A1-F6EECF244321}">
                <p14:modId xmlns:p14="http://schemas.microsoft.com/office/powerpoint/2010/main" val="1810057091"/>
              </p:ext>
            </p:extLst>
          </p:nvPr>
        </p:nvGraphicFramePr>
        <p:xfrm>
          <a:off x="737356" y="943897"/>
          <a:ext cx="1092370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77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18005"/>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652"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Dikdörtgen 5"/>
          <p:cNvSpPr/>
          <p:nvPr/>
        </p:nvSpPr>
        <p:spPr>
          <a:xfrm>
            <a:off x="1327355" y="1597435"/>
            <a:ext cx="10550013" cy="1008114"/>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lgn="just">
              <a:lnSpc>
                <a:spcPct val="120000"/>
              </a:lnSpc>
              <a:buSzPct val="100000"/>
              <a:tabLst>
                <a:tab pos="554038" algn="l"/>
              </a:tabLst>
            </a:pPr>
            <a:r>
              <a:rPr lang="tr-TR" sz="2400" dirty="0" smtClean="0">
                <a:solidFill>
                  <a:schemeClr val="tx1"/>
                </a:solidFill>
                <a:ea typeface="Verdana" pitchFamily="34" charset="0"/>
                <a:cs typeface="Arial" pitchFamily="34" charset="0"/>
              </a:rPr>
              <a:t>*</a:t>
            </a:r>
            <a:r>
              <a:rPr lang="tr-TR" sz="2400" dirty="0" smtClean="0">
                <a:ea typeface="Verdana" pitchFamily="34" charset="0"/>
                <a:cs typeface="Arial" pitchFamily="34" charset="0"/>
              </a:rPr>
              <a:t> </a:t>
            </a:r>
            <a:r>
              <a:rPr lang="tr-TR" sz="2400" dirty="0">
                <a:solidFill>
                  <a:schemeClr val="tx1"/>
                </a:solidFill>
                <a:latin typeface="Calibri" panose="020F0502020204030204" pitchFamily="34" charset="0"/>
                <a:ea typeface="Verdana" pitchFamily="34" charset="0"/>
                <a:cs typeface="Calibri" panose="020F0502020204030204" pitchFamily="34" charset="0"/>
              </a:rPr>
              <a:t>İllerde Vali/Vali Yardımcısı başkanlığında, HSM ve İl Millî Eğitim Müdürlüğü’nün katılımı ile İl ‘‘</a:t>
            </a:r>
            <a:r>
              <a:rPr lang="tr-TR" sz="2400" b="1" dirty="0">
                <a:solidFill>
                  <a:schemeClr val="tx1"/>
                </a:solidFill>
                <a:latin typeface="Calibri" panose="020F0502020204030204" pitchFamily="34" charset="0"/>
                <a:ea typeface="Verdana" pitchFamily="34" charset="0"/>
                <a:cs typeface="Calibri" panose="020F0502020204030204" pitchFamily="34" charset="0"/>
              </a:rPr>
              <a:t>Okul Sağlığı Kurulları’’</a:t>
            </a:r>
            <a:r>
              <a:rPr lang="tr-TR" sz="2400" dirty="0">
                <a:solidFill>
                  <a:schemeClr val="tx1"/>
                </a:solidFill>
                <a:latin typeface="Calibri" panose="020F0502020204030204" pitchFamily="34" charset="0"/>
                <a:ea typeface="Verdana" pitchFamily="34" charset="0"/>
                <a:cs typeface="Calibri" panose="020F0502020204030204" pitchFamily="34" charset="0"/>
              </a:rPr>
              <a:t>,</a:t>
            </a:r>
          </a:p>
        </p:txBody>
      </p:sp>
      <p:sp>
        <p:nvSpPr>
          <p:cNvPr id="9" name="Dikdörtgen 8"/>
          <p:cNvSpPr/>
          <p:nvPr/>
        </p:nvSpPr>
        <p:spPr>
          <a:xfrm>
            <a:off x="2566219" y="943897"/>
            <a:ext cx="5773344" cy="505972"/>
          </a:xfrm>
          <a:prstGeom prst="rect">
            <a:avLst/>
          </a:prstGeom>
        </p:spPr>
        <p:txBody>
          <a:bodyPr wrap="square">
            <a:spAutoFit/>
          </a:bodyPr>
          <a:lstStyle/>
          <a:p>
            <a:pPr marL="0" lvl="1" algn="just" defTabSz="457200">
              <a:lnSpc>
                <a:spcPct val="120000"/>
              </a:lnSpc>
              <a:spcBef>
                <a:spcPct val="20000"/>
              </a:spcBef>
              <a:spcAft>
                <a:spcPts val="600"/>
              </a:spcAft>
              <a:buClr>
                <a:srgbClr val="BC1C1C">
                  <a:lumMod val="75000"/>
                </a:srgbClr>
              </a:buClr>
              <a:buSzPct val="100000"/>
              <a:tabLst>
                <a:tab pos="554038" algn="l"/>
              </a:tabLst>
            </a:pPr>
            <a:r>
              <a:rPr lang="tr-TR" sz="2400" b="1" dirty="0" smtClean="0">
                <a:solidFill>
                  <a:prstClr val="black"/>
                </a:solidFill>
                <a:ea typeface="Verdana" pitchFamily="34" charset="0"/>
                <a:cs typeface="Arial" pitchFamily="34" charset="0"/>
              </a:rPr>
              <a:t>***  </a:t>
            </a:r>
            <a:r>
              <a:rPr lang="tr-TR" sz="2400" b="1" dirty="0" smtClean="0">
                <a:solidFill>
                  <a:prstClr val="black"/>
                </a:solidFill>
                <a:latin typeface="Calibri" pitchFamily="34" charset="0"/>
                <a:ea typeface="Verdana" pitchFamily="34" charset="0"/>
                <a:cs typeface="Calibri" pitchFamily="34" charset="0"/>
              </a:rPr>
              <a:t>İl </a:t>
            </a:r>
            <a:r>
              <a:rPr lang="tr-TR" sz="2400" b="1" dirty="0">
                <a:solidFill>
                  <a:prstClr val="black"/>
                </a:solidFill>
                <a:latin typeface="Calibri" pitchFamily="34" charset="0"/>
                <a:ea typeface="Verdana" pitchFamily="34" charset="0"/>
                <a:cs typeface="Calibri" pitchFamily="34" charset="0"/>
              </a:rPr>
              <a:t>Hıfzıssıhha Kurulu kararıyla; </a:t>
            </a:r>
          </a:p>
        </p:txBody>
      </p:sp>
      <p:sp>
        <p:nvSpPr>
          <p:cNvPr id="11" name="Dikdörtgen 10"/>
          <p:cNvSpPr/>
          <p:nvPr/>
        </p:nvSpPr>
        <p:spPr>
          <a:xfrm>
            <a:off x="1327355" y="2814449"/>
            <a:ext cx="10550013" cy="1118453"/>
          </a:xfrm>
          <a:prstGeom prst="rect">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lgn="just">
              <a:lnSpc>
                <a:spcPct val="120000"/>
              </a:lnSpc>
              <a:buSzPct val="100000"/>
              <a:tabLst>
                <a:tab pos="554038" algn="l"/>
              </a:tabLst>
            </a:pPr>
            <a:r>
              <a:rPr lang="tr-TR" sz="2400" dirty="0" smtClean="0">
                <a:solidFill>
                  <a:schemeClr val="tx1"/>
                </a:solidFill>
                <a:ea typeface="Verdana" pitchFamily="34" charset="0"/>
                <a:cs typeface="Arial" pitchFamily="34" charset="0"/>
              </a:rPr>
              <a:t>*</a:t>
            </a:r>
            <a:r>
              <a:rPr lang="tr-TR" sz="2400" dirty="0" smtClean="0">
                <a:solidFill>
                  <a:schemeClr val="tx1"/>
                </a:solidFill>
                <a:latin typeface="Calibri" panose="020F0502020204030204" pitchFamily="34" charset="0"/>
                <a:ea typeface="Verdana" pitchFamily="34" charset="0"/>
                <a:cs typeface="Calibri" panose="020F0502020204030204" pitchFamily="34" charset="0"/>
              </a:rPr>
              <a:t>İlçelerde </a:t>
            </a:r>
            <a:r>
              <a:rPr lang="tr-TR" sz="2400" dirty="0">
                <a:solidFill>
                  <a:schemeClr val="tx1"/>
                </a:solidFill>
                <a:latin typeface="Calibri" panose="020F0502020204030204" pitchFamily="34" charset="0"/>
                <a:ea typeface="Verdana" pitchFamily="34" charset="0"/>
                <a:cs typeface="Calibri" panose="020F0502020204030204" pitchFamily="34" charset="0"/>
              </a:rPr>
              <a:t>Kaymakam başkanlığında, Toplum Sağlığı Merkezleri ve İlçe Millî Eğitim Müdürlüğü’nün katılımı ile ‘‘</a:t>
            </a:r>
            <a:r>
              <a:rPr lang="tr-TR" sz="2400" b="1" dirty="0">
                <a:solidFill>
                  <a:schemeClr val="tx1"/>
                </a:solidFill>
                <a:latin typeface="Calibri" panose="020F0502020204030204" pitchFamily="34" charset="0"/>
                <a:ea typeface="Verdana" pitchFamily="34" charset="0"/>
                <a:cs typeface="Calibri" panose="020F0502020204030204" pitchFamily="34" charset="0"/>
              </a:rPr>
              <a:t>İlçe Okul Sağlığı Kurulları’’ </a:t>
            </a:r>
            <a:r>
              <a:rPr lang="tr-TR" sz="2400" dirty="0">
                <a:solidFill>
                  <a:schemeClr val="tx1"/>
                </a:solidFill>
                <a:latin typeface="Calibri" panose="020F0502020204030204" pitchFamily="34" charset="0"/>
                <a:ea typeface="Verdana" pitchFamily="34" charset="0"/>
                <a:cs typeface="Calibri" panose="020F0502020204030204" pitchFamily="34" charset="0"/>
              </a:rPr>
              <a:t>oluşturulacaktır. </a:t>
            </a:r>
            <a:endParaRPr lang="tr-TR" sz="2400" b="1" dirty="0">
              <a:solidFill>
                <a:schemeClr val="tx1"/>
              </a:solidFill>
              <a:latin typeface="Calibri" panose="020F0502020204030204" pitchFamily="34" charset="0"/>
              <a:ea typeface="Verdana" pitchFamily="34" charset="0"/>
              <a:cs typeface="Calibri" panose="020F0502020204030204" pitchFamily="34" charset="0"/>
            </a:endParaRPr>
          </a:p>
        </p:txBody>
      </p:sp>
      <p:sp>
        <p:nvSpPr>
          <p:cNvPr id="12" name="Dikdörtgen 11"/>
          <p:cNvSpPr/>
          <p:nvPr/>
        </p:nvSpPr>
        <p:spPr>
          <a:xfrm>
            <a:off x="1406013" y="4326193"/>
            <a:ext cx="10382865" cy="1691149"/>
          </a:xfrm>
          <a:prstGeom prst="rect">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lnSpc>
                <a:spcPct val="120000"/>
              </a:lnSpc>
              <a:buSzPct val="100000"/>
              <a:buFont typeface="Wingdings" pitchFamily="2" charset="2"/>
              <a:buChar char="Ø"/>
              <a:tabLst>
                <a:tab pos="554038" algn="l"/>
              </a:tabLst>
            </a:pPr>
            <a:r>
              <a:rPr lang="tr-TR" sz="2400" dirty="0">
                <a:ea typeface="Verdana" pitchFamily="34" charset="0"/>
                <a:cs typeface="Arial" pitchFamily="34" charset="0"/>
              </a:rPr>
              <a:t> </a:t>
            </a:r>
            <a:r>
              <a:rPr lang="tr-TR" sz="2400" dirty="0">
                <a:solidFill>
                  <a:schemeClr val="tx1"/>
                </a:solidFill>
                <a:latin typeface="+mj-lt"/>
                <a:ea typeface="Verdana" pitchFamily="34" charset="0"/>
                <a:cs typeface="Calibri" panose="020F0502020204030204" pitchFamily="34" charset="0"/>
              </a:rPr>
              <a:t>Gerekli görüldüğü hallerde diğer ilgili İl/İlçe kurum temsilcilerinin  (Gençlik ve Spor Müdürlüğü,  Tarım Gıda ve Hayvancılık Müdürlüğü,   Emniyet Müdürlüğü,   Jandarma Komutanlığı,  Yerel Yönetimler,   Üniversiteler gibi)   </a:t>
            </a:r>
            <a:r>
              <a:rPr lang="tr-TR" sz="2400" dirty="0">
                <a:solidFill>
                  <a:schemeClr val="tx1"/>
                </a:solidFill>
                <a:latin typeface="+mj-lt"/>
                <a:ea typeface="Verdana" pitchFamily="34" charset="0"/>
                <a:cs typeface="Arial" pitchFamily="34" charset="0"/>
              </a:rPr>
              <a:t>katılımı sağlanabilir. </a:t>
            </a:r>
          </a:p>
        </p:txBody>
      </p:sp>
    </p:spTree>
    <p:extLst>
      <p:ext uri="{BB962C8B-B14F-4D97-AF65-F5344CB8AC3E}">
        <p14:creationId xmlns:p14="http://schemas.microsoft.com/office/powerpoint/2010/main" val="296590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652" y="-127821"/>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l 5"/>
          <p:cNvSpPr/>
          <p:nvPr/>
        </p:nvSpPr>
        <p:spPr>
          <a:xfrm>
            <a:off x="1327355" y="688258"/>
            <a:ext cx="10245213" cy="2040194"/>
          </a:xfrm>
          <a:prstGeom prst="ellipse">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Calibri" panose="020F0502020204030204" pitchFamily="34" charset="0"/>
                <a:cs typeface="Calibri" panose="020F0502020204030204" pitchFamily="34" charset="0"/>
              </a:rPr>
              <a:t> </a:t>
            </a:r>
            <a:r>
              <a:rPr lang="tr-TR" sz="2000" b="1" dirty="0" smtClean="0">
                <a:solidFill>
                  <a:prstClr val="black"/>
                </a:solidFill>
                <a:latin typeface="Calibri" panose="020F0502020204030204" pitchFamily="34" charset="0"/>
                <a:ea typeface="Verdana" pitchFamily="34" charset="0"/>
                <a:cs typeface="Calibri" panose="020F0502020204030204" pitchFamily="34" charset="0"/>
              </a:rPr>
              <a:t> </a:t>
            </a:r>
            <a:r>
              <a:rPr lang="tr-TR" sz="2000" b="1" dirty="0">
                <a:solidFill>
                  <a:prstClr val="black"/>
                </a:solidFill>
                <a:latin typeface="Calibri" panose="020F0502020204030204" pitchFamily="34" charset="0"/>
                <a:ea typeface="Verdana" pitchFamily="34" charset="0"/>
                <a:cs typeface="Calibri" panose="020F0502020204030204" pitchFamily="34" charset="0"/>
              </a:rPr>
              <a:t>Okulda Sağlığın Korunması ve Geliştirilmesi </a:t>
            </a:r>
            <a:r>
              <a:rPr lang="tr-TR" sz="2000" b="1" dirty="0" smtClean="0">
                <a:solidFill>
                  <a:prstClr val="black"/>
                </a:solidFill>
                <a:latin typeface="Calibri" panose="020F0502020204030204" pitchFamily="34" charset="0"/>
                <a:ea typeface="Verdana" pitchFamily="34" charset="0"/>
                <a:cs typeface="Calibri" panose="020F0502020204030204" pitchFamily="34" charset="0"/>
              </a:rPr>
              <a:t>Programı</a:t>
            </a:r>
          </a:p>
          <a:p>
            <a:pPr algn="ctr"/>
            <a:r>
              <a:rPr lang="tr-TR" b="1" dirty="0" smtClean="0">
                <a:solidFill>
                  <a:prstClr val="black"/>
                </a:solidFill>
                <a:latin typeface="Calibri"/>
                <a:ea typeface="Verdana" pitchFamily="34" charset="0"/>
                <a:cs typeface="Arial" pitchFamily="34" charset="0"/>
              </a:rPr>
              <a:t> </a:t>
            </a:r>
            <a:r>
              <a:rPr lang="tr-TR" sz="2400" b="1" dirty="0">
                <a:solidFill>
                  <a:prstClr val="black"/>
                </a:solidFill>
                <a:latin typeface="Calibri"/>
                <a:ea typeface="Verdana" pitchFamily="34" charset="0"/>
                <a:cs typeface="Arial" pitchFamily="34" charset="0"/>
              </a:rPr>
              <a:t>İllerde Vali / Vali Yardımcısı </a:t>
            </a:r>
          </a:p>
          <a:p>
            <a:pPr algn="ctr"/>
            <a:r>
              <a:rPr lang="tr-TR" sz="2400" b="1" dirty="0" smtClean="0">
                <a:solidFill>
                  <a:prstClr val="black"/>
                </a:solidFill>
                <a:latin typeface="Calibri"/>
                <a:ea typeface="Verdana" pitchFamily="34" charset="0"/>
                <a:cs typeface="Arial" pitchFamily="34" charset="0"/>
              </a:rPr>
              <a:t> </a:t>
            </a:r>
            <a:r>
              <a:rPr lang="tr-TR" sz="2400" b="1" dirty="0">
                <a:solidFill>
                  <a:prstClr val="black"/>
                </a:solidFill>
                <a:latin typeface="Calibri"/>
                <a:ea typeface="Verdana" pitchFamily="34" charset="0"/>
                <a:cs typeface="Arial" pitchFamily="34" charset="0"/>
              </a:rPr>
              <a:t>ilçelerde Kaymakam başkanlığında yürütülecektir.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661652" y="2657944"/>
            <a:ext cx="3218958" cy="4200056"/>
          </a:xfrm>
          <a:prstGeom prst="ellipse">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prstClr val="black"/>
                </a:solidFill>
                <a:latin typeface="Calibri" panose="020F0502020204030204" pitchFamily="34" charset="0"/>
                <a:ea typeface="Verdana" pitchFamily="34" charset="0"/>
                <a:cs typeface="Calibri" panose="020F0502020204030204" pitchFamily="34" charset="0"/>
              </a:rPr>
              <a:t>Sağlık </a:t>
            </a:r>
            <a:r>
              <a:rPr lang="tr-TR" sz="2400" b="1" dirty="0">
                <a:solidFill>
                  <a:prstClr val="black"/>
                </a:solidFill>
                <a:latin typeface="Calibri" panose="020F0502020204030204" pitchFamily="34" charset="0"/>
                <a:ea typeface="Verdana" pitchFamily="34" charset="0"/>
                <a:cs typeface="Calibri" panose="020F0502020204030204" pitchFamily="34" charset="0"/>
              </a:rPr>
              <a:t>Bakanlığı </a:t>
            </a:r>
            <a:r>
              <a:rPr lang="tr-TR" sz="2400" b="1" dirty="0" smtClean="0">
                <a:solidFill>
                  <a:prstClr val="black"/>
                </a:solidFill>
                <a:latin typeface="Calibri" panose="020F0502020204030204" pitchFamily="34" charset="0"/>
                <a:ea typeface="Verdana" pitchFamily="34" charset="0"/>
                <a:cs typeface="Calibri" panose="020F0502020204030204" pitchFamily="34" charset="0"/>
              </a:rPr>
              <a:t>adına</a:t>
            </a:r>
          </a:p>
          <a:p>
            <a:pPr algn="ctr"/>
            <a:r>
              <a:rPr lang="tr-TR" sz="2000" dirty="0" smtClean="0">
                <a:solidFill>
                  <a:prstClr val="black"/>
                </a:solidFill>
                <a:latin typeface="Calibri" panose="020F0502020204030204" pitchFamily="34" charset="0"/>
                <a:ea typeface="Verdana" pitchFamily="34" charset="0"/>
                <a:cs typeface="Calibri" panose="020F0502020204030204" pitchFamily="34" charset="0"/>
              </a:rPr>
              <a:t> *</a:t>
            </a:r>
            <a:r>
              <a:rPr lang="tr-TR" sz="2000" b="1" dirty="0" smtClean="0">
                <a:solidFill>
                  <a:prstClr val="black"/>
                </a:solidFill>
                <a:latin typeface="Calibri" panose="020F0502020204030204" pitchFamily="34" charset="0"/>
                <a:ea typeface="Verdana" pitchFamily="34" charset="0"/>
                <a:cs typeface="Calibri" panose="020F0502020204030204" pitchFamily="34" charset="0"/>
              </a:rPr>
              <a:t>Halk </a:t>
            </a:r>
            <a:r>
              <a:rPr lang="tr-TR" sz="2000" b="1" dirty="0">
                <a:solidFill>
                  <a:prstClr val="black"/>
                </a:solidFill>
                <a:latin typeface="Calibri" panose="020F0502020204030204" pitchFamily="34" charset="0"/>
                <a:ea typeface="Verdana" pitchFamily="34" charset="0"/>
                <a:cs typeface="Calibri" panose="020F0502020204030204" pitchFamily="34" charset="0"/>
              </a:rPr>
              <a:t>Sağlığı Müdürlükleri (HSM) </a:t>
            </a:r>
            <a:r>
              <a:rPr lang="tr-TR" sz="2000" dirty="0">
                <a:solidFill>
                  <a:prstClr val="black"/>
                </a:solidFill>
                <a:latin typeface="Calibri" panose="020F0502020204030204" pitchFamily="34" charset="0"/>
                <a:ea typeface="Verdana" pitchFamily="34" charset="0"/>
                <a:cs typeface="Calibri" panose="020F0502020204030204" pitchFamily="34" charset="0"/>
              </a:rPr>
              <a:t>ve </a:t>
            </a:r>
            <a:r>
              <a:rPr lang="tr-TR" sz="2000" dirty="0" smtClean="0">
                <a:solidFill>
                  <a:prstClr val="black"/>
                </a:solidFill>
                <a:latin typeface="Calibri" panose="020F0502020204030204" pitchFamily="34" charset="0"/>
                <a:ea typeface="Verdana" pitchFamily="34" charset="0"/>
                <a:cs typeface="Calibri" panose="020F0502020204030204" pitchFamily="34" charset="0"/>
              </a:rPr>
              <a:t>*</a:t>
            </a:r>
            <a:r>
              <a:rPr lang="tr-TR" sz="2000" b="1" dirty="0" smtClean="0">
                <a:solidFill>
                  <a:prstClr val="black"/>
                </a:solidFill>
                <a:latin typeface="Calibri" panose="020F0502020204030204" pitchFamily="34" charset="0"/>
                <a:ea typeface="Verdana" pitchFamily="34" charset="0"/>
                <a:cs typeface="Calibri" panose="020F0502020204030204" pitchFamily="34" charset="0"/>
              </a:rPr>
              <a:t>Toplum </a:t>
            </a:r>
            <a:r>
              <a:rPr lang="tr-TR" sz="2000" b="1" dirty="0">
                <a:solidFill>
                  <a:prstClr val="black"/>
                </a:solidFill>
                <a:latin typeface="Calibri" panose="020F0502020204030204" pitchFamily="34" charset="0"/>
                <a:ea typeface="Verdana" pitchFamily="34" charset="0"/>
                <a:cs typeface="Calibri" panose="020F0502020204030204" pitchFamily="34" charset="0"/>
              </a:rPr>
              <a:t>Sağlığı Merkezleri (TSM)</a:t>
            </a:r>
            <a:endParaRPr lang="tr-TR" sz="2000" b="1" dirty="0">
              <a:latin typeface="Calibri" panose="020F0502020204030204" pitchFamily="34" charset="0"/>
              <a:cs typeface="Calibri" panose="020F0502020204030204" pitchFamily="34" charset="0"/>
            </a:endParaRPr>
          </a:p>
        </p:txBody>
      </p:sp>
      <p:sp>
        <p:nvSpPr>
          <p:cNvPr id="8" name="Oval 7"/>
          <p:cNvSpPr/>
          <p:nvPr/>
        </p:nvSpPr>
        <p:spPr>
          <a:xfrm>
            <a:off x="7959962" y="2657944"/>
            <a:ext cx="3076380" cy="4200056"/>
          </a:xfrm>
          <a:prstGeom prst="ellipse">
            <a:avLst/>
          </a:prstGeom>
          <a:solidFill>
            <a:schemeClr val="accent2">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lnSpc>
                <a:spcPct val="120000"/>
              </a:lnSpc>
              <a:spcBef>
                <a:spcPct val="0"/>
              </a:spcBef>
              <a:spcAft>
                <a:spcPct val="0"/>
              </a:spcAft>
              <a:buSzPct val="100000"/>
              <a:tabLst>
                <a:tab pos="554038" algn="l"/>
              </a:tabLst>
            </a:pPr>
            <a:r>
              <a:rPr lang="tr-TR" sz="2400" b="1" dirty="0">
                <a:solidFill>
                  <a:prstClr val="black"/>
                </a:solidFill>
                <a:latin typeface="Calibri" panose="020F0502020204030204" pitchFamily="34" charset="0"/>
                <a:ea typeface="Verdana" pitchFamily="34" charset="0"/>
                <a:cs typeface="Calibri" panose="020F0502020204030204" pitchFamily="34" charset="0"/>
              </a:rPr>
              <a:t>Millî Eğitim Bakanlığı adına </a:t>
            </a:r>
            <a:r>
              <a:rPr lang="tr-TR" sz="2400" b="1" dirty="0" smtClean="0">
                <a:solidFill>
                  <a:prstClr val="black"/>
                </a:solidFill>
                <a:latin typeface="Calibri" panose="020F0502020204030204" pitchFamily="34" charset="0"/>
                <a:ea typeface="Verdana" pitchFamily="34" charset="0"/>
                <a:cs typeface="Calibri" panose="020F0502020204030204" pitchFamily="34" charset="0"/>
              </a:rPr>
              <a:t>        </a:t>
            </a:r>
          </a:p>
          <a:p>
            <a:pPr marL="0" lvl="1" algn="just" fontAlgn="base">
              <a:lnSpc>
                <a:spcPct val="120000"/>
              </a:lnSpc>
              <a:spcBef>
                <a:spcPct val="0"/>
              </a:spcBef>
              <a:spcAft>
                <a:spcPct val="0"/>
              </a:spcAft>
              <a:buSzPct val="100000"/>
              <a:tabLst>
                <a:tab pos="554038" algn="l"/>
              </a:tabLst>
            </a:pPr>
            <a:r>
              <a:rPr lang="tr-TR" sz="2400" b="1" dirty="0">
                <a:solidFill>
                  <a:prstClr val="black"/>
                </a:solidFill>
                <a:latin typeface="Calibri"/>
                <a:ea typeface="Verdana" pitchFamily="34" charset="0"/>
                <a:cs typeface="Arial" pitchFamily="34" charset="0"/>
              </a:rPr>
              <a:t>*</a:t>
            </a:r>
            <a:r>
              <a:rPr lang="tr-TR" sz="2400" b="1" dirty="0" smtClean="0">
                <a:solidFill>
                  <a:prstClr val="black"/>
                </a:solidFill>
                <a:latin typeface="Calibri"/>
                <a:ea typeface="Verdana" pitchFamily="34" charset="0"/>
                <a:cs typeface="Arial" pitchFamily="34" charset="0"/>
              </a:rPr>
              <a:t>İl/İlçe </a:t>
            </a:r>
            <a:r>
              <a:rPr lang="tr-TR" sz="2400" b="1" dirty="0">
                <a:solidFill>
                  <a:prstClr val="black"/>
                </a:solidFill>
                <a:latin typeface="Calibri"/>
                <a:ea typeface="Verdana" pitchFamily="34" charset="0"/>
                <a:cs typeface="Arial" pitchFamily="34" charset="0"/>
              </a:rPr>
              <a:t>Millî Eğitim Müdürlükleri </a:t>
            </a:r>
            <a:r>
              <a:rPr lang="tr-TR" sz="2400" dirty="0">
                <a:solidFill>
                  <a:prstClr val="black"/>
                </a:solidFill>
                <a:latin typeface="Calibri"/>
                <a:ea typeface="Verdana" pitchFamily="34" charset="0"/>
                <a:cs typeface="Arial" pitchFamily="34" charset="0"/>
              </a:rPr>
              <a:t>sorumludur. </a:t>
            </a:r>
          </a:p>
          <a:p>
            <a:pPr marL="0" lvl="1" algn="just" fontAlgn="base">
              <a:lnSpc>
                <a:spcPct val="120000"/>
              </a:lnSpc>
              <a:spcBef>
                <a:spcPct val="0"/>
              </a:spcBef>
              <a:spcAft>
                <a:spcPct val="0"/>
              </a:spcAft>
              <a:buSzPct val="100000"/>
              <a:tabLst>
                <a:tab pos="554038" algn="l"/>
              </a:tabLst>
            </a:pPr>
            <a:endParaRPr lang="tr-TR" sz="2400" dirty="0">
              <a:solidFill>
                <a:prstClr val="black"/>
              </a:solidFill>
              <a:latin typeface="Calibri"/>
              <a:ea typeface="Verdana" pitchFamily="34" charset="0"/>
              <a:cs typeface="Arial" pitchFamily="34" charset="0"/>
            </a:endParaRPr>
          </a:p>
        </p:txBody>
      </p:sp>
    </p:spTree>
    <p:extLst>
      <p:ext uri="{BB962C8B-B14F-4D97-AF65-F5344CB8AC3E}">
        <p14:creationId xmlns:p14="http://schemas.microsoft.com/office/powerpoint/2010/main" val="384393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tlama 2 4"/>
          <p:cNvSpPr/>
          <p:nvPr/>
        </p:nvSpPr>
        <p:spPr>
          <a:xfrm>
            <a:off x="481781" y="0"/>
            <a:ext cx="11710219" cy="6858000"/>
          </a:xfrm>
          <a:prstGeom prst="irregularSeal2">
            <a:avLst/>
          </a:prstGeom>
          <a:solidFill>
            <a:schemeClr val="accent3">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fontAlgn="base">
              <a:lnSpc>
                <a:spcPct val="120000"/>
              </a:lnSpc>
              <a:spcBef>
                <a:spcPct val="0"/>
              </a:spcBef>
              <a:spcAft>
                <a:spcPct val="0"/>
              </a:spcAft>
              <a:buSzPct val="100000"/>
              <a:tabLst>
                <a:tab pos="554038" algn="l"/>
              </a:tabLst>
            </a:pPr>
            <a:r>
              <a:rPr lang="tr-TR" sz="2400" b="1" dirty="0" smtClean="0">
                <a:solidFill>
                  <a:prstClr val="black"/>
                </a:solidFill>
                <a:latin typeface="Calibri"/>
                <a:ea typeface="Verdana" pitchFamily="34" charset="0"/>
                <a:cs typeface="Arial" pitchFamily="34" charset="0"/>
              </a:rPr>
              <a:t>***</a:t>
            </a:r>
            <a:r>
              <a:rPr lang="tr-TR" sz="2400" b="1" dirty="0">
                <a:solidFill>
                  <a:prstClr val="black"/>
                </a:solidFill>
                <a:latin typeface="Calibri" panose="020F0502020204030204" pitchFamily="34" charset="0"/>
                <a:ea typeface="Verdana" pitchFamily="34" charset="0"/>
                <a:cs typeface="Calibri" panose="020F0502020204030204" pitchFamily="34" charset="0"/>
              </a:rPr>
              <a:t>Bu kurullar, İl/İlçenin okul sağlığı çalışmalarını planlamak ve </a:t>
            </a:r>
            <a:r>
              <a:rPr lang="tr-TR" sz="2400" b="1" dirty="0" smtClean="0">
                <a:solidFill>
                  <a:prstClr val="black"/>
                </a:solidFill>
                <a:latin typeface="Calibri" panose="020F0502020204030204" pitchFamily="34" charset="0"/>
                <a:ea typeface="Verdana" pitchFamily="34" charset="0"/>
                <a:cs typeface="Calibri" panose="020F0502020204030204" pitchFamily="34" charset="0"/>
              </a:rPr>
              <a:t>yapılan çalışmaları değerlendirmek</a:t>
            </a:r>
            <a:r>
              <a:rPr lang="tr-TR" sz="2400" b="1" u="sng" dirty="0" smtClean="0">
                <a:solidFill>
                  <a:prstClr val="black"/>
                </a:solidFill>
                <a:latin typeface="Calibri" panose="020F0502020204030204" pitchFamily="34" charset="0"/>
                <a:ea typeface="Verdana" pitchFamily="34" charset="0"/>
                <a:cs typeface="Calibri" panose="020F0502020204030204" pitchFamily="34" charset="0"/>
              </a:rPr>
              <a:t> </a:t>
            </a:r>
            <a:r>
              <a:rPr lang="tr-TR" sz="2400" b="1" dirty="0" smtClean="0">
                <a:solidFill>
                  <a:prstClr val="black"/>
                </a:solidFill>
                <a:latin typeface="Calibri" panose="020F0502020204030204" pitchFamily="34" charset="0"/>
                <a:ea typeface="Verdana" pitchFamily="34" charset="0"/>
                <a:cs typeface="Calibri" panose="020F0502020204030204" pitchFamily="34" charset="0"/>
              </a:rPr>
              <a:t>amacıyla ;  </a:t>
            </a:r>
          </a:p>
          <a:p>
            <a:pPr marL="0" lvl="1" algn="just" fontAlgn="base">
              <a:lnSpc>
                <a:spcPct val="120000"/>
              </a:lnSpc>
              <a:spcBef>
                <a:spcPct val="0"/>
              </a:spcBef>
              <a:spcAft>
                <a:spcPct val="0"/>
              </a:spcAft>
              <a:buSzPct val="100000"/>
              <a:tabLst>
                <a:tab pos="554038" algn="l"/>
              </a:tabLst>
            </a:pPr>
            <a:r>
              <a:rPr lang="tr-TR" sz="2400" b="1" dirty="0">
                <a:solidFill>
                  <a:prstClr val="black"/>
                </a:solidFill>
                <a:latin typeface="Calibri" panose="020F0502020204030204" pitchFamily="34" charset="0"/>
                <a:ea typeface="Verdana" pitchFamily="34" charset="0"/>
                <a:cs typeface="Calibri" panose="020F0502020204030204" pitchFamily="34" charset="0"/>
              </a:rPr>
              <a:t> </a:t>
            </a:r>
            <a:r>
              <a:rPr lang="tr-TR" sz="2400" b="1" dirty="0" smtClean="0">
                <a:solidFill>
                  <a:prstClr val="black"/>
                </a:solidFill>
                <a:latin typeface="Calibri" panose="020F0502020204030204" pitchFamily="34" charset="0"/>
                <a:ea typeface="Verdana" pitchFamily="34" charset="0"/>
                <a:cs typeface="Calibri" panose="020F0502020204030204" pitchFamily="34" charset="0"/>
              </a:rPr>
              <a:t>                      en </a:t>
            </a:r>
            <a:r>
              <a:rPr lang="tr-TR" sz="2400" b="1" dirty="0">
                <a:solidFill>
                  <a:prstClr val="black"/>
                </a:solidFill>
                <a:latin typeface="Calibri" panose="020F0502020204030204" pitchFamily="34" charset="0"/>
                <a:ea typeface="Verdana" pitchFamily="34" charset="0"/>
                <a:cs typeface="Calibri" panose="020F0502020204030204" pitchFamily="34" charset="0"/>
              </a:rPr>
              <a:t>az </a:t>
            </a:r>
            <a:endParaRPr lang="tr-TR" sz="2400" b="1" dirty="0" smtClean="0">
              <a:solidFill>
                <a:prstClr val="black"/>
              </a:solidFill>
              <a:latin typeface="Calibri" panose="020F0502020204030204" pitchFamily="34" charset="0"/>
              <a:ea typeface="Verdana" pitchFamily="34" charset="0"/>
              <a:cs typeface="Calibri" panose="020F0502020204030204" pitchFamily="34" charset="0"/>
            </a:endParaRPr>
          </a:p>
          <a:p>
            <a:pPr marL="0" lvl="1" algn="just" fontAlgn="base">
              <a:lnSpc>
                <a:spcPct val="120000"/>
              </a:lnSpc>
              <a:spcBef>
                <a:spcPct val="0"/>
              </a:spcBef>
              <a:spcAft>
                <a:spcPct val="0"/>
              </a:spcAft>
              <a:buSzPct val="100000"/>
              <a:tabLst>
                <a:tab pos="554038" algn="l"/>
              </a:tabLst>
            </a:pPr>
            <a:r>
              <a:rPr lang="tr-TR" sz="2400" b="1" dirty="0" smtClean="0">
                <a:solidFill>
                  <a:prstClr val="black"/>
                </a:solidFill>
                <a:latin typeface="Calibri" panose="020F0502020204030204" pitchFamily="34" charset="0"/>
                <a:ea typeface="Verdana" pitchFamily="34" charset="0"/>
                <a:cs typeface="Calibri" panose="020F0502020204030204" pitchFamily="34" charset="0"/>
              </a:rPr>
              <a:t>      yılda </a:t>
            </a:r>
            <a:r>
              <a:rPr lang="tr-TR" sz="2400" b="1" dirty="0">
                <a:solidFill>
                  <a:prstClr val="black"/>
                </a:solidFill>
                <a:latin typeface="Calibri" panose="020F0502020204030204" pitchFamily="34" charset="0"/>
                <a:ea typeface="Verdana" pitchFamily="34" charset="0"/>
                <a:cs typeface="Calibri" panose="020F0502020204030204" pitchFamily="34" charset="0"/>
              </a:rPr>
              <a:t>2 kez toplanacaktır.  </a:t>
            </a:r>
            <a:endParaRPr lang="tr-TR" sz="24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53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652"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Dikdörtgen 8"/>
          <p:cNvSpPr/>
          <p:nvPr/>
        </p:nvSpPr>
        <p:spPr>
          <a:xfrm>
            <a:off x="1455174" y="1219200"/>
            <a:ext cx="10186219" cy="5403146"/>
          </a:xfrm>
          <a:prstGeom prst="rect">
            <a:avLst/>
          </a:prstGeom>
        </p:spPr>
        <p:txBody>
          <a:bodyPr wrap="square">
            <a:spAutoFit/>
          </a:bodyPr>
          <a:lstStyle/>
          <a:p>
            <a:pPr marR="462280" lvl="0">
              <a:lnSpc>
                <a:spcPct val="115000"/>
              </a:lnSpc>
              <a:spcBef>
                <a:spcPts val="605"/>
              </a:spcBef>
              <a:spcAft>
                <a:spcPts val="0"/>
              </a:spcAft>
              <a:buSzPts val="1200"/>
              <a:tabLst>
                <a:tab pos="554990" algn="l"/>
              </a:tabLst>
            </a:pPr>
            <a:r>
              <a:rPr lang="tr-TR" sz="2800" spc="-30" dirty="0" smtClean="0">
                <a:latin typeface="Times New Roman" panose="02020603050405020304" pitchFamily="18" charset="0"/>
                <a:ea typeface="Times New Roman" panose="02020603050405020304" pitchFamily="18" charset="0"/>
              </a:rPr>
              <a:t>*</a:t>
            </a:r>
            <a:r>
              <a:rPr lang="tr-TR" sz="2800" b="1" spc="-30" dirty="0" smtClean="0">
                <a:latin typeface="Calibri" pitchFamily="34" charset="0"/>
                <a:ea typeface="Times New Roman" panose="02020603050405020304" pitchFamily="18" charset="0"/>
                <a:cs typeface="Calibri" pitchFamily="34" charset="0"/>
              </a:rPr>
              <a:t>Okulda</a:t>
            </a:r>
            <a:r>
              <a:rPr lang="tr-TR" sz="2800" b="1" spc="-80" dirty="0" smtClean="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Sağlığın</a:t>
            </a:r>
            <a:r>
              <a:rPr lang="tr-TR" sz="2800" b="1" spc="-70"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Korunması</a:t>
            </a:r>
            <a:r>
              <a:rPr lang="tr-TR" sz="2800" b="1" spc="-75"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ve</a:t>
            </a:r>
            <a:r>
              <a:rPr lang="tr-TR" sz="2800" b="1" spc="-75" dirty="0">
                <a:latin typeface="Calibri" pitchFamily="34" charset="0"/>
                <a:ea typeface="Times New Roman" panose="02020603050405020304" pitchFamily="18" charset="0"/>
                <a:cs typeface="Calibri" pitchFamily="34" charset="0"/>
              </a:rPr>
              <a:t> </a:t>
            </a:r>
            <a:r>
              <a:rPr lang="tr-TR" sz="2800" b="1" spc="-30" dirty="0" smtClean="0">
                <a:latin typeface="Calibri" pitchFamily="34" charset="0"/>
                <a:ea typeface="Times New Roman" panose="02020603050405020304" pitchFamily="18" charset="0"/>
                <a:cs typeface="Calibri" pitchFamily="34" charset="0"/>
              </a:rPr>
              <a:t>Geliştirilmesi</a:t>
            </a:r>
            <a:r>
              <a:rPr lang="tr-TR" sz="2800" b="1" spc="-70" dirty="0" smtClean="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Programı</a:t>
            </a:r>
            <a:r>
              <a:rPr lang="tr-TR" sz="2800" b="1" spc="-70"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kapsamında</a:t>
            </a:r>
            <a:r>
              <a:rPr lang="tr-TR" sz="2800" b="1" spc="-65" dirty="0">
                <a:latin typeface="Calibri" pitchFamily="34" charset="0"/>
                <a:ea typeface="Times New Roman" panose="02020603050405020304" pitchFamily="18" charset="0"/>
                <a:cs typeface="Calibri" pitchFamily="34" charset="0"/>
              </a:rPr>
              <a:t> </a:t>
            </a:r>
            <a:r>
              <a:rPr lang="tr-TR" sz="2800" b="1" spc="-30" dirty="0" smtClean="0">
                <a:latin typeface="Calibri" pitchFamily="34" charset="0"/>
                <a:ea typeface="Times New Roman" panose="02020603050405020304" pitchFamily="18" charset="0"/>
                <a:cs typeface="Calibri" pitchFamily="34" charset="0"/>
              </a:rPr>
              <a:t>çalışmaların</a:t>
            </a:r>
            <a:r>
              <a:rPr lang="tr-TR" sz="2800" b="1" spc="-65" dirty="0" smtClean="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yürütülmesi</a:t>
            </a:r>
            <a:r>
              <a:rPr lang="tr-TR" sz="2800" b="1" spc="-60"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ve </a:t>
            </a:r>
            <a:r>
              <a:rPr lang="tr-TR" sz="2800" b="1" spc="-5" dirty="0">
                <a:latin typeface="Calibri" pitchFamily="34" charset="0"/>
                <a:ea typeface="Times New Roman" panose="02020603050405020304" pitchFamily="18" charset="0"/>
                <a:cs typeface="Calibri" pitchFamily="34" charset="0"/>
              </a:rPr>
              <a:t>sonuç</a:t>
            </a:r>
            <a:r>
              <a:rPr lang="tr-TR" sz="2800" b="1" spc="-30" dirty="0">
                <a:latin typeface="Calibri" pitchFamily="34" charset="0"/>
                <a:ea typeface="Times New Roman" panose="02020603050405020304" pitchFamily="18" charset="0"/>
                <a:cs typeface="Calibri" pitchFamily="34" charset="0"/>
              </a:rPr>
              <a:t>la</a:t>
            </a:r>
            <a:r>
              <a:rPr lang="tr-TR" sz="2800" b="1" spc="-10" dirty="0">
                <a:latin typeface="Calibri" pitchFamily="34" charset="0"/>
                <a:ea typeface="Times New Roman" panose="02020603050405020304" pitchFamily="18" charset="0"/>
                <a:cs typeface="Calibri" pitchFamily="34" charset="0"/>
              </a:rPr>
              <a:t>r</a:t>
            </a:r>
            <a:r>
              <a:rPr lang="tr-TR" sz="2800" b="1" spc="-30" dirty="0">
                <a:latin typeface="Calibri" pitchFamily="34" charset="0"/>
                <a:ea typeface="Times New Roman" panose="02020603050405020304" pitchFamily="18" charset="0"/>
                <a:cs typeface="Calibri" pitchFamily="34" charset="0"/>
              </a:rPr>
              <a:t>ın</a:t>
            </a:r>
            <a:r>
              <a:rPr lang="tr-TR" sz="2800" b="1" spc="145" dirty="0">
                <a:latin typeface="Calibri" pitchFamily="34" charset="0"/>
                <a:ea typeface="Times New Roman" panose="02020603050405020304" pitchFamily="18" charset="0"/>
                <a:cs typeface="Calibri" pitchFamily="34" charset="0"/>
              </a:rPr>
              <a:t> </a:t>
            </a:r>
            <a:r>
              <a:rPr lang="tr-TR" sz="2800" b="1" spc="5" dirty="0">
                <a:latin typeface="Calibri" pitchFamily="34" charset="0"/>
                <a:ea typeface="Times New Roman" panose="02020603050405020304" pitchFamily="18" charset="0"/>
                <a:cs typeface="Calibri" pitchFamily="34" charset="0"/>
              </a:rPr>
              <a:t>r</a:t>
            </a:r>
            <a:r>
              <a:rPr lang="tr-TR" sz="2800" b="1" spc="-5" dirty="0">
                <a:latin typeface="Calibri" pitchFamily="34" charset="0"/>
                <a:ea typeface="Times New Roman" panose="02020603050405020304" pitchFamily="18" charset="0"/>
                <a:cs typeface="Calibri" pitchFamily="34" charset="0"/>
              </a:rPr>
              <a:t>a</a:t>
            </a:r>
            <a:r>
              <a:rPr lang="tr-TR" sz="2800" b="1" spc="-30" dirty="0">
                <a:latin typeface="Calibri" pitchFamily="34" charset="0"/>
                <a:ea typeface="Times New Roman" panose="02020603050405020304" pitchFamily="18" charset="0"/>
                <a:cs typeface="Calibri" pitchFamily="34" charset="0"/>
              </a:rPr>
              <a:t>porl</a:t>
            </a:r>
            <a:r>
              <a:rPr lang="tr-TR" sz="2800" b="1" spc="-10" dirty="0">
                <a:latin typeface="Calibri" pitchFamily="34" charset="0"/>
                <a:ea typeface="Times New Roman" panose="02020603050405020304" pitchFamily="18" charset="0"/>
                <a:cs typeface="Calibri" pitchFamily="34" charset="0"/>
              </a:rPr>
              <a:t>a</a:t>
            </a:r>
            <a:r>
              <a:rPr lang="tr-TR" sz="2800" b="1" spc="-30" dirty="0">
                <a:latin typeface="Calibri" pitchFamily="34" charset="0"/>
                <a:ea typeface="Times New Roman" panose="02020603050405020304" pitchFamily="18" charset="0"/>
                <a:cs typeface="Calibri" pitchFamily="34" charset="0"/>
              </a:rPr>
              <a:t>nmas</a:t>
            </a:r>
            <a:r>
              <a:rPr lang="tr-TR" sz="2800" b="1" spc="10" dirty="0">
                <a:latin typeface="Calibri" pitchFamily="34" charset="0"/>
                <a:ea typeface="Times New Roman" panose="02020603050405020304" pitchFamily="18" charset="0"/>
                <a:cs typeface="Calibri" pitchFamily="34" charset="0"/>
              </a:rPr>
              <a:t>ı</a:t>
            </a:r>
            <a:r>
              <a:rPr lang="tr-TR" sz="2800" b="1" spc="-30" dirty="0">
                <a:latin typeface="Calibri" pitchFamily="34" charset="0"/>
                <a:ea typeface="Times New Roman" panose="02020603050405020304" pitchFamily="18" charset="0"/>
                <a:cs typeface="Calibri" pitchFamily="34" charset="0"/>
              </a:rPr>
              <a:t>nd</a:t>
            </a:r>
            <a:r>
              <a:rPr lang="tr-TR" sz="2800" b="1" spc="-5" dirty="0">
                <a:latin typeface="Calibri" pitchFamily="34" charset="0"/>
                <a:ea typeface="Times New Roman" panose="02020603050405020304" pitchFamily="18" charset="0"/>
                <a:cs typeface="Calibri" pitchFamily="34" charset="0"/>
              </a:rPr>
              <a:t>a</a:t>
            </a:r>
            <a:r>
              <a:rPr lang="tr-TR" sz="2800" b="1" spc="-30" dirty="0">
                <a:latin typeface="Calibri" pitchFamily="34" charset="0"/>
                <a:ea typeface="Times New Roman" panose="02020603050405020304" pitchFamily="18" charset="0"/>
                <a:cs typeface="Calibri" pitchFamily="34" charset="0"/>
              </a:rPr>
              <a:t>; </a:t>
            </a:r>
            <a:r>
              <a:rPr lang="tr-TR" sz="2800" b="1" spc="-150" dirty="0">
                <a:latin typeface="Calibri" pitchFamily="34" charset="0"/>
                <a:ea typeface="Times New Roman" panose="02020603050405020304" pitchFamily="18" charset="0"/>
                <a:cs typeface="Calibri" pitchFamily="34" charset="0"/>
              </a:rPr>
              <a:t> </a:t>
            </a:r>
            <a:endParaRPr lang="tr-TR" sz="2800" b="1" spc="-150" dirty="0" smtClean="0">
              <a:latin typeface="Calibri" pitchFamily="34" charset="0"/>
              <a:ea typeface="Times New Roman" panose="02020603050405020304" pitchFamily="18" charset="0"/>
              <a:cs typeface="Calibri" pitchFamily="34" charset="0"/>
            </a:endParaRPr>
          </a:p>
          <a:p>
            <a:pPr marR="462280" lvl="0">
              <a:lnSpc>
                <a:spcPct val="115000"/>
              </a:lnSpc>
              <a:spcBef>
                <a:spcPts val="605"/>
              </a:spcBef>
              <a:spcAft>
                <a:spcPts val="0"/>
              </a:spcAft>
              <a:buSzPts val="1200"/>
              <a:tabLst>
                <a:tab pos="554990" algn="l"/>
              </a:tabLst>
            </a:pPr>
            <a:endParaRPr lang="tr-TR" sz="2800" b="1" spc="-150" dirty="0" smtClean="0">
              <a:latin typeface="Calibri" pitchFamily="34" charset="0"/>
              <a:ea typeface="Times New Roman" panose="02020603050405020304" pitchFamily="18" charset="0"/>
              <a:cs typeface="Calibri" pitchFamily="34" charset="0"/>
            </a:endParaRPr>
          </a:p>
          <a:p>
            <a:pPr marR="462280" lvl="0">
              <a:lnSpc>
                <a:spcPct val="115000"/>
              </a:lnSpc>
              <a:spcBef>
                <a:spcPts val="605"/>
              </a:spcBef>
              <a:spcAft>
                <a:spcPts val="0"/>
              </a:spcAft>
              <a:buSzPts val="1200"/>
              <a:tabLst>
                <a:tab pos="554990" algn="l"/>
              </a:tabLst>
            </a:pPr>
            <a:r>
              <a:rPr lang="tr-TR" sz="2800" b="1" spc="-150" dirty="0" smtClean="0">
                <a:latin typeface="Calibri" pitchFamily="34" charset="0"/>
                <a:ea typeface="Times New Roman" panose="02020603050405020304" pitchFamily="18" charset="0"/>
                <a:cs typeface="Calibri" pitchFamily="34" charset="0"/>
              </a:rPr>
              <a:t>*</a:t>
            </a:r>
            <a:r>
              <a:rPr lang="tr-TR" sz="2800" b="1" spc="-5" dirty="0" smtClean="0">
                <a:latin typeface="Calibri" pitchFamily="34" charset="0"/>
                <a:ea typeface="Times New Roman" panose="02020603050405020304" pitchFamily="18" charset="0"/>
                <a:cs typeface="Calibri" pitchFamily="34" charset="0"/>
              </a:rPr>
              <a:t>Oku</a:t>
            </a:r>
            <a:r>
              <a:rPr lang="tr-TR" sz="2800" b="1" spc="-30" dirty="0" smtClean="0">
                <a:latin typeface="Calibri" pitchFamily="34" charset="0"/>
                <a:ea typeface="Times New Roman" panose="02020603050405020304" pitchFamily="18" charset="0"/>
                <a:cs typeface="Calibri" pitchFamily="34" charset="0"/>
              </a:rPr>
              <a:t>l</a:t>
            </a:r>
            <a:r>
              <a:rPr lang="tr-TR" sz="2800" b="1" spc="140" dirty="0" smtClean="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S</a:t>
            </a:r>
            <a:r>
              <a:rPr lang="tr-TR" sz="2800" b="1" spc="5" dirty="0">
                <a:latin typeface="Calibri" pitchFamily="34" charset="0"/>
                <a:ea typeface="Times New Roman" panose="02020603050405020304" pitchFamily="18" charset="0"/>
                <a:cs typeface="Calibri" pitchFamily="34" charset="0"/>
              </a:rPr>
              <a:t>a</a:t>
            </a:r>
            <a:r>
              <a:rPr lang="tr-TR" sz="2800" b="1" spc="-15" dirty="0">
                <a:latin typeface="Calibri" pitchFamily="34" charset="0"/>
                <a:ea typeface="Times New Roman" panose="02020603050405020304" pitchFamily="18" charset="0"/>
                <a:cs typeface="Calibri" pitchFamily="34" charset="0"/>
              </a:rPr>
              <a:t>ğ</a:t>
            </a:r>
            <a:r>
              <a:rPr lang="tr-TR" sz="2800" b="1" spc="-30" dirty="0">
                <a:latin typeface="Calibri" pitchFamily="34" charset="0"/>
                <a:ea typeface="Times New Roman" panose="02020603050405020304" pitchFamily="18" charset="0"/>
                <a:cs typeface="Calibri" pitchFamily="34" charset="0"/>
              </a:rPr>
              <a:t>l</a:t>
            </a:r>
            <a:r>
              <a:rPr lang="tr-TR" sz="2800" b="1" spc="15" dirty="0">
                <a:latin typeface="Calibri" pitchFamily="34" charset="0"/>
                <a:ea typeface="Times New Roman" panose="02020603050405020304" pitchFamily="18" charset="0"/>
                <a:cs typeface="Calibri" pitchFamily="34" charset="0"/>
              </a:rPr>
              <a:t>ı</a:t>
            </a:r>
            <a:r>
              <a:rPr lang="tr-TR" sz="2800" b="1" spc="-15" dirty="0">
                <a:latin typeface="Calibri" pitchFamily="34" charset="0"/>
                <a:ea typeface="Times New Roman" panose="02020603050405020304" pitchFamily="18" charset="0"/>
                <a:cs typeface="Calibri" pitchFamily="34" charset="0"/>
              </a:rPr>
              <a:t>ğ</a:t>
            </a:r>
            <a:r>
              <a:rPr lang="tr-TR" sz="2800" b="1" spc="-30" dirty="0">
                <a:latin typeface="Calibri" pitchFamily="34" charset="0"/>
                <a:ea typeface="Times New Roman" panose="02020603050405020304" pitchFamily="18" charset="0"/>
                <a:cs typeface="Calibri" pitchFamily="34" charset="0"/>
              </a:rPr>
              <a:t>ı</a:t>
            </a:r>
            <a:r>
              <a:rPr lang="tr-TR" sz="2800" b="1" spc="145" dirty="0">
                <a:latin typeface="Calibri" pitchFamily="34" charset="0"/>
                <a:ea typeface="Times New Roman" panose="02020603050405020304" pitchFamily="18" charset="0"/>
                <a:cs typeface="Calibri" pitchFamily="34" charset="0"/>
              </a:rPr>
              <a:t> </a:t>
            </a:r>
            <a:r>
              <a:rPr lang="tr-TR" sz="2800" b="1" spc="-5" dirty="0">
                <a:latin typeface="Calibri" pitchFamily="34" charset="0"/>
                <a:ea typeface="Times New Roman" panose="02020603050405020304" pitchFamily="18" charset="0"/>
                <a:cs typeface="Calibri" pitchFamily="34" charset="0"/>
              </a:rPr>
              <a:t>Hi</a:t>
            </a:r>
            <a:r>
              <a:rPr lang="tr-TR" sz="2800" b="1" spc="5" dirty="0">
                <a:latin typeface="Calibri" pitchFamily="34" charset="0"/>
                <a:ea typeface="Times New Roman" panose="02020603050405020304" pitchFamily="18" charset="0"/>
                <a:cs typeface="Calibri" pitchFamily="34" charset="0"/>
              </a:rPr>
              <a:t>z</a:t>
            </a:r>
            <a:r>
              <a:rPr lang="tr-TR" sz="2800" b="1" spc="-30" dirty="0">
                <a:latin typeface="Calibri" pitchFamily="34" charset="0"/>
                <a:ea typeface="Times New Roman" panose="02020603050405020304" pitchFamily="18" charset="0"/>
                <a:cs typeface="Calibri" pitchFamily="34" charset="0"/>
              </a:rPr>
              <a:t>metle</a:t>
            </a:r>
            <a:r>
              <a:rPr lang="tr-TR" sz="2800" b="1" spc="-10" dirty="0">
                <a:latin typeface="Calibri" pitchFamily="34" charset="0"/>
                <a:ea typeface="Times New Roman" panose="02020603050405020304" pitchFamily="18" charset="0"/>
                <a:cs typeface="Calibri" pitchFamily="34" charset="0"/>
              </a:rPr>
              <a:t>r</a:t>
            </a:r>
            <a:r>
              <a:rPr lang="tr-TR" sz="2800" b="1" spc="-30" dirty="0">
                <a:latin typeface="Calibri" pitchFamily="34" charset="0"/>
                <a:ea typeface="Times New Roman" panose="02020603050405020304" pitchFamily="18" charset="0"/>
                <a:cs typeface="Calibri" pitchFamily="34" charset="0"/>
              </a:rPr>
              <a:t>i </a:t>
            </a:r>
            <a:r>
              <a:rPr lang="tr-TR" sz="2800" b="1" spc="-145" dirty="0">
                <a:latin typeface="Calibri" pitchFamily="34" charset="0"/>
                <a:ea typeface="Times New Roman" panose="02020603050405020304" pitchFamily="18" charset="0"/>
                <a:cs typeface="Calibri" pitchFamily="34" charset="0"/>
              </a:rPr>
              <a:t> </a:t>
            </a:r>
            <a:r>
              <a:rPr lang="tr-TR" sz="2800" b="1" spc="-20" dirty="0" smtClean="0">
                <a:latin typeface="Calibri" pitchFamily="34" charset="0"/>
                <a:ea typeface="Times New Roman" panose="02020603050405020304" pitchFamily="18" charset="0"/>
                <a:cs typeface="Calibri" pitchFamily="34" charset="0"/>
              </a:rPr>
              <a:t>İş</a:t>
            </a:r>
            <a:r>
              <a:rPr lang="tr-TR" sz="2800" b="1" spc="-5" dirty="0" smtClean="0">
                <a:latin typeface="Calibri" pitchFamily="34" charset="0"/>
                <a:ea typeface="Times New Roman" panose="02020603050405020304" pitchFamily="18" charset="0"/>
                <a:cs typeface="Calibri" pitchFamily="34" charset="0"/>
              </a:rPr>
              <a:t>birl</a:t>
            </a:r>
            <a:r>
              <a:rPr lang="tr-TR" sz="2800" b="1" spc="15" dirty="0" smtClean="0">
                <a:latin typeface="Calibri" pitchFamily="34" charset="0"/>
                <a:ea typeface="Times New Roman" panose="02020603050405020304" pitchFamily="18" charset="0"/>
                <a:cs typeface="Calibri" pitchFamily="34" charset="0"/>
              </a:rPr>
              <a:t>i</a:t>
            </a:r>
            <a:r>
              <a:rPr lang="tr-TR" sz="2800" b="1" spc="-15" dirty="0" smtClean="0">
                <a:latin typeface="Calibri" pitchFamily="34" charset="0"/>
                <a:ea typeface="Times New Roman" panose="02020603050405020304" pitchFamily="18" charset="0"/>
                <a:cs typeface="Calibri" pitchFamily="34" charset="0"/>
              </a:rPr>
              <a:t>ğ</a:t>
            </a:r>
            <a:r>
              <a:rPr lang="tr-TR" sz="2800" b="1" spc="-30" dirty="0" smtClean="0">
                <a:latin typeface="Calibri" pitchFamily="34" charset="0"/>
                <a:ea typeface="Times New Roman" panose="02020603050405020304" pitchFamily="18" charset="0"/>
                <a:cs typeface="Calibri" pitchFamily="34" charset="0"/>
              </a:rPr>
              <a:t>i</a:t>
            </a:r>
            <a:r>
              <a:rPr lang="tr-TR" sz="2800" b="1" spc="145" dirty="0" smtClean="0">
                <a:latin typeface="Calibri" pitchFamily="34" charset="0"/>
                <a:ea typeface="Times New Roman" panose="02020603050405020304" pitchFamily="18" charset="0"/>
                <a:cs typeface="Calibri" pitchFamily="34" charset="0"/>
              </a:rPr>
              <a:t> </a:t>
            </a:r>
            <a:r>
              <a:rPr lang="tr-TR" sz="2800" b="1" spc="-30" dirty="0" smtClean="0">
                <a:latin typeface="Calibri" pitchFamily="34" charset="0"/>
                <a:ea typeface="Times New Roman" panose="02020603050405020304" pitchFamily="18" charset="0"/>
                <a:cs typeface="Calibri" pitchFamily="34" charset="0"/>
              </a:rPr>
              <a:t>Protokol</a:t>
            </a:r>
            <a:r>
              <a:rPr lang="tr-TR" sz="2800" b="1" spc="20" dirty="0" smtClean="0">
                <a:latin typeface="Calibri" pitchFamily="34" charset="0"/>
                <a:ea typeface="Times New Roman" panose="02020603050405020304" pitchFamily="18" charset="0"/>
                <a:cs typeface="Calibri" pitchFamily="34" charset="0"/>
              </a:rPr>
              <a:t>ü</a:t>
            </a:r>
            <a:r>
              <a:rPr lang="tr-TR" sz="2800" b="1" spc="-30" dirty="0" smtClean="0">
                <a:latin typeface="Calibri" pitchFamily="34" charset="0"/>
                <a:ea typeface="Times New Roman" panose="02020603050405020304" pitchFamily="18" charset="0"/>
                <a:cs typeface="Calibri" pitchFamily="34" charset="0"/>
              </a:rPr>
              <a:t> </a:t>
            </a:r>
            <a:r>
              <a:rPr lang="tr-TR" sz="2800" b="1" spc="-145" dirty="0" smtClean="0">
                <a:latin typeface="Calibri" pitchFamily="34" charset="0"/>
                <a:ea typeface="Times New Roman" panose="02020603050405020304" pitchFamily="18" charset="0"/>
                <a:cs typeface="Calibri" pitchFamily="34" charset="0"/>
              </a:rPr>
              <a:t> </a:t>
            </a:r>
            <a:r>
              <a:rPr lang="tr-TR" sz="2800" b="1" spc="20" dirty="0">
                <a:latin typeface="Calibri" pitchFamily="34" charset="0"/>
                <a:ea typeface="Times New Roman" panose="02020603050405020304" pitchFamily="18" charset="0"/>
                <a:cs typeface="Calibri" pitchFamily="34" charset="0"/>
              </a:rPr>
              <a:t>U</a:t>
            </a:r>
            <a:r>
              <a:rPr lang="tr-TR" sz="2800" b="1" spc="-25" dirty="0">
                <a:latin typeface="Calibri" pitchFamily="34" charset="0"/>
                <a:ea typeface="Times New Roman" panose="02020603050405020304" pitchFamily="18" charset="0"/>
                <a:cs typeface="Calibri" pitchFamily="34" charset="0"/>
              </a:rPr>
              <a:t>y</a:t>
            </a:r>
            <a:r>
              <a:rPr lang="tr-TR" sz="2800" b="1" spc="-30" dirty="0">
                <a:latin typeface="Calibri" pitchFamily="34" charset="0"/>
                <a:ea typeface="Times New Roman" panose="02020603050405020304" pitchFamily="18" charset="0"/>
                <a:cs typeface="Calibri" pitchFamily="34" charset="0"/>
              </a:rPr>
              <a:t>gulama</a:t>
            </a:r>
            <a:r>
              <a:rPr lang="tr-TR" sz="2800" b="1" spc="145"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Kıl</a:t>
            </a:r>
            <a:r>
              <a:rPr lang="tr-TR" sz="2800" b="1" spc="-5" dirty="0">
                <a:latin typeface="Calibri" pitchFamily="34" charset="0"/>
                <a:ea typeface="Times New Roman" panose="02020603050405020304" pitchFamily="18" charset="0"/>
                <a:cs typeface="Calibri" pitchFamily="34" charset="0"/>
              </a:rPr>
              <a:t>a</a:t>
            </a:r>
            <a:r>
              <a:rPr lang="tr-TR" sz="2800" b="1" spc="-30" dirty="0">
                <a:latin typeface="Calibri" pitchFamily="34" charset="0"/>
                <a:ea typeface="Times New Roman" panose="02020603050405020304" pitchFamily="18" charset="0"/>
                <a:cs typeface="Calibri" pitchFamily="34" charset="0"/>
              </a:rPr>
              <a:t>vu</a:t>
            </a:r>
            <a:r>
              <a:rPr lang="tr-TR" sz="2800" b="1" spc="5" dirty="0">
                <a:latin typeface="Calibri" pitchFamily="34" charset="0"/>
                <a:ea typeface="Times New Roman" panose="02020603050405020304" pitchFamily="18" charset="0"/>
                <a:cs typeface="Calibri" pitchFamily="34" charset="0"/>
              </a:rPr>
              <a:t>z</a:t>
            </a:r>
            <a:r>
              <a:rPr lang="tr-TR" sz="2800" b="1" spc="-30" dirty="0">
                <a:latin typeface="Calibri" pitchFamily="34" charset="0"/>
                <a:ea typeface="Times New Roman" panose="02020603050405020304" pitchFamily="18" charset="0"/>
                <a:cs typeface="Calibri" pitchFamily="34" charset="0"/>
              </a:rPr>
              <a:t>u, </a:t>
            </a:r>
            <a:endParaRPr lang="tr-TR" sz="2800" b="1" spc="-30" dirty="0" smtClean="0">
              <a:latin typeface="Calibri" pitchFamily="34" charset="0"/>
              <a:ea typeface="Times New Roman" panose="02020603050405020304" pitchFamily="18" charset="0"/>
              <a:cs typeface="Calibri" pitchFamily="34" charset="0"/>
            </a:endParaRPr>
          </a:p>
          <a:p>
            <a:pPr marR="462280" lvl="0">
              <a:lnSpc>
                <a:spcPct val="115000"/>
              </a:lnSpc>
              <a:spcBef>
                <a:spcPts val="605"/>
              </a:spcBef>
              <a:spcAft>
                <a:spcPts val="0"/>
              </a:spcAft>
              <a:buSzPts val="1200"/>
              <a:tabLst>
                <a:tab pos="554990" algn="l"/>
              </a:tabLst>
            </a:pPr>
            <a:endParaRPr lang="tr-TR" sz="2800" b="1" spc="-30" dirty="0" smtClean="0">
              <a:latin typeface="Calibri" pitchFamily="34" charset="0"/>
              <a:ea typeface="Times New Roman" panose="02020603050405020304" pitchFamily="18" charset="0"/>
              <a:cs typeface="Calibri" pitchFamily="34" charset="0"/>
            </a:endParaRPr>
          </a:p>
          <a:p>
            <a:pPr marR="462280" lvl="0">
              <a:lnSpc>
                <a:spcPct val="115000"/>
              </a:lnSpc>
              <a:spcBef>
                <a:spcPts val="605"/>
              </a:spcBef>
              <a:spcAft>
                <a:spcPts val="0"/>
              </a:spcAft>
              <a:buSzPts val="1200"/>
              <a:tabLst>
                <a:tab pos="554990" algn="l"/>
              </a:tabLst>
            </a:pPr>
            <a:r>
              <a:rPr lang="tr-TR" sz="2800" b="1" spc="-30" dirty="0" smtClean="0">
                <a:latin typeface="Calibri" pitchFamily="34" charset="0"/>
                <a:ea typeface="Times New Roman" panose="02020603050405020304" pitchFamily="18" charset="0"/>
                <a:cs typeface="Calibri" pitchFamily="34" charset="0"/>
              </a:rPr>
              <a:t>*25.01.2013 </a:t>
            </a:r>
            <a:r>
              <a:rPr lang="tr-TR" sz="2800" b="1" spc="-30" dirty="0">
                <a:latin typeface="Calibri" pitchFamily="34" charset="0"/>
                <a:ea typeface="Times New Roman" panose="02020603050405020304" pitchFamily="18" charset="0"/>
                <a:cs typeface="Calibri" pitchFamily="34" charset="0"/>
              </a:rPr>
              <a:t>tarihli ve 28539 sayılı Aile Hekimliği Uygulama Yönetmeliği, </a:t>
            </a:r>
            <a:endParaRPr lang="tr-TR" sz="2800" b="1" spc="-30" dirty="0" smtClean="0">
              <a:latin typeface="Calibri" pitchFamily="34" charset="0"/>
              <a:ea typeface="Times New Roman" panose="02020603050405020304" pitchFamily="18" charset="0"/>
              <a:cs typeface="Calibri" pitchFamily="34" charset="0"/>
            </a:endParaRPr>
          </a:p>
          <a:p>
            <a:pPr marR="462280" lvl="0">
              <a:lnSpc>
                <a:spcPct val="115000"/>
              </a:lnSpc>
              <a:spcBef>
                <a:spcPts val="605"/>
              </a:spcBef>
              <a:spcAft>
                <a:spcPts val="0"/>
              </a:spcAft>
              <a:buSzPts val="1200"/>
              <a:tabLst>
                <a:tab pos="554990" algn="l"/>
              </a:tabLst>
            </a:pPr>
            <a:r>
              <a:rPr lang="tr-TR" sz="2800" b="1" spc="-30" dirty="0" smtClean="0">
                <a:latin typeface="Calibri" pitchFamily="34" charset="0"/>
                <a:ea typeface="Times New Roman" panose="02020603050405020304" pitchFamily="18" charset="0"/>
                <a:cs typeface="Calibri" pitchFamily="34" charset="0"/>
              </a:rPr>
              <a:t>*05.02.2015 </a:t>
            </a:r>
            <a:r>
              <a:rPr lang="tr-TR" sz="2800" b="1" spc="-30" dirty="0">
                <a:latin typeface="Calibri" pitchFamily="34" charset="0"/>
                <a:ea typeface="Times New Roman" panose="02020603050405020304" pitchFamily="18" charset="0"/>
                <a:cs typeface="Calibri" pitchFamily="34" charset="0"/>
              </a:rPr>
              <a:t>tarihli ve 29258 sayılı Toplum Sağlığı Merkezi ve Bağlı Birimler Yönetmeliği ve ilgili diğer mevzuat  esas</a:t>
            </a:r>
            <a:r>
              <a:rPr lang="tr-TR" sz="2800" b="1" spc="-10" dirty="0">
                <a:latin typeface="Calibri" pitchFamily="34" charset="0"/>
                <a:ea typeface="Times New Roman" panose="02020603050405020304" pitchFamily="18" charset="0"/>
                <a:cs typeface="Calibri" pitchFamily="34" charset="0"/>
              </a:rPr>
              <a:t> </a:t>
            </a:r>
            <a:r>
              <a:rPr lang="tr-TR" sz="2800" b="1" spc="-30" dirty="0">
                <a:latin typeface="Calibri" pitchFamily="34" charset="0"/>
                <a:ea typeface="Times New Roman" panose="02020603050405020304" pitchFamily="18" charset="0"/>
                <a:cs typeface="Calibri" pitchFamily="34" charset="0"/>
              </a:rPr>
              <a:t>alınacaktır.</a:t>
            </a:r>
            <a:endParaRPr lang="tr-TR" sz="2800" b="1" spc="-30" dirty="0">
              <a:effectLst/>
              <a:latin typeface="Calibri" pitchFamily="34" charset="0"/>
              <a:ea typeface="Times New Roman" panose="02020603050405020304" pitchFamily="18" charset="0"/>
              <a:cs typeface="Calibri" pitchFamily="34" charset="0"/>
            </a:endParaRPr>
          </a:p>
        </p:txBody>
      </p:sp>
    </p:spTree>
    <p:extLst>
      <p:ext uri="{BB962C8B-B14F-4D97-AF65-F5344CB8AC3E}">
        <p14:creationId xmlns:p14="http://schemas.microsoft.com/office/powerpoint/2010/main" val="152587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509" y="790359"/>
            <a:ext cx="10067513" cy="5014452"/>
          </a:xfrm>
        </p:spPr>
        <p:txBody>
          <a:bodyPr/>
          <a:lstStyle/>
          <a:p>
            <a:pPr marL="0" lvl="0" indent="0">
              <a:buNone/>
            </a:pPr>
            <a:r>
              <a:rPr lang="tr-TR" sz="3200" dirty="0" smtClean="0">
                <a:latin typeface="Times New Roman" panose="02020603050405020304" pitchFamily="18" charset="0"/>
                <a:cs typeface="Times New Roman" panose="02020603050405020304" pitchFamily="18" charset="0"/>
              </a:rPr>
              <a:t>*</a:t>
            </a:r>
            <a:r>
              <a:rPr lang="tr-TR" sz="2800" dirty="0" smtClean="0">
                <a:latin typeface="Calibri" pitchFamily="34" charset="0"/>
                <a:cs typeface="Calibri" pitchFamily="34" charset="0"/>
              </a:rPr>
              <a:t>Okullarda </a:t>
            </a:r>
            <a:r>
              <a:rPr lang="tr-TR" sz="2800" dirty="0">
                <a:latin typeface="Calibri" pitchFamily="34" charset="0"/>
                <a:cs typeface="Calibri" pitchFamily="34" charset="0"/>
              </a:rPr>
              <a:t>yapılacak izleme ve değerlendirme </a:t>
            </a:r>
            <a:r>
              <a:rPr lang="tr-TR" sz="2800" dirty="0" smtClean="0">
                <a:latin typeface="Calibri" pitchFamily="34" charset="0"/>
                <a:cs typeface="Calibri" pitchFamily="34" charset="0"/>
              </a:rPr>
              <a:t>çalışmaları </a:t>
            </a:r>
            <a:r>
              <a:rPr lang="tr-TR" sz="2800" dirty="0">
                <a:latin typeface="Calibri" pitchFamily="34" charset="0"/>
                <a:cs typeface="Calibri" pitchFamily="34" charset="0"/>
              </a:rPr>
              <a:t>TSM ve i</a:t>
            </a:r>
            <a:r>
              <a:rPr lang="tr-TR" sz="2800" dirty="0" smtClean="0">
                <a:latin typeface="Calibri" pitchFamily="34" charset="0"/>
                <a:cs typeface="Calibri" pitchFamily="34" charset="0"/>
              </a:rPr>
              <a:t>lçe </a:t>
            </a:r>
            <a:r>
              <a:rPr lang="tr-TR" sz="2800" dirty="0">
                <a:latin typeface="Calibri" pitchFamily="34" charset="0"/>
                <a:cs typeface="Calibri" pitchFamily="34" charset="0"/>
              </a:rPr>
              <a:t>Millî Eğitim Müdürlüğü tarafından </a:t>
            </a:r>
            <a:r>
              <a:rPr lang="tr-TR" sz="2800" dirty="0" smtClean="0">
                <a:latin typeface="Calibri" pitchFamily="34" charset="0"/>
                <a:cs typeface="Calibri" pitchFamily="34" charset="0"/>
              </a:rPr>
              <a:t>eşgüdümlü gerçekleştirilecektir</a:t>
            </a:r>
            <a:r>
              <a:rPr lang="tr-TR" sz="2800" dirty="0">
                <a:latin typeface="Calibri" pitchFamily="34" charset="0"/>
                <a:cs typeface="Calibri" pitchFamily="34" charset="0"/>
              </a:rPr>
              <a:t>. </a:t>
            </a:r>
            <a:endParaRPr lang="tr-TR" sz="2800" dirty="0" smtClean="0">
              <a:latin typeface="Calibri" pitchFamily="34" charset="0"/>
              <a:cs typeface="Calibri" pitchFamily="34" charset="0"/>
            </a:endParaRPr>
          </a:p>
          <a:p>
            <a:pPr marL="0" lvl="0" indent="0">
              <a:buNone/>
            </a:pPr>
            <a:endParaRPr lang="tr-TR" sz="2800" dirty="0" smtClean="0">
              <a:latin typeface="Calibri" pitchFamily="34" charset="0"/>
              <a:cs typeface="Calibri" pitchFamily="34" charset="0"/>
            </a:endParaRPr>
          </a:p>
          <a:p>
            <a:pPr marL="0" lvl="0" indent="0">
              <a:buNone/>
            </a:pPr>
            <a:r>
              <a:rPr lang="tr-TR" sz="2800" dirty="0">
                <a:latin typeface="Calibri" pitchFamily="34" charset="0"/>
                <a:cs typeface="Calibri" pitchFamily="34" charset="0"/>
              </a:rPr>
              <a:t>*</a:t>
            </a:r>
            <a:r>
              <a:rPr lang="tr-TR" sz="2800" dirty="0" smtClean="0">
                <a:latin typeface="Calibri" pitchFamily="34" charset="0"/>
                <a:cs typeface="Calibri" pitchFamily="34" charset="0"/>
              </a:rPr>
              <a:t>İlçe </a:t>
            </a:r>
            <a:r>
              <a:rPr lang="tr-TR" sz="2800" dirty="0">
                <a:latin typeface="Calibri" pitchFamily="34" charset="0"/>
                <a:cs typeface="Calibri" pitchFamily="34" charset="0"/>
              </a:rPr>
              <a:t>Millî Eğitim Müdürlüğü; </a:t>
            </a:r>
            <a:r>
              <a:rPr lang="tr-TR" sz="2800" dirty="0" err="1">
                <a:latin typeface="Calibri" pitchFamily="34" charset="0"/>
                <a:cs typeface="Calibri" pitchFamily="34" charset="0"/>
              </a:rPr>
              <a:t>TSM’ler</a:t>
            </a:r>
            <a:r>
              <a:rPr lang="tr-TR" sz="2800" dirty="0">
                <a:latin typeface="Calibri" pitchFamily="34" charset="0"/>
                <a:cs typeface="Calibri" pitchFamily="34" charset="0"/>
              </a:rPr>
              <a:t> tarafından okullarda yapılacak izleme ve değerlendirme </a:t>
            </a:r>
            <a:r>
              <a:rPr lang="tr-TR" sz="2800" dirty="0" smtClean="0">
                <a:latin typeface="Calibri" pitchFamily="34" charset="0"/>
                <a:cs typeface="Calibri" pitchFamily="34" charset="0"/>
              </a:rPr>
              <a:t>çalışmalarını </a:t>
            </a:r>
            <a:r>
              <a:rPr lang="tr-TR" sz="2800" dirty="0">
                <a:latin typeface="Calibri" pitchFamily="34" charset="0"/>
                <a:cs typeface="Calibri" pitchFamily="34" charset="0"/>
              </a:rPr>
              <a:t>okul yönetimlerine önceden bildirecek, okullarda gerekli hazırlıkların yapılmasını sağlayacak, izleme ve değerlendirme </a:t>
            </a:r>
            <a:r>
              <a:rPr lang="tr-TR" sz="2800" dirty="0" smtClean="0">
                <a:latin typeface="Calibri" pitchFamily="34" charset="0"/>
                <a:cs typeface="Calibri" pitchFamily="34" charset="0"/>
              </a:rPr>
              <a:t>çalışmalarına </a:t>
            </a:r>
            <a:r>
              <a:rPr lang="tr-TR" sz="2800" dirty="0">
                <a:latin typeface="Calibri" pitchFamily="34" charset="0"/>
                <a:cs typeface="Calibri" pitchFamily="34" charset="0"/>
              </a:rPr>
              <a:t>katılacaktır.</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9869"/>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39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4813" y="1101213"/>
            <a:ext cx="10018713" cy="5260258"/>
          </a:xfrm>
        </p:spPr>
        <p:txBody>
          <a:bodyPr>
            <a:normAutofit/>
          </a:bodyPr>
          <a:lstStyle/>
          <a:p>
            <a:pPr marL="0" lvl="0" indent="0" algn="just" defTabSz="914400" fontAlgn="base">
              <a:lnSpc>
                <a:spcPct val="130000"/>
              </a:lnSpc>
              <a:spcBef>
                <a:spcPct val="0"/>
              </a:spcBef>
              <a:spcAft>
                <a:spcPct val="0"/>
              </a:spcAft>
              <a:buClrTx/>
              <a:buSzTx/>
              <a:buNone/>
            </a:pPr>
            <a:r>
              <a:rPr lang="tr-TR" dirty="0" smtClean="0">
                <a:ea typeface="Times New Roman" pitchFamily="18" charset="0"/>
                <a:cs typeface="Times New Roman" pitchFamily="18" charset="0"/>
              </a:rPr>
              <a:t>* </a:t>
            </a:r>
            <a:r>
              <a:rPr lang="tr-TR" dirty="0" smtClean="0">
                <a:latin typeface="Calibri" pitchFamily="34" charset="0"/>
                <a:ea typeface="Times New Roman" pitchFamily="18" charset="0"/>
                <a:cs typeface="Calibri" pitchFamily="34" charset="0"/>
              </a:rPr>
              <a:t>İlçemizde;</a:t>
            </a:r>
          </a:p>
          <a:p>
            <a:pPr marL="0" lvl="0" indent="0" algn="just" defTabSz="914400" fontAlgn="base">
              <a:lnSpc>
                <a:spcPct val="130000"/>
              </a:lnSpc>
              <a:spcBef>
                <a:spcPct val="0"/>
              </a:spcBef>
              <a:spcAft>
                <a:spcPct val="0"/>
              </a:spcAft>
              <a:buClrTx/>
              <a:buSzTx/>
              <a:buNone/>
            </a:pPr>
            <a:r>
              <a:rPr lang="tr-TR" b="1" dirty="0" smtClean="0">
                <a:latin typeface="Calibri" pitchFamily="34" charset="0"/>
                <a:ea typeface="Times New Roman" pitchFamily="18" charset="0"/>
                <a:cs typeface="Calibri" pitchFamily="34" charset="0"/>
              </a:rPr>
              <a:t>Okul </a:t>
            </a:r>
            <a:r>
              <a:rPr lang="tr-TR" b="1" dirty="0">
                <a:latin typeface="Calibri" pitchFamily="34" charset="0"/>
                <a:ea typeface="Times New Roman" pitchFamily="18" charset="0"/>
                <a:cs typeface="Calibri" pitchFamily="34" charset="0"/>
              </a:rPr>
              <a:t>Sağlığı izleme ve değerlendirme </a:t>
            </a:r>
            <a:r>
              <a:rPr lang="tr-TR" dirty="0">
                <a:latin typeface="Calibri" pitchFamily="34" charset="0"/>
                <a:ea typeface="Times New Roman" pitchFamily="18" charset="0"/>
                <a:cs typeface="Calibri" pitchFamily="34" charset="0"/>
              </a:rPr>
              <a:t>çalışmalarını yürütmek için;</a:t>
            </a:r>
          </a:p>
          <a:p>
            <a:pPr marL="360000" lvl="0" algn="just" defTabSz="914400" fontAlgn="base">
              <a:lnSpc>
                <a:spcPct val="130000"/>
              </a:lnSpc>
              <a:spcBef>
                <a:spcPct val="0"/>
              </a:spcBef>
              <a:spcAft>
                <a:spcPct val="0"/>
              </a:spcAft>
              <a:buSzPct val="92000"/>
              <a:buFont typeface="Wingdings" pitchFamily="2" charset="2"/>
              <a:buChar char="Ø"/>
            </a:pPr>
            <a:r>
              <a:rPr lang="tr-TR" dirty="0">
                <a:latin typeface="Calibri" pitchFamily="34" charset="0"/>
                <a:ea typeface="Times New Roman" pitchFamily="18" charset="0"/>
                <a:cs typeface="Calibri" pitchFamily="34" charset="0"/>
              </a:rPr>
              <a:t> İlçe Millî Eğitim Müdürlüğünden 2 (iki) kişi</a:t>
            </a:r>
          </a:p>
          <a:p>
            <a:pPr marL="360000" lvl="0" algn="just" defTabSz="914400" fontAlgn="base">
              <a:lnSpc>
                <a:spcPct val="130000"/>
              </a:lnSpc>
              <a:spcBef>
                <a:spcPct val="0"/>
              </a:spcBef>
              <a:spcAft>
                <a:spcPct val="0"/>
              </a:spcAft>
              <a:buSzPct val="92000"/>
              <a:buFont typeface="Wingdings" pitchFamily="2" charset="2"/>
              <a:buChar char="Ø"/>
            </a:pPr>
            <a:r>
              <a:rPr lang="tr-TR" dirty="0">
                <a:latin typeface="Calibri" pitchFamily="34" charset="0"/>
                <a:ea typeface="Times New Roman" pitchFamily="18" charset="0"/>
                <a:cs typeface="Calibri" pitchFamily="34" charset="0"/>
              </a:rPr>
              <a:t> Toplum Sağlığı Merkezinden 2 (iki) kişi olmak üzere </a:t>
            </a:r>
          </a:p>
          <a:p>
            <a:pPr marL="0" lvl="0" indent="0" algn="just" defTabSz="914400" fontAlgn="base">
              <a:lnSpc>
                <a:spcPct val="130000"/>
              </a:lnSpc>
              <a:spcBef>
                <a:spcPct val="0"/>
              </a:spcBef>
              <a:spcAft>
                <a:spcPct val="0"/>
              </a:spcAft>
              <a:buClr>
                <a:schemeClr val="tx2"/>
              </a:buClr>
              <a:buSzPct val="92000"/>
              <a:buNone/>
            </a:pPr>
            <a:r>
              <a:rPr lang="tr-TR" b="1" dirty="0">
                <a:latin typeface="Calibri" pitchFamily="34" charset="0"/>
                <a:ea typeface="Times New Roman" pitchFamily="18" charset="0"/>
                <a:cs typeface="Calibri" pitchFamily="34" charset="0"/>
              </a:rPr>
              <a:t>     4 (dört) kişiden </a:t>
            </a:r>
            <a:r>
              <a:rPr lang="tr-TR" dirty="0">
                <a:latin typeface="Calibri" pitchFamily="34" charset="0"/>
                <a:ea typeface="Times New Roman" pitchFamily="18" charset="0"/>
                <a:cs typeface="Calibri" pitchFamily="34" charset="0"/>
              </a:rPr>
              <a:t>oluşan ‘’</a:t>
            </a:r>
            <a:r>
              <a:rPr lang="tr-TR" b="1" dirty="0">
                <a:latin typeface="Calibri" pitchFamily="34" charset="0"/>
                <a:ea typeface="Times New Roman" pitchFamily="18" charset="0"/>
                <a:cs typeface="Calibri" pitchFamily="34" charset="0"/>
              </a:rPr>
              <a:t>Okul Değerlendirme Ekipleri’ </a:t>
            </a:r>
            <a:r>
              <a:rPr lang="tr-TR" dirty="0">
                <a:latin typeface="Calibri" pitchFamily="34" charset="0"/>
                <a:ea typeface="Times New Roman" pitchFamily="18" charset="0"/>
                <a:cs typeface="Calibri" pitchFamily="34" charset="0"/>
              </a:rPr>
              <a:t>oluşturulmuştur.</a:t>
            </a:r>
          </a:p>
          <a:p>
            <a:pPr marL="0" lvl="0" indent="0" algn="just" defTabSz="914400" fontAlgn="base">
              <a:lnSpc>
                <a:spcPct val="130000"/>
              </a:lnSpc>
              <a:spcBef>
                <a:spcPct val="0"/>
              </a:spcBef>
              <a:spcAft>
                <a:spcPct val="0"/>
              </a:spcAft>
              <a:buSzPct val="92000"/>
              <a:buNone/>
            </a:pPr>
            <a:endParaRPr lang="tr-TR" dirty="0">
              <a:latin typeface="Calibri" pitchFamily="34" charset="0"/>
              <a:ea typeface="Times New Roman" pitchFamily="18" charset="0"/>
              <a:cs typeface="Calibri" pitchFamily="34" charset="0"/>
            </a:endParaRPr>
          </a:p>
          <a:p>
            <a:pPr lvl="0" algn="just">
              <a:lnSpc>
                <a:spcPct val="130000"/>
              </a:lnSpc>
              <a:buSzPct val="92000"/>
              <a:buFont typeface="Wingdings" pitchFamily="2" charset="2"/>
              <a:buChar char="ü"/>
            </a:pPr>
            <a:r>
              <a:rPr lang="tr-TR" dirty="0">
                <a:latin typeface="Calibri" pitchFamily="34" charset="0"/>
                <a:ea typeface="Times New Roman" pitchFamily="18" charset="0"/>
                <a:cs typeface="Calibri" pitchFamily="34" charset="0"/>
              </a:rPr>
              <a:t>  Okul Değerlendirme Ekipleri </a:t>
            </a:r>
            <a:r>
              <a:rPr lang="tr-TR" b="1" dirty="0">
                <a:latin typeface="Calibri" pitchFamily="34" charset="0"/>
                <a:ea typeface="Times New Roman" pitchFamily="18" charset="0"/>
                <a:cs typeface="Calibri" pitchFamily="34" charset="0"/>
              </a:rPr>
              <a:t>Okulda Sağlığın Korunması ve Geliştirilmesi Programı Uygulama kılavuzu </a:t>
            </a:r>
            <a:r>
              <a:rPr lang="tr-TR" dirty="0">
                <a:latin typeface="Calibri" pitchFamily="34" charset="0"/>
                <a:ea typeface="Times New Roman" pitchFamily="18" charset="0"/>
                <a:cs typeface="Calibri" pitchFamily="34" charset="0"/>
              </a:rPr>
              <a:t>ekinde yer alan formları kullanarak okullarda değerlendirme yapacaktır. </a:t>
            </a:r>
            <a:endParaRPr lang="tr-TR" dirty="0" smtClean="0">
              <a:latin typeface="Calibri" pitchFamily="34" charset="0"/>
              <a:ea typeface="Times New Roman" pitchFamily="18" charset="0"/>
              <a:cs typeface="Calibri" pitchFamily="34" charset="0"/>
            </a:endParaRPr>
          </a:p>
          <a:p>
            <a:pPr lvl="0" algn="just">
              <a:lnSpc>
                <a:spcPct val="130000"/>
              </a:lnSpc>
              <a:buSzPct val="92000"/>
              <a:buFont typeface="Wingdings" pitchFamily="2" charset="2"/>
              <a:buChar char="ü"/>
            </a:pPr>
            <a:r>
              <a:rPr lang="tr-TR" dirty="0">
                <a:latin typeface="Calibri" pitchFamily="34" charset="0"/>
                <a:ea typeface="Times New Roman" pitchFamily="18" charset="0"/>
                <a:cs typeface="Calibri" pitchFamily="34" charset="0"/>
              </a:rPr>
              <a:t> </a:t>
            </a:r>
            <a:r>
              <a:rPr lang="tr-TR" dirty="0" smtClean="0">
                <a:latin typeface="Calibri" pitchFamily="34" charset="0"/>
                <a:ea typeface="Times New Roman" pitchFamily="18" charset="0"/>
                <a:cs typeface="Calibri" pitchFamily="34" charset="0"/>
              </a:rPr>
              <a:t>                 </a:t>
            </a:r>
            <a:r>
              <a:rPr lang="tr-TR" b="1" dirty="0" smtClean="0">
                <a:latin typeface="Calibri" pitchFamily="34" charset="0"/>
                <a:ea typeface="Times New Roman" pitchFamily="18" charset="0"/>
                <a:cs typeface="Calibri" pitchFamily="34" charset="0"/>
              </a:rPr>
              <a:t>***( okullar bu formu kontrol listesi olarak kullanabilir)</a:t>
            </a:r>
            <a:endParaRPr lang="tr-TR" b="1" dirty="0">
              <a:latin typeface="Calibri" pitchFamily="34" charset="0"/>
              <a:ea typeface="Times New Roman" pitchFamily="18" charset="0"/>
              <a:cs typeface="Calibri" pitchFamily="34" charset="0"/>
            </a:endParaRPr>
          </a:p>
          <a:p>
            <a:endParaRPr lang="tr-TR" dirty="0"/>
          </a:p>
        </p:txBody>
      </p:sp>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 DEĞERLENDİRME EKİPLERİ </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3984"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864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8530" y="865239"/>
            <a:ext cx="10244494" cy="4925961"/>
          </a:xfrm>
        </p:spPr>
        <p:txBody>
          <a:bodyPr>
            <a:normAutofit/>
          </a:bodyPr>
          <a:lstStyle/>
          <a:p>
            <a:pPr marL="216000" lvl="0" indent="0" algn="just" defTabSz="914400" fontAlgn="base">
              <a:lnSpc>
                <a:spcPct val="120000"/>
              </a:lnSpc>
              <a:spcBef>
                <a:spcPct val="0"/>
              </a:spcBef>
              <a:spcAft>
                <a:spcPct val="0"/>
              </a:spcAft>
              <a:buClrTx/>
              <a:buSzTx/>
              <a:buFont typeface="Wingdings" pitchFamily="2" charset="2"/>
              <a:buChar char="ü"/>
            </a:pPr>
            <a:r>
              <a:rPr lang="tr-TR" sz="2600" dirty="0">
                <a:solidFill>
                  <a:prstClr val="black"/>
                </a:solidFill>
                <a:latin typeface="Calibri"/>
                <a:ea typeface="Verdana" pitchFamily="34" charset="0"/>
                <a:cs typeface="Arial" pitchFamily="34" charset="0"/>
              </a:rPr>
              <a:t>Söz konusu değerlendirme ekibi; Toplum Sağlığı Merkezi ve Bağlı Birimler Yönetmeliği’nde belirtilen görev tanımları kapsamında TSM sorumlu hekiminin uygun gördüğü </a:t>
            </a:r>
            <a:r>
              <a:rPr lang="tr-TR" sz="2600" b="1" dirty="0">
                <a:solidFill>
                  <a:prstClr val="black"/>
                </a:solidFill>
                <a:latin typeface="Calibri"/>
                <a:ea typeface="Verdana" pitchFamily="34" charset="0"/>
                <a:cs typeface="Arial" pitchFamily="34" charset="0"/>
              </a:rPr>
              <a:t>TSM çalışanlarından</a:t>
            </a:r>
            <a:r>
              <a:rPr lang="tr-TR" sz="2600" dirty="0">
                <a:solidFill>
                  <a:prstClr val="black"/>
                </a:solidFill>
                <a:latin typeface="Calibri"/>
                <a:ea typeface="Verdana" pitchFamily="34" charset="0"/>
                <a:cs typeface="Arial" pitchFamily="34" charset="0"/>
              </a:rPr>
              <a:t>,</a:t>
            </a:r>
          </a:p>
          <a:p>
            <a:pPr marL="216000" lvl="0" indent="0" algn="just" defTabSz="914400" fontAlgn="base">
              <a:spcBef>
                <a:spcPct val="0"/>
              </a:spcBef>
              <a:spcAft>
                <a:spcPct val="0"/>
              </a:spcAft>
              <a:buClrTx/>
              <a:buSzTx/>
              <a:buNone/>
            </a:pPr>
            <a:endParaRPr lang="tr-TR" sz="2600" dirty="0">
              <a:solidFill>
                <a:prstClr val="black"/>
              </a:solidFill>
              <a:latin typeface="Calibri"/>
              <a:ea typeface="Verdana" pitchFamily="34" charset="0"/>
              <a:cs typeface="Arial" pitchFamily="34" charset="0"/>
            </a:endParaRPr>
          </a:p>
          <a:p>
            <a:pPr marL="216000" lvl="0" indent="0" algn="just" defTabSz="914400" fontAlgn="base">
              <a:lnSpc>
                <a:spcPct val="120000"/>
              </a:lnSpc>
              <a:spcBef>
                <a:spcPct val="0"/>
              </a:spcBef>
              <a:spcAft>
                <a:spcPct val="0"/>
              </a:spcAft>
              <a:buClrTx/>
              <a:buSzTx/>
              <a:buFont typeface="Wingdings" pitchFamily="2" charset="2"/>
              <a:buChar char="ü"/>
            </a:pPr>
            <a:r>
              <a:rPr lang="tr-TR" sz="2600" dirty="0">
                <a:solidFill>
                  <a:prstClr val="black"/>
                </a:solidFill>
                <a:latin typeface="Calibri"/>
                <a:ea typeface="Verdana" pitchFamily="34" charset="0"/>
                <a:cs typeface="Arial" pitchFamily="34" charset="0"/>
              </a:rPr>
              <a:t> </a:t>
            </a:r>
            <a:r>
              <a:rPr lang="tr-TR" sz="2600" dirty="0" smtClean="0">
                <a:solidFill>
                  <a:prstClr val="black"/>
                </a:solidFill>
                <a:latin typeface="Calibri"/>
                <a:ea typeface="Verdana" pitchFamily="34" charset="0"/>
                <a:cs typeface="Arial" pitchFamily="34" charset="0"/>
              </a:rPr>
              <a:t>İlçe </a:t>
            </a:r>
            <a:r>
              <a:rPr lang="tr-TR" sz="2600" dirty="0">
                <a:solidFill>
                  <a:prstClr val="black"/>
                </a:solidFill>
                <a:latin typeface="Calibri"/>
                <a:ea typeface="Verdana" pitchFamily="34" charset="0"/>
                <a:cs typeface="Arial" pitchFamily="34" charset="0"/>
              </a:rPr>
              <a:t>Millî Eğitim Müdürlüğü tarafından görevlendirilen </a:t>
            </a:r>
            <a:r>
              <a:rPr lang="tr-TR" sz="2600" b="1" dirty="0">
                <a:solidFill>
                  <a:prstClr val="black"/>
                </a:solidFill>
                <a:latin typeface="Calibri"/>
                <a:ea typeface="Verdana" pitchFamily="34" charset="0"/>
                <a:cs typeface="Arial" pitchFamily="34" charset="0"/>
              </a:rPr>
              <a:t>öğretmenlerden (Sağlık Hizmetleri Alan Öğretmeni, Sağlık Bilgisi ya da Biyoloji öğretmenleri gibi)</a:t>
            </a:r>
            <a:r>
              <a:rPr lang="tr-TR" sz="2600" dirty="0">
                <a:solidFill>
                  <a:prstClr val="black"/>
                </a:solidFill>
                <a:latin typeface="Calibri"/>
                <a:ea typeface="Verdana" pitchFamily="34" charset="0"/>
                <a:cs typeface="Arial" pitchFamily="34" charset="0"/>
              </a:rPr>
              <a:t> </a:t>
            </a:r>
            <a:r>
              <a:rPr lang="tr-TR" sz="2600" dirty="0" smtClean="0">
                <a:solidFill>
                  <a:prstClr val="black"/>
                </a:solidFill>
                <a:latin typeface="Calibri"/>
                <a:ea typeface="Verdana" pitchFamily="34" charset="0"/>
                <a:cs typeface="Arial" pitchFamily="34" charset="0"/>
              </a:rPr>
              <a:t>oluşturulmuştur. </a:t>
            </a:r>
            <a:endParaRPr lang="tr-TR" sz="2600" dirty="0">
              <a:solidFill>
                <a:prstClr val="black"/>
              </a:solidFill>
              <a:latin typeface="Calibri"/>
              <a:ea typeface="Verdana" pitchFamily="34" charset="0"/>
              <a:cs typeface="Arial" pitchFamily="34" charset="0"/>
            </a:endParaRPr>
          </a:p>
          <a:p>
            <a:pPr marL="216000" lvl="0" indent="0" algn="just" defTabSz="914400" fontAlgn="base">
              <a:spcBef>
                <a:spcPct val="0"/>
              </a:spcBef>
              <a:spcAft>
                <a:spcPct val="0"/>
              </a:spcAft>
              <a:buClrTx/>
              <a:buSzTx/>
              <a:buNone/>
            </a:pPr>
            <a:endParaRPr lang="tr-TR" sz="2600" dirty="0">
              <a:solidFill>
                <a:prstClr val="black"/>
              </a:solidFill>
              <a:latin typeface="Calibri"/>
              <a:ea typeface="Verdana" pitchFamily="34" charset="0"/>
              <a:cs typeface="Arial" pitchFamily="34" charset="0"/>
            </a:endParaRPr>
          </a:p>
          <a:p>
            <a:pPr marL="0" indent="0">
              <a:buNone/>
            </a:pPr>
            <a:endParaRPr lang="tr-TR" dirty="0"/>
          </a:p>
        </p:txBody>
      </p:sp>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 DEĞERLENDİRME EKİPLERİ </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80070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 SAĞLIĞI YÖNETİM EKİBİ </a:t>
            </a:r>
            <a:endParaRPr lang="tr-TR" sz="4000" b="1" dirty="0">
              <a:latin typeface="Times New Roman" panose="02020603050405020304" pitchFamily="18" charset="0"/>
              <a:cs typeface="Times New Roman" panose="02020603050405020304" pitchFamily="18" charset="0"/>
            </a:endParaRPr>
          </a:p>
        </p:txBody>
      </p:sp>
      <p:sp>
        <p:nvSpPr>
          <p:cNvPr id="5" name="Yuvarlatılmış Dikdörtgen 4"/>
          <p:cNvSpPr/>
          <p:nvPr/>
        </p:nvSpPr>
        <p:spPr>
          <a:xfrm>
            <a:off x="2654710" y="983226"/>
            <a:ext cx="7433187" cy="3146321"/>
          </a:xfrm>
          <a:prstGeom prst="roundRect">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ctr" eaLnBrk="0" hangingPunct="0">
              <a:lnSpc>
                <a:spcPct val="120000"/>
              </a:lnSpc>
              <a:tabLst>
                <a:tab pos="338138" algn="l"/>
              </a:tabLst>
            </a:pPr>
            <a:r>
              <a:rPr lang="tr-TR" sz="2400" b="1" dirty="0">
                <a:solidFill>
                  <a:schemeClr val="tx1"/>
                </a:solidFill>
                <a:latin typeface="Calibri" panose="020F0502020204030204" pitchFamily="34" charset="0"/>
                <a:ea typeface="Times New Roman" pitchFamily="18" charset="0"/>
                <a:cs typeface="Calibri" panose="020F0502020204030204" pitchFamily="34" charset="0"/>
              </a:rPr>
              <a:t>HER </a:t>
            </a:r>
            <a:r>
              <a:rPr lang="tr-TR" sz="2400" b="1" dirty="0" smtClean="0">
                <a:solidFill>
                  <a:schemeClr val="tx1"/>
                </a:solidFill>
                <a:latin typeface="Calibri" panose="020F0502020204030204" pitchFamily="34" charset="0"/>
                <a:ea typeface="Times New Roman" pitchFamily="18" charset="0"/>
                <a:cs typeface="Calibri" panose="020F0502020204030204" pitchFamily="34" charset="0"/>
              </a:rPr>
              <a:t>OKULDA</a:t>
            </a:r>
          </a:p>
          <a:p>
            <a:pPr indent="0" algn="ctr" eaLnBrk="0" hangingPunct="0">
              <a:lnSpc>
                <a:spcPct val="120000"/>
              </a:lnSpc>
              <a:buNone/>
              <a:tabLst>
                <a:tab pos="338138" algn="l"/>
              </a:tabLst>
            </a:pPr>
            <a:r>
              <a:rPr lang="tr-TR" sz="2400" dirty="0">
                <a:solidFill>
                  <a:schemeClr val="tx1"/>
                </a:solidFill>
                <a:latin typeface="Calibri" panose="020F0502020204030204" pitchFamily="34" charset="0"/>
                <a:ea typeface="Times New Roman" pitchFamily="18" charset="0"/>
                <a:cs typeface="Calibri" panose="020F0502020204030204" pitchFamily="34" charset="0"/>
              </a:rPr>
              <a:t>-  </a:t>
            </a:r>
            <a:r>
              <a:rPr lang="tr-TR" sz="2400" b="1" dirty="0">
                <a:solidFill>
                  <a:schemeClr val="tx1"/>
                </a:solidFill>
                <a:latin typeface="Calibri" panose="020F0502020204030204" pitchFamily="34" charset="0"/>
                <a:ea typeface="Times New Roman" pitchFamily="18" charset="0"/>
                <a:cs typeface="Calibri" panose="020F0502020204030204" pitchFamily="34" charset="0"/>
              </a:rPr>
              <a:t>Bir idareci,</a:t>
            </a:r>
          </a:p>
          <a:p>
            <a:pPr indent="0" algn="ctr" eaLnBrk="0" hangingPunct="0">
              <a:lnSpc>
                <a:spcPct val="120000"/>
              </a:lnSpc>
              <a:buNone/>
              <a:tabLst>
                <a:tab pos="338138" algn="l"/>
              </a:tabLst>
            </a:pPr>
            <a:r>
              <a:rPr lang="tr-TR" sz="2400" b="1" dirty="0">
                <a:solidFill>
                  <a:schemeClr val="tx1"/>
                </a:solidFill>
                <a:latin typeface="Calibri" panose="020F0502020204030204" pitchFamily="34" charset="0"/>
                <a:ea typeface="Times New Roman" pitchFamily="18" charset="0"/>
                <a:cs typeface="Calibri" panose="020F0502020204030204" pitchFamily="34" charset="0"/>
              </a:rPr>
              <a:t>-  Bir öğretmen, </a:t>
            </a:r>
          </a:p>
          <a:p>
            <a:pPr indent="0" algn="ctr" eaLnBrk="0" hangingPunct="0">
              <a:lnSpc>
                <a:spcPct val="120000"/>
              </a:lnSpc>
              <a:buNone/>
              <a:tabLst>
                <a:tab pos="338138" algn="l"/>
              </a:tabLst>
            </a:pPr>
            <a:r>
              <a:rPr lang="tr-TR" sz="2400" b="1" dirty="0">
                <a:solidFill>
                  <a:schemeClr val="tx1"/>
                </a:solidFill>
                <a:latin typeface="Calibri" panose="020F0502020204030204" pitchFamily="34" charset="0"/>
                <a:ea typeface="Times New Roman" pitchFamily="18" charset="0"/>
                <a:cs typeface="Calibri" panose="020F0502020204030204" pitchFamily="34" charset="0"/>
              </a:rPr>
              <a:t> - Bir öğrenci, </a:t>
            </a:r>
          </a:p>
          <a:p>
            <a:pPr indent="0" algn="ctr" eaLnBrk="0" hangingPunct="0">
              <a:lnSpc>
                <a:spcPct val="120000"/>
              </a:lnSpc>
              <a:buNone/>
              <a:tabLst>
                <a:tab pos="338138" algn="l"/>
              </a:tabLst>
            </a:pPr>
            <a:r>
              <a:rPr lang="tr-TR" sz="2400" b="1" dirty="0">
                <a:solidFill>
                  <a:schemeClr val="tx1"/>
                </a:solidFill>
                <a:latin typeface="Calibri" panose="020F0502020204030204" pitchFamily="34" charset="0"/>
                <a:ea typeface="Times New Roman" pitchFamily="18" charset="0"/>
                <a:cs typeface="Calibri" panose="020F0502020204030204" pitchFamily="34" charset="0"/>
              </a:rPr>
              <a:t> - Bir okul aile birliği üyesinden </a:t>
            </a:r>
            <a:r>
              <a:rPr lang="tr-TR" sz="2400" dirty="0">
                <a:solidFill>
                  <a:schemeClr val="tx1"/>
                </a:solidFill>
                <a:latin typeface="Calibri" panose="020F0502020204030204" pitchFamily="34" charset="0"/>
                <a:ea typeface="Times New Roman" pitchFamily="18" charset="0"/>
                <a:cs typeface="Calibri" panose="020F0502020204030204" pitchFamily="34" charset="0"/>
              </a:rPr>
              <a:t>oluşan</a:t>
            </a:r>
          </a:p>
          <a:p>
            <a:pPr indent="0" algn="ctr" eaLnBrk="0" hangingPunct="0">
              <a:lnSpc>
                <a:spcPct val="120000"/>
              </a:lnSpc>
              <a:buNone/>
              <a:tabLst>
                <a:tab pos="338138" algn="l"/>
              </a:tabLst>
            </a:pPr>
            <a:r>
              <a:rPr lang="tr-TR" sz="2400" dirty="0">
                <a:solidFill>
                  <a:schemeClr val="tx1"/>
                </a:solidFill>
                <a:latin typeface="Calibri" panose="020F0502020204030204" pitchFamily="34" charset="0"/>
                <a:ea typeface="Times New Roman" pitchFamily="18" charset="0"/>
                <a:cs typeface="Calibri" panose="020F0502020204030204" pitchFamily="34" charset="0"/>
              </a:rPr>
              <a:t> </a:t>
            </a:r>
            <a:r>
              <a:rPr lang="tr-TR" sz="2400" b="1" dirty="0">
                <a:solidFill>
                  <a:schemeClr val="tx1"/>
                </a:solidFill>
                <a:latin typeface="Calibri" panose="020F0502020204030204" pitchFamily="34" charset="0"/>
                <a:ea typeface="Times New Roman" pitchFamily="18" charset="0"/>
                <a:cs typeface="Calibri" panose="020F0502020204030204" pitchFamily="34" charset="0"/>
              </a:rPr>
              <a:t>OKUL SAĞLIĞI YÖNETİM EKİBİ  </a:t>
            </a:r>
            <a:r>
              <a:rPr lang="tr-TR" sz="2400" dirty="0">
                <a:solidFill>
                  <a:schemeClr val="tx1"/>
                </a:solidFill>
                <a:latin typeface="Calibri" panose="020F0502020204030204" pitchFamily="34" charset="0"/>
                <a:ea typeface="Times New Roman" pitchFamily="18" charset="0"/>
                <a:cs typeface="Calibri" panose="020F0502020204030204" pitchFamily="34" charset="0"/>
              </a:rPr>
              <a:t>olmalıdır. </a:t>
            </a:r>
          </a:p>
          <a:p>
            <a:pPr marL="628650" indent="-342900" algn="just" eaLnBrk="0" hangingPunct="0">
              <a:lnSpc>
                <a:spcPct val="120000"/>
              </a:lnSpc>
              <a:buFont typeface="Arial" panose="020B0604020202020204" pitchFamily="34" charset="0"/>
              <a:buChar char="•"/>
              <a:tabLst>
                <a:tab pos="338138" algn="l"/>
              </a:tabLst>
            </a:pPr>
            <a:endParaRPr lang="tr-TR" b="1" dirty="0">
              <a:solidFill>
                <a:schemeClr val="tx1"/>
              </a:solidFill>
              <a:ea typeface="Times New Roman" pitchFamily="18" charset="0"/>
              <a:cs typeface="Times New Roman" pitchFamily="18" charset="0"/>
            </a:endParaRPr>
          </a:p>
        </p:txBody>
      </p:sp>
      <p:sp>
        <p:nvSpPr>
          <p:cNvPr id="6" name="İçerik Yer Tutucusu 5"/>
          <p:cNvSpPr>
            <a:spLocks noGrp="1"/>
          </p:cNvSpPr>
          <p:nvPr>
            <p:ph idx="1"/>
          </p:nvPr>
        </p:nvSpPr>
        <p:spPr>
          <a:xfrm>
            <a:off x="1140542" y="4336044"/>
            <a:ext cx="10677832" cy="1445324"/>
          </a:xfrm>
        </p:spPr>
        <p:txBody>
          <a:bodyPr>
            <a:normAutofit fontScale="85000" lnSpcReduction="20000"/>
          </a:bodyPr>
          <a:lstStyle/>
          <a:p>
            <a:pPr marL="0" indent="0">
              <a:buNone/>
            </a:pPr>
            <a:endParaRPr lang="tr-TR" dirty="0" smtClean="0">
              <a:ea typeface="Times New Roman" pitchFamily="18" charset="0"/>
              <a:cs typeface="Times New Roman" pitchFamily="18" charset="0"/>
            </a:endParaRPr>
          </a:p>
          <a:p>
            <a:pPr marL="0" indent="0">
              <a:buNone/>
            </a:pPr>
            <a:r>
              <a:rPr lang="tr-TR" dirty="0" smtClean="0">
                <a:ea typeface="Times New Roman" pitchFamily="18" charset="0"/>
                <a:cs typeface="Times New Roman" pitchFamily="18" charset="0"/>
              </a:rPr>
              <a:t> </a:t>
            </a:r>
            <a:r>
              <a:rPr lang="tr-TR" sz="3800" dirty="0">
                <a:latin typeface="Calibri" panose="020F0502020204030204" pitchFamily="34" charset="0"/>
                <a:ea typeface="Times New Roman" pitchFamily="18" charset="0"/>
                <a:cs typeface="Calibri" panose="020F0502020204030204" pitchFamily="34" charset="0"/>
              </a:rPr>
              <a:t>Okulda bulunduğu takdirde </a:t>
            </a:r>
            <a:r>
              <a:rPr lang="tr-TR" sz="3800" b="1" dirty="0">
                <a:latin typeface="Calibri" panose="020F0502020204030204" pitchFamily="34" charset="0"/>
                <a:ea typeface="Times New Roman" pitchFamily="18" charset="0"/>
                <a:cs typeface="Calibri" panose="020F0502020204030204" pitchFamily="34" charset="0"/>
              </a:rPr>
              <a:t>sağlık çalışanı ve rehber öğretmen </a:t>
            </a:r>
            <a:r>
              <a:rPr lang="tr-TR" sz="3800" dirty="0">
                <a:latin typeface="Calibri" panose="020F0502020204030204" pitchFamily="34" charset="0"/>
                <a:ea typeface="Times New Roman" pitchFamily="18" charset="0"/>
                <a:cs typeface="Calibri" panose="020F0502020204030204" pitchFamily="34" charset="0"/>
              </a:rPr>
              <a:t>ekibin </a:t>
            </a:r>
            <a:r>
              <a:rPr lang="tr-TR" sz="3800" b="1" dirty="0">
                <a:latin typeface="Calibri" panose="020F0502020204030204" pitchFamily="34" charset="0"/>
                <a:ea typeface="Times New Roman" pitchFamily="18" charset="0"/>
                <a:cs typeface="Calibri" panose="020F0502020204030204" pitchFamily="34" charset="0"/>
              </a:rPr>
              <a:t>doğal üyesi</a:t>
            </a:r>
            <a:r>
              <a:rPr lang="tr-TR" sz="3800" dirty="0">
                <a:latin typeface="Calibri" panose="020F0502020204030204" pitchFamily="34" charset="0"/>
                <a:ea typeface="Times New Roman" pitchFamily="18" charset="0"/>
                <a:cs typeface="Calibri" panose="020F0502020204030204" pitchFamily="34" charset="0"/>
              </a:rPr>
              <a:t>dir.</a:t>
            </a:r>
          </a:p>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1"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8757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1049" y="0"/>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Resim 2"/>
          <p:cNvPicPr>
            <a:picLocks noChangeAspect="1"/>
          </p:cNvPicPr>
          <p:nvPr/>
        </p:nvPicPr>
        <p:blipFill>
          <a:blip r:embed="rId3"/>
          <a:stretch>
            <a:fillRect/>
          </a:stretch>
        </p:blipFill>
        <p:spPr>
          <a:xfrm>
            <a:off x="1811311" y="551438"/>
            <a:ext cx="8857085" cy="5574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973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6684" y="845573"/>
            <a:ext cx="10136339" cy="4945627"/>
          </a:xfrm>
        </p:spPr>
        <p:txBody>
          <a:bodyPr>
            <a:normAutofit fontScale="92500"/>
          </a:bodyPr>
          <a:lstStyle/>
          <a:p>
            <a:pPr marL="285750" lvl="1"/>
            <a:r>
              <a:rPr lang="tr-TR" sz="3200" b="1" dirty="0">
                <a:latin typeface="Calibri" panose="020F0502020204030204" pitchFamily="34" charset="0"/>
                <a:cs typeface="Calibri" panose="020F0502020204030204" pitchFamily="34" charset="0"/>
              </a:rPr>
              <a:t>Okul Değerlendirme </a:t>
            </a:r>
            <a:r>
              <a:rPr lang="tr-TR" sz="3200" b="1" dirty="0" smtClean="0">
                <a:latin typeface="Calibri" panose="020F0502020204030204" pitchFamily="34" charset="0"/>
                <a:cs typeface="Calibri" panose="020F0502020204030204" pitchFamily="34" charset="0"/>
              </a:rPr>
              <a:t>Ekipleri </a:t>
            </a:r>
            <a:r>
              <a:rPr lang="tr-TR" sz="3200" b="1" dirty="0">
                <a:latin typeface="Calibri" panose="020F0502020204030204" pitchFamily="34" charset="0"/>
                <a:cs typeface="Calibri" panose="020F0502020204030204" pitchFamily="34" charset="0"/>
              </a:rPr>
              <a:t>Millî Eğitim Bakanlığı’na bağlı </a:t>
            </a:r>
            <a:endParaRPr lang="tr-TR" sz="3200" b="1" dirty="0" smtClean="0">
              <a:latin typeface="Calibri" panose="020F0502020204030204" pitchFamily="34" charset="0"/>
              <a:cs typeface="Calibri" panose="020F0502020204030204" pitchFamily="34" charset="0"/>
            </a:endParaRPr>
          </a:p>
          <a:p>
            <a:pPr marL="0" lvl="1" indent="0">
              <a:buNone/>
            </a:pPr>
            <a:r>
              <a:rPr lang="tr-TR" sz="3200" b="1" dirty="0" smtClean="0">
                <a:latin typeface="Calibri" panose="020F0502020204030204" pitchFamily="34" charset="0"/>
                <a:cs typeface="Calibri" panose="020F0502020204030204" pitchFamily="34" charset="0"/>
              </a:rPr>
              <a:t>     *Tüm  </a:t>
            </a:r>
            <a:r>
              <a:rPr lang="tr-TR" sz="3200" b="1" dirty="0">
                <a:latin typeface="Calibri" panose="020F0502020204030204" pitchFamily="34" charset="0"/>
                <a:cs typeface="Calibri" panose="020F0502020204030204" pitchFamily="34" charset="0"/>
              </a:rPr>
              <a:t>resmi ve özel</a:t>
            </a:r>
            <a:r>
              <a:rPr lang="tr-TR" sz="3200" b="1" dirty="0" smtClean="0">
                <a:latin typeface="Calibri" panose="020F0502020204030204" pitchFamily="34" charset="0"/>
                <a:cs typeface="Calibri" panose="020F0502020204030204" pitchFamily="34" charset="0"/>
              </a:rPr>
              <a:t>;</a:t>
            </a:r>
          </a:p>
          <a:p>
            <a:pPr marL="457200" lvl="1" indent="-457200">
              <a:buFontTx/>
              <a:buChar char="-"/>
            </a:pPr>
            <a:r>
              <a:rPr lang="tr-TR" sz="3200" b="1" dirty="0" smtClean="0">
                <a:latin typeface="Calibri" panose="020F0502020204030204" pitchFamily="34" charset="0"/>
                <a:cs typeface="Calibri" panose="020F0502020204030204" pitchFamily="34" charset="0"/>
              </a:rPr>
              <a:t>Okulöncesi </a:t>
            </a:r>
            <a:r>
              <a:rPr lang="tr-TR" sz="3200" b="1" dirty="0">
                <a:latin typeface="Calibri" panose="020F0502020204030204" pitchFamily="34" charset="0"/>
                <a:cs typeface="Calibri" panose="020F0502020204030204" pitchFamily="34" charset="0"/>
              </a:rPr>
              <a:t>(anaokulu</a:t>
            </a:r>
            <a:r>
              <a:rPr lang="tr-TR" sz="3200" b="1" dirty="0" smtClean="0">
                <a:latin typeface="Calibri" panose="020F0502020204030204" pitchFamily="34" charset="0"/>
                <a:cs typeface="Calibri" panose="020F0502020204030204" pitchFamily="34" charset="0"/>
              </a:rPr>
              <a:t>), </a:t>
            </a:r>
            <a:r>
              <a:rPr lang="tr-TR" sz="3200" b="1" dirty="0">
                <a:latin typeface="Calibri" panose="020F0502020204030204" pitchFamily="34" charset="0"/>
                <a:cs typeface="Calibri" panose="020F0502020204030204" pitchFamily="34" charset="0"/>
              </a:rPr>
              <a:t>ilkokul,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a:latin typeface="Calibri" panose="020F0502020204030204" pitchFamily="34" charset="0"/>
                <a:cs typeface="Calibri" panose="020F0502020204030204" pitchFamily="34" charset="0"/>
              </a:rPr>
              <a:t>O</a:t>
            </a:r>
            <a:r>
              <a:rPr lang="tr-TR" sz="3200" b="1" dirty="0" smtClean="0">
                <a:latin typeface="Calibri" panose="020F0502020204030204" pitchFamily="34" charset="0"/>
                <a:cs typeface="Calibri" panose="020F0502020204030204" pitchFamily="34" charset="0"/>
              </a:rPr>
              <a:t>rtaokul </a:t>
            </a:r>
            <a:r>
              <a:rPr lang="tr-TR" sz="3200" b="1" dirty="0">
                <a:latin typeface="Calibri" panose="020F0502020204030204" pitchFamily="34" charset="0"/>
                <a:cs typeface="Calibri" panose="020F0502020204030204" pitchFamily="34" charset="0"/>
              </a:rPr>
              <a:t>ve </a:t>
            </a:r>
            <a:r>
              <a:rPr lang="tr-TR" sz="3200" b="1" dirty="0" smtClean="0">
                <a:latin typeface="Calibri" panose="020F0502020204030204" pitchFamily="34" charset="0"/>
                <a:cs typeface="Calibri" panose="020F0502020204030204" pitchFamily="34" charset="0"/>
              </a:rPr>
              <a:t>Liseler,</a:t>
            </a:r>
          </a:p>
          <a:p>
            <a:pPr marL="457200" lvl="1" indent="-457200">
              <a:buFontTx/>
              <a:buChar char="-"/>
            </a:pPr>
            <a:r>
              <a:rPr lang="tr-TR" sz="3200" b="1" dirty="0" smtClean="0">
                <a:latin typeface="Calibri" panose="020F0502020204030204" pitchFamily="34" charset="0"/>
                <a:cs typeface="Calibri" panose="020F0502020204030204" pitchFamily="34" charset="0"/>
              </a:rPr>
              <a:t> Pansiyonlu </a:t>
            </a:r>
            <a:r>
              <a:rPr lang="tr-TR" sz="3200" b="1" dirty="0">
                <a:latin typeface="Calibri" panose="020F0502020204030204" pitchFamily="34" charset="0"/>
                <a:cs typeface="Calibri" panose="020F0502020204030204" pitchFamily="34" charset="0"/>
              </a:rPr>
              <a:t>okullar ile </a:t>
            </a:r>
            <a:r>
              <a:rPr lang="tr-TR" sz="3200" b="1" dirty="0" smtClean="0">
                <a:latin typeface="Calibri" panose="020F0502020204030204" pitchFamily="34" charset="0"/>
                <a:cs typeface="Calibri" panose="020F0502020204030204" pitchFamily="34" charset="0"/>
              </a:rPr>
              <a:t>Mesleki Eğitim Merkezleri</a:t>
            </a:r>
            <a:r>
              <a:rPr lang="tr-TR" sz="3200" b="1" dirty="0">
                <a:latin typeface="Calibri" panose="020F0502020204030204" pitchFamily="34" charset="0"/>
                <a:cs typeface="Calibri" panose="020F0502020204030204" pitchFamily="34" charset="0"/>
              </a:rPr>
              <a:t>,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a:latin typeface="Calibri" panose="020F0502020204030204" pitchFamily="34" charset="0"/>
                <a:cs typeface="Calibri" panose="020F0502020204030204" pitchFamily="34" charset="0"/>
              </a:rPr>
              <a:t>Ö</a:t>
            </a:r>
            <a:r>
              <a:rPr lang="tr-TR" sz="3200" b="1" dirty="0" smtClean="0">
                <a:latin typeface="Calibri" panose="020F0502020204030204" pitchFamily="34" charset="0"/>
                <a:cs typeface="Calibri" panose="020F0502020204030204" pitchFamily="34" charset="0"/>
              </a:rPr>
              <a:t>zel Eğitim İş </a:t>
            </a:r>
            <a:r>
              <a:rPr lang="tr-TR" sz="3200" b="1" dirty="0">
                <a:latin typeface="Calibri" panose="020F0502020204030204" pitchFamily="34" charset="0"/>
                <a:cs typeface="Calibri" panose="020F0502020204030204" pitchFamily="34" charset="0"/>
              </a:rPr>
              <a:t>uygulama merkezleri,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smtClean="0">
                <a:latin typeface="Calibri" panose="020F0502020204030204" pitchFamily="34" charset="0"/>
                <a:cs typeface="Calibri" panose="020F0502020204030204" pitchFamily="34" charset="0"/>
              </a:rPr>
              <a:t>Özel Eğitim Mesleki </a:t>
            </a:r>
            <a:r>
              <a:rPr lang="tr-TR" sz="3200" b="1" dirty="0">
                <a:latin typeface="Calibri" panose="020F0502020204030204" pitchFamily="34" charset="0"/>
                <a:cs typeface="Calibri" panose="020F0502020204030204" pitchFamily="34" charset="0"/>
              </a:rPr>
              <a:t>eğitim merkezlerinin izleme değerlendirme çalışmalarını yürütecektir. </a:t>
            </a:r>
          </a:p>
          <a:p>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66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484311" y="1750142"/>
            <a:ext cx="10018713" cy="2585884"/>
          </a:xfrm>
        </p:spPr>
        <p:txBody>
          <a:bodyPr>
            <a:normAutofit/>
          </a:bodyPr>
          <a:lstStyle/>
          <a:p>
            <a:r>
              <a:rPr lang="tr-TR" b="1" dirty="0" smtClean="0">
                <a:ln w="11430"/>
                <a:solidFill>
                  <a:srgbClr val="C00000"/>
                </a:solidFill>
                <a:latin typeface="Calibri"/>
              </a:rPr>
              <a:t>Pursaklar İlçe </a:t>
            </a:r>
            <a:r>
              <a:rPr lang="tr-TR" b="1" dirty="0">
                <a:ln w="11430"/>
                <a:solidFill>
                  <a:srgbClr val="C00000"/>
                </a:solidFill>
                <a:latin typeface="Calibri"/>
              </a:rPr>
              <a:t>Milli Eğitim </a:t>
            </a:r>
            <a:r>
              <a:rPr lang="tr-TR" b="1" dirty="0" smtClean="0">
                <a:ln w="11430"/>
                <a:solidFill>
                  <a:srgbClr val="C00000"/>
                </a:solidFill>
                <a:latin typeface="Calibri"/>
              </a:rPr>
              <a:t>Müdürlüğü Tarafından Yapılan  </a:t>
            </a:r>
            <a:r>
              <a:rPr lang="tr-TR" b="1" dirty="0">
                <a:ln w="11430"/>
                <a:solidFill>
                  <a:srgbClr val="C00000"/>
                </a:solidFill>
                <a:latin typeface="Calibri"/>
              </a:rPr>
              <a:t>Çalışmalar</a:t>
            </a:r>
            <a:br>
              <a:rPr lang="tr-TR" b="1" dirty="0">
                <a:ln w="11430"/>
                <a:solidFill>
                  <a:srgbClr val="C00000"/>
                </a:solidFill>
                <a:latin typeface="Calibri"/>
              </a:rPr>
            </a:b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5623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0" y="511277"/>
            <a:ext cx="10018713" cy="5279923"/>
          </a:xfrm>
        </p:spPr>
        <p:txBody>
          <a:bodyPr/>
          <a:lstStyle/>
          <a:p>
            <a:pPr marL="285750" lvl="1"/>
            <a:r>
              <a:rPr lang="tr-TR" sz="3200" b="1" dirty="0">
                <a:latin typeface="Calibri" pitchFamily="34" charset="0"/>
                <a:ea typeface="Verdana" pitchFamily="34" charset="0"/>
                <a:cs typeface="Calibri" pitchFamily="34" charset="0"/>
              </a:rPr>
              <a:t>İlçe Milli Eğitim Müdürlüğü; </a:t>
            </a:r>
            <a:endParaRPr lang="tr-TR" sz="3200" b="1" dirty="0" smtClean="0">
              <a:latin typeface="Calibri" pitchFamily="34" charset="0"/>
              <a:ea typeface="Verdana" pitchFamily="34" charset="0"/>
              <a:cs typeface="Calibri" pitchFamily="34" charset="0"/>
            </a:endParaRPr>
          </a:p>
          <a:p>
            <a:pPr marL="0" lvl="1" indent="0">
              <a:buNone/>
            </a:pPr>
            <a:r>
              <a:rPr lang="tr-TR" sz="3200" dirty="0" smtClean="0">
                <a:latin typeface="Calibri" pitchFamily="34" charset="0"/>
                <a:ea typeface="Verdana" pitchFamily="34" charset="0"/>
                <a:cs typeface="Calibri" pitchFamily="34" charset="0"/>
              </a:rPr>
              <a:t>Okul Değerlendirme Ekibi  </a:t>
            </a:r>
            <a:r>
              <a:rPr lang="tr-TR" sz="3200" dirty="0">
                <a:latin typeface="Calibri" pitchFamily="34" charset="0"/>
                <a:ea typeface="Verdana" pitchFamily="34" charset="0"/>
                <a:cs typeface="Calibri" pitchFamily="34" charset="0"/>
              </a:rPr>
              <a:t>tarafından okullarda yapılacak izleme ve değerlendirme çalışmalarını okul yönetimlerine önceden bildirecek, okullarda gerekli hazırlıkların yapılmasını sağlayacak, izleme ve değerlendirme çalışmalarına katılacaktır.</a:t>
            </a:r>
          </a:p>
          <a:p>
            <a:pPr marL="0" indent="0">
              <a:buNone/>
            </a:pPr>
            <a:endParaRPr lang="tr-TR" dirty="0">
              <a:latin typeface="Calibri" pitchFamily="34" charset="0"/>
              <a:cs typeface="Calibri" pitchFamily="34" charset="0"/>
            </a:endParaRPr>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9057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0" y="668595"/>
            <a:ext cx="10018713" cy="5122606"/>
          </a:xfrm>
        </p:spPr>
        <p:txBody>
          <a:bodyPr/>
          <a:lstStyle/>
          <a:p>
            <a:pPr marL="285750" lvl="1"/>
            <a:r>
              <a:rPr lang="tr-TR" sz="3200" dirty="0">
                <a:latin typeface="Calibri" panose="020F0502020204030204" pitchFamily="34" charset="0"/>
                <a:ea typeface="Verdana" pitchFamily="34" charset="0"/>
                <a:cs typeface="Calibri" panose="020F0502020204030204" pitchFamily="34" charset="0"/>
              </a:rPr>
              <a:t>Program kapsamında okul değerlendirmeleri için okulların açık olduğu dönemde (eğitim - öğretim takvimi içinde), okul ziyaretleri gerçekleştirilecek olup, bu kapsamda eklerde yer alan formlar kullanılacaktır</a:t>
            </a:r>
            <a:r>
              <a:rPr lang="tr-TR" sz="3200" dirty="0" smtClean="0">
                <a:latin typeface="Calibri" panose="020F0502020204030204" pitchFamily="34" charset="0"/>
                <a:ea typeface="Verdana" pitchFamily="34" charset="0"/>
                <a:cs typeface="Calibri" panose="020F0502020204030204" pitchFamily="34" charset="0"/>
              </a:rPr>
              <a:t>.</a:t>
            </a:r>
          </a:p>
          <a:p>
            <a:pPr marL="285750" lvl="1"/>
            <a:r>
              <a:rPr lang="tr-TR" sz="3200" dirty="0" smtClean="0">
                <a:latin typeface="Calibri" panose="020F0502020204030204" pitchFamily="34" charset="0"/>
                <a:ea typeface="Verdana" pitchFamily="34" charset="0"/>
                <a:cs typeface="Calibri" panose="020F0502020204030204" pitchFamily="34" charset="0"/>
              </a:rPr>
              <a:t>İlçemizde MART ayı itibari ile Okul ziyaretleri başlatılacaktır.</a:t>
            </a:r>
          </a:p>
          <a:p>
            <a:pPr marL="0" indent="0">
              <a:buNone/>
            </a:pP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5932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4168" y="422787"/>
            <a:ext cx="9988855" cy="5997678"/>
          </a:xfrm>
        </p:spPr>
        <p:txBody>
          <a:bodyPr>
            <a:normAutofit/>
          </a:bodyPr>
          <a:lstStyle/>
          <a:p>
            <a:pPr marL="0" lvl="1" algn="just">
              <a:lnSpc>
                <a:spcPct val="120000"/>
              </a:lnSpc>
              <a:buSzPct val="100000"/>
              <a:buFont typeface="Wingdings" pitchFamily="2" charset="2"/>
              <a:buChar char="Ø"/>
              <a:tabLst>
                <a:tab pos="554038" algn="l"/>
              </a:tabLst>
            </a:pPr>
            <a:r>
              <a:rPr lang="tr-TR" sz="2800" b="1" dirty="0">
                <a:latin typeface="Calibri" pitchFamily="34" charset="0"/>
                <a:ea typeface="Verdana" pitchFamily="34" charset="0"/>
                <a:cs typeface="Calibri" pitchFamily="34" charset="0"/>
              </a:rPr>
              <a:t>İl düzeyinde </a:t>
            </a:r>
            <a:r>
              <a:rPr lang="tr-TR" sz="2800" dirty="0">
                <a:latin typeface="Calibri" pitchFamily="34" charset="0"/>
                <a:ea typeface="Verdana" pitchFamily="34" charset="0"/>
                <a:cs typeface="Calibri" pitchFamily="34" charset="0"/>
              </a:rPr>
              <a:t>programa ait sonuçlar, eğitim- öğretim yılı sonunda </a:t>
            </a:r>
            <a:r>
              <a:rPr lang="tr-TR" sz="2800" b="1" dirty="0">
                <a:latin typeface="Calibri" pitchFamily="34" charset="0"/>
                <a:ea typeface="Verdana" pitchFamily="34" charset="0"/>
                <a:cs typeface="Calibri" pitchFamily="34" charset="0"/>
              </a:rPr>
              <a:t>yılda bir kez Form 4 doldurularak Sağlık Bakanlığı ve Milli Eğitim Bakanlığına</a:t>
            </a:r>
            <a:r>
              <a:rPr lang="tr-TR" sz="2800" dirty="0">
                <a:latin typeface="Calibri" pitchFamily="34" charset="0"/>
                <a:ea typeface="Verdana" pitchFamily="34" charset="0"/>
                <a:cs typeface="Calibri" pitchFamily="34" charset="0"/>
              </a:rPr>
              <a:t> bildirilecektir. </a:t>
            </a:r>
          </a:p>
          <a:p>
            <a:pPr marL="0" lvl="1" indent="0" algn="just" defTabSz="914400" fontAlgn="base">
              <a:lnSpc>
                <a:spcPct val="120000"/>
              </a:lnSpc>
              <a:spcBef>
                <a:spcPct val="0"/>
              </a:spcBef>
              <a:spcAft>
                <a:spcPct val="0"/>
              </a:spcAft>
              <a:buClrTx/>
              <a:buSzPct val="100000"/>
              <a:buNone/>
              <a:tabLst>
                <a:tab pos="554038" algn="l"/>
              </a:tabLst>
            </a:pPr>
            <a:endParaRPr lang="tr-TR" sz="2800" dirty="0">
              <a:latin typeface="Calibri" pitchFamily="34" charset="0"/>
              <a:ea typeface="Verdana" pitchFamily="34" charset="0"/>
              <a:cs typeface="Calibri" pitchFamily="34" charset="0"/>
            </a:endParaRPr>
          </a:p>
          <a:p>
            <a:pPr marL="0" indent="0">
              <a:buNone/>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72353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2387" y="1986115"/>
            <a:ext cx="10903974" cy="5053781"/>
          </a:xfrm>
        </p:spPr>
        <p:txBody>
          <a:bodyPr>
            <a:normAutofit fontScale="90000"/>
          </a:bodyPr>
          <a:lstStyle/>
          <a:p>
            <a:pPr lvl="0"/>
            <a:r>
              <a:rPr lang="tr-TR" sz="3100" spc="-5" dirty="0">
                <a:latin typeface="Calibri" panose="020F0502020204030204" pitchFamily="34" charset="0"/>
                <a:ea typeface="Times New Roman" panose="02020603050405020304" pitchFamily="18" charset="0"/>
                <a:cs typeface="Calibri" panose="020F0502020204030204" pitchFamily="34" charset="0"/>
              </a:rPr>
              <a:t>Oku</a:t>
            </a:r>
            <a:r>
              <a:rPr lang="tr-TR" sz="3100" spc="-30" dirty="0">
                <a:latin typeface="Calibri" panose="020F0502020204030204" pitchFamily="34" charset="0"/>
                <a:ea typeface="Times New Roman" panose="02020603050405020304" pitchFamily="18" charset="0"/>
                <a:cs typeface="Calibri" panose="020F0502020204030204" pitchFamily="34" charset="0"/>
              </a:rPr>
              <a:t>l</a:t>
            </a:r>
            <a:r>
              <a:rPr lang="tr-TR" sz="3100" spc="140"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a:latin typeface="Calibri" panose="020F0502020204030204" pitchFamily="34" charset="0"/>
                <a:ea typeface="Times New Roman" panose="02020603050405020304" pitchFamily="18" charset="0"/>
                <a:cs typeface="Calibri" panose="020F0502020204030204" pitchFamily="34" charset="0"/>
              </a:rPr>
              <a:t>S</a:t>
            </a:r>
            <a:r>
              <a:rPr lang="tr-TR" sz="3100" spc="5" dirty="0">
                <a:latin typeface="Calibri" panose="020F0502020204030204" pitchFamily="34" charset="0"/>
                <a:ea typeface="Times New Roman" panose="02020603050405020304" pitchFamily="18" charset="0"/>
                <a:cs typeface="Calibri" panose="020F0502020204030204" pitchFamily="34" charset="0"/>
              </a:rPr>
              <a:t>a</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l</a:t>
            </a:r>
            <a:r>
              <a:rPr lang="tr-TR" sz="3100" spc="15" dirty="0">
                <a:latin typeface="Calibri" panose="020F0502020204030204" pitchFamily="34" charset="0"/>
                <a:ea typeface="Times New Roman" panose="02020603050405020304" pitchFamily="18" charset="0"/>
                <a:cs typeface="Calibri" panose="020F0502020204030204" pitchFamily="34" charset="0"/>
              </a:rPr>
              <a:t>ı</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ı</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5" dirty="0">
                <a:latin typeface="Calibri" panose="020F0502020204030204" pitchFamily="34" charset="0"/>
                <a:ea typeface="Times New Roman" panose="02020603050405020304" pitchFamily="18" charset="0"/>
                <a:cs typeface="Calibri" panose="020F0502020204030204" pitchFamily="34" charset="0"/>
              </a:rPr>
              <a:t>Hi</a:t>
            </a:r>
            <a:r>
              <a:rPr lang="tr-TR" sz="3100" spc="5" dirty="0">
                <a:latin typeface="Calibri" panose="020F0502020204030204" pitchFamily="34" charset="0"/>
                <a:ea typeface="Times New Roman" panose="02020603050405020304" pitchFamily="18" charset="0"/>
                <a:cs typeface="Calibri" panose="020F0502020204030204" pitchFamily="34" charset="0"/>
              </a:rPr>
              <a:t>z</a:t>
            </a:r>
            <a:r>
              <a:rPr lang="tr-TR" sz="3100" spc="-30" dirty="0">
                <a:latin typeface="Calibri" panose="020F0502020204030204" pitchFamily="34" charset="0"/>
                <a:ea typeface="Times New Roman" panose="02020603050405020304" pitchFamily="18" charset="0"/>
                <a:cs typeface="Calibri" panose="020F0502020204030204" pitchFamily="34" charset="0"/>
              </a:rPr>
              <a:t>metle</a:t>
            </a:r>
            <a:r>
              <a:rPr lang="tr-TR" sz="3100" spc="-10" dirty="0">
                <a:latin typeface="Calibri" panose="020F0502020204030204" pitchFamily="34" charset="0"/>
                <a:ea typeface="Times New Roman" panose="02020603050405020304" pitchFamily="18" charset="0"/>
                <a:cs typeface="Calibri" panose="020F0502020204030204" pitchFamily="34" charset="0"/>
              </a:rPr>
              <a:t>r</a:t>
            </a:r>
            <a:r>
              <a:rPr lang="tr-TR" sz="3100" spc="-30" dirty="0">
                <a:latin typeface="Calibri" panose="020F0502020204030204" pitchFamily="34" charset="0"/>
                <a:ea typeface="Times New Roman" panose="02020603050405020304" pitchFamily="18" charset="0"/>
                <a:cs typeface="Calibri" panose="020F0502020204030204" pitchFamily="34" charset="0"/>
              </a:rPr>
              <a:t>i </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20" dirty="0">
                <a:latin typeface="Calibri" panose="020F0502020204030204" pitchFamily="34" charset="0"/>
                <a:ea typeface="Times New Roman" panose="02020603050405020304" pitchFamily="18" charset="0"/>
                <a:cs typeface="Calibri" panose="020F0502020204030204" pitchFamily="34" charset="0"/>
              </a:rPr>
              <a:t>İş</a:t>
            </a:r>
            <a:r>
              <a:rPr lang="tr-TR" sz="3100" spc="-5" dirty="0">
                <a:latin typeface="Calibri" panose="020F0502020204030204" pitchFamily="34" charset="0"/>
                <a:ea typeface="Times New Roman" panose="02020603050405020304" pitchFamily="18" charset="0"/>
                <a:cs typeface="Calibri" panose="020F0502020204030204" pitchFamily="34" charset="0"/>
              </a:rPr>
              <a:t>birl</a:t>
            </a:r>
            <a:r>
              <a:rPr lang="tr-TR" sz="3100" spc="15" dirty="0">
                <a:latin typeface="Calibri" panose="020F0502020204030204" pitchFamily="34" charset="0"/>
                <a:ea typeface="Times New Roman" panose="02020603050405020304" pitchFamily="18" charset="0"/>
                <a:cs typeface="Calibri" panose="020F0502020204030204" pitchFamily="34" charset="0"/>
              </a:rPr>
              <a:t>i</a:t>
            </a:r>
            <a:r>
              <a:rPr lang="tr-TR" sz="3100" spc="-15" dirty="0">
                <a:latin typeface="Calibri" panose="020F0502020204030204" pitchFamily="34" charset="0"/>
                <a:ea typeface="Times New Roman" panose="02020603050405020304" pitchFamily="18" charset="0"/>
                <a:cs typeface="Calibri" panose="020F0502020204030204" pitchFamily="34" charset="0"/>
              </a:rPr>
              <a:t>ğ</a:t>
            </a:r>
            <a:r>
              <a:rPr lang="tr-TR" sz="3100" spc="-30" dirty="0">
                <a:latin typeface="Calibri" panose="020F0502020204030204" pitchFamily="34" charset="0"/>
                <a:ea typeface="Times New Roman" panose="02020603050405020304" pitchFamily="18" charset="0"/>
                <a:cs typeface="Calibri" panose="020F0502020204030204" pitchFamily="34" charset="0"/>
              </a:rPr>
              <a:t>i</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a:latin typeface="Calibri" panose="020F0502020204030204" pitchFamily="34" charset="0"/>
                <a:ea typeface="Times New Roman" panose="02020603050405020304" pitchFamily="18" charset="0"/>
                <a:cs typeface="Calibri" panose="020F0502020204030204" pitchFamily="34" charset="0"/>
              </a:rPr>
              <a:t>Protokol</a:t>
            </a:r>
            <a:r>
              <a:rPr lang="tr-TR" sz="3100" spc="20" dirty="0">
                <a:latin typeface="Calibri" panose="020F0502020204030204" pitchFamily="34" charset="0"/>
                <a:ea typeface="Times New Roman" panose="02020603050405020304" pitchFamily="18" charset="0"/>
                <a:cs typeface="Calibri" panose="020F0502020204030204" pitchFamily="34" charset="0"/>
              </a:rPr>
              <a:t>ü</a:t>
            </a:r>
            <a:r>
              <a:rPr lang="tr-TR" sz="3100" spc="-30" dirty="0">
                <a:latin typeface="Calibri" panose="020F0502020204030204" pitchFamily="34" charset="0"/>
                <a:ea typeface="Times New Roman" panose="02020603050405020304" pitchFamily="18" charset="0"/>
                <a:cs typeface="Calibri" panose="020F0502020204030204" pitchFamily="34" charset="0"/>
              </a:rPr>
              <a:t> </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20" dirty="0">
                <a:latin typeface="Calibri" panose="020F0502020204030204" pitchFamily="34" charset="0"/>
                <a:ea typeface="Times New Roman" panose="02020603050405020304" pitchFamily="18" charset="0"/>
                <a:cs typeface="Calibri" panose="020F0502020204030204" pitchFamily="34" charset="0"/>
              </a:rPr>
              <a:t>U</a:t>
            </a:r>
            <a:r>
              <a:rPr lang="tr-TR" sz="3100" spc="-25" dirty="0">
                <a:latin typeface="Calibri" panose="020F0502020204030204" pitchFamily="34" charset="0"/>
                <a:ea typeface="Times New Roman" panose="02020603050405020304" pitchFamily="18" charset="0"/>
                <a:cs typeface="Calibri" panose="020F0502020204030204" pitchFamily="34" charset="0"/>
              </a:rPr>
              <a:t>y</a:t>
            </a:r>
            <a:r>
              <a:rPr lang="tr-TR" sz="3100" spc="-30" dirty="0">
                <a:latin typeface="Calibri" panose="020F0502020204030204" pitchFamily="34" charset="0"/>
                <a:ea typeface="Times New Roman" panose="02020603050405020304" pitchFamily="18" charset="0"/>
                <a:cs typeface="Calibri" panose="020F0502020204030204" pitchFamily="34" charset="0"/>
              </a:rPr>
              <a:t>gulama</a:t>
            </a:r>
            <a:r>
              <a:rPr lang="tr-TR" sz="3100" spc="145"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smtClean="0">
                <a:latin typeface="Calibri" panose="020F0502020204030204" pitchFamily="34" charset="0"/>
                <a:ea typeface="Times New Roman" panose="02020603050405020304" pitchFamily="18" charset="0"/>
                <a:cs typeface="Calibri" panose="020F0502020204030204" pitchFamily="34" charset="0"/>
              </a:rPr>
              <a:t>Kıl</a:t>
            </a:r>
            <a:r>
              <a:rPr lang="tr-TR" sz="3100" spc="-5" dirty="0" smtClean="0">
                <a:latin typeface="Calibri" panose="020F0502020204030204" pitchFamily="34" charset="0"/>
                <a:ea typeface="Times New Roman" panose="02020603050405020304" pitchFamily="18" charset="0"/>
                <a:cs typeface="Calibri" panose="020F0502020204030204" pitchFamily="34" charset="0"/>
              </a:rPr>
              <a:t>a</a:t>
            </a:r>
            <a:r>
              <a:rPr lang="tr-TR" sz="3100" spc="-30" dirty="0" smtClean="0">
                <a:latin typeface="Calibri" panose="020F0502020204030204" pitchFamily="34" charset="0"/>
                <a:ea typeface="Times New Roman" panose="02020603050405020304" pitchFamily="18" charset="0"/>
                <a:cs typeface="Calibri" panose="020F0502020204030204" pitchFamily="34" charset="0"/>
              </a:rPr>
              <a:t>vu</a:t>
            </a:r>
            <a:r>
              <a:rPr lang="tr-TR" sz="3100" spc="5" dirty="0" smtClean="0">
                <a:latin typeface="Calibri" panose="020F0502020204030204" pitchFamily="34" charset="0"/>
                <a:ea typeface="Times New Roman" panose="02020603050405020304" pitchFamily="18" charset="0"/>
                <a:cs typeface="Calibri" panose="020F0502020204030204" pitchFamily="34" charset="0"/>
              </a:rPr>
              <a:t>z</a:t>
            </a:r>
            <a:r>
              <a:rPr lang="tr-TR" sz="3100" spc="-30" dirty="0" smtClean="0">
                <a:latin typeface="Calibri" panose="020F0502020204030204" pitchFamily="34" charset="0"/>
                <a:ea typeface="Times New Roman" panose="02020603050405020304" pitchFamily="18" charset="0"/>
                <a:cs typeface="Calibri" panose="020F0502020204030204" pitchFamily="34" charset="0"/>
              </a:rPr>
              <a:t>u</a:t>
            </a:r>
            <a:r>
              <a:rPr lang="tr-TR" sz="3100" spc="-30" dirty="0">
                <a:latin typeface="Calibri" panose="020F0502020204030204" pitchFamily="34" charset="0"/>
                <a:ea typeface="Times New Roman" panose="02020603050405020304" pitchFamily="18" charset="0"/>
                <a:cs typeface="Calibri" panose="020F0502020204030204" pitchFamily="34" charset="0"/>
              </a:rPr>
              <a:t> </a:t>
            </a:r>
            <a:r>
              <a:rPr lang="tr-TR" sz="3100" spc="-30" dirty="0" smtClean="0">
                <a:latin typeface="Calibri" panose="020F0502020204030204" pitchFamily="34" charset="0"/>
                <a:ea typeface="Times New Roman" panose="02020603050405020304" pitchFamily="18" charset="0"/>
                <a:cs typeface="Calibri" panose="020F0502020204030204" pitchFamily="34" charset="0"/>
              </a:rPr>
              <a:t>doğrultusunda </a:t>
            </a:r>
            <a:br>
              <a:rPr lang="tr-TR" sz="3100" spc="-30" dirty="0" smtClean="0">
                <a:latin typeface="Calibri" panose="020F0502020204030204" pitchFamily="34" charset="0"/>
                <a:ea typeface="Times New Roman" panose="02020603050405020304" pitchFamily="18" charset="0"/>
                <a:cs typeface="Calibri" panose="020F0502020204030204" pitchFamily="34" charset="0"/>
              </a:rPr>
            </a:br>
            <a:r>
              <a:rPr lang="tr-TR" sz="3100" spc="-30" dirty="0">
                <a:latin typeface="Calibri" panose="020F0502020204030204" pitchFamily="34" charset="0"/>
                <a:ea typeface="Times New Roman" panose="02020603050405020304" pitchFamily="18" charset="0"/>
                <a:cs typeface="Calibri" panose="020F0502020204030204" pitchFamily="34" charset="0"/>
              </a:rPr>
              <a:t>*</a:t>
            </a:r>
            <a:r>
              <a:rPr lang="tr-TR" sz="3100" dirty="0" smtClean="0">
                <a:latin typeface="Calibri" panose="020F0502020204030204" pitchFamily="34" charset="0"/>
                <a:ea typeface="Verdana" pitchFamily="34" charset="0"/>
                <a:cs typeface="Calibri" panose="020F0502020204030204" pitchFamily="34" charset="0"/>
              </a:rPr>
              <a:t>İlçe </a:t>
            </a:r>
            <a:r>
              <a:rPr lang="tr-TR" sz="3100" dirty="0">
                <a:latin typeface="Calibri" panose="020F0502020204030204" pitchFamily="34" charset="0"/>
                <a:ea typeface="Verdana" pitchFamily="34" charset="0"/>
                <a:cs typeface="Calibri" panose="020F0502020204030204" pitchFamily="34" charset="0"/>
              </a:rPr>
              <a:t>Okul Sağlığı </a:t>
            </a:r>
            <a:r>
              <a:rPr lang="tr-TR" sz="3100" dirty="0" smtClean="0">
                <a:latin typeface="Calibri" panose="020F0502020204030204" pitchFamily="34" charset="0"/>
                <a:ea typeface="Verdana" pitchFamily="34" charset="0"/>
                <a:cs typeface="Calibri" panose="020F0502020204030204" pitchFamily="34" charset="0"/>
              </a:rPr>
              <a:t>Kurulu oluşturulmuş ve çalışmalarına başlamıştır. </a:t>
            </a:r>
            <a:r>
              <a:rPr lang="tr-TR" sz="3100" spc="-30" dirty="0">
                <a:latin typeface="Calibri" panose="020F0502020204030204" pitchFamily="34" charset="0"/>
                <a:ea typeface="Times New Roman" panose="02020603050405020304" pitchFamily="18" charset="0"/>
                <a:cs typeface="Calibri" panose="020F0502020204030204" pitchFamily="34" charset="0"/>
              </a:rPr>
              <a:t/>
            </a:r>
            <a:br>
              <a:rPr lang="tr-TR" sz="3100" spc="-30" dirty="0">
                <a:latin typeface="Calibri" panose="020F0502020204030204" pitchFamily="34" charset="0"/>
                <a:ea typeface="Times New Roman" panose="02020603050405020304" pitchFamily="18" charset="0"/>
                <a:cs typeface="Calibri" panose="020F0502020204030204" pitchFamily="34" charset="0"/>
              </a:rPr>
            </a:br>
            <a:r>
              <a:rPr lang="tr-TR" sz="3100" spc="-30" dirty="0" smtClean="0">
                <a:latin typeface="Calibri" panose="020F0502020204030204" pitchFamily="34" charset="0"/>
                <a:ea typeface="Times New Roman" panose="02020603050405020304" pitchFamily="18" charset="0"/>
                <a:cs typeface="Calibri" panose="020F0502020204030204" pitchFamily="34" charset="0"/>
              </a:rPr>
              <a:t>*</a:t>
            </a:r>
            <a:r>
              <a:rPr lang="tr-TR" sz="3100" dirty="0" smtClean="0">
                <a:latin typeface="Calibri" panose="020F0502020204030204" pitchFamily="34" charset="0"/>
                <a:ea typeface="Verdana" pitchFamily="34" charset="0"/>
                <a:cs typeface="Calibri" panose="020F0502020204030204" pitchFamily="34" charset="0"/>
              </a:rPr>
              <a:t> İlçe </a:t>
            </a:r>
            <a:r>
              <a:rPr lang="tr-TR" sz="3100" dirty="0">
                <a:latin typeface="Calibri" panose="020F0502020204030204" pitchFamily="34" charset="0"/>
                <a:ea typeface="Verdana" pitchFamily="34" charset="0"/>
                <a:cs typeface="Calibri" panose="020F0502020204030204" pitchFamily="34" charset="0"/>
              </a:rPr>
              <a:t>Milli Eğitim </a:t>
            </a:r>
            <a:r>
              <a:rPr lang="tr-TR" sz="3100" dirty="0" smtClean="0">
                <a:latin typeface="Calibri" panose="020F0502020204030204" pitchFamily="34" charset="0"/>
                <a:ea typeface="Verdana" pitchFamily="34" charset="0"/>
                <a:cs typeface="Calibri" panose="020F0502020204030204" pitchFamily="34" charset="0"/>
              </a:rPr>
              <a:t>Müdürlüğü tarafından   resmi ve özel tüm </a:t>
            </a:r>
            <a:r>
              <a:rPr lang="tr-TR" sz="3100" dirty="0">
                <a:latin typeface="Calibri" panose="020F0502020204030204" pitchFamily="34" charset="0"/>
                <a:ea typeface="Verdana" pitchFamily="34" charset="0"/>
                <a:cs typeface="Calibri" panose="020F0502020204030204" pitchFamily="34" charset="0"/>
              </a:rPr>
              <a:t>okulların isimleri ve bu okullardaki öğrenci </a:t>
            </a:r>
            <a:r>
              <a:rPr lang="tr-TR" sz="3100" dirty="0" smtClean="0">
                <a:latin typeface="Calibri" panose="020F0502020204030204" pitchFamily="34" charset="0"/>
                <a:ea typeface="Verdana" pitchFamily="34" charset="0"/>
                <a:cs typeface="Calibri" panose="020F0502020204030204" pitchFamily="34" charset="0"/>
              </a:rPr>
              <a:t>mevcutlarını gösteren listeler hazırlanmıştır. </a:t>
            </a:r>
            <a:r>
              <a:rPr lang="tr-TR" sz="3100" dirty="0">
                <a:latin typeface="Calibri" panose="020F0502020204030204" pitchFamily="34" charset="0"/>
                <a:ea typeface="Verdana" pitchFamily="34" charset="0"/>
                <a:cs typeface="Calibri" panose="020F0502020204030204" pitchFamily="34" charset="0"/>
              </a:rPr>
              <a:t/>
            </a: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t>
            </a:r>
            <a:r>
              <a:rPr lang="tr-TR" sz="3100" dirty="0" smtClean="0">
                <a:latin typeface="Calibri" panose="020F0502020204030204" pitchFamily="34" charset="0"/>
                <a:ea typeface="Verdana" pitchFamily="34" charset="0"/>
                <a:cs typeface="Calibri" panose="020F0502020204030204" pitchFamily="34" charset="0"/>
              </a:rPr>
              <a:t>*İlçe </a:t>
            </a:r>
            <a:r>
              <a:rPr lang="tr-TR" sz="3100" dirty="0">
                <a:latin typeface="Calibri" panose="020F0502020204030204" pitchFamily="34" charset="0"/>
                <a:ea typeface="Verdana" pitchFamily="34" charset="0"/>
                <a:cs typeface="Calibri" panose="020F0502020204030204" pitchFamily="34" charset="0"/>
              </a:rPr>
              <a:t>Milli Eğitim </a:t>
            </a:r>
            <a:r>
              <a:rPr lang="tr-TR" sz="3100" dirty="0" smtClean="0">
                <a:latin typeface="Calibri" panose="020F0502020204030204" pitchFamily="34" charset="0"/>
                <a:ea typeface="Verdana" pitchFamily="34" charset="0"/>
                <a:cs typeface="Calibri" panose="020F0502020204030204" pitchFamily="34" charset="0"/>
              </a:rPr>
              <a:t>Müdürlüğü </a:t>
            </a:r>
            <a:r>
              <a:rPr lang="tr-TR" sz="3100" dirty="0">
                <a:latin typeface="Calibri" panose="020F0502020204030204" pitchFamily="34" charset="0"/>
                <a:ea typeface="Verdana" pitchFamily="34" charset="0"/>
                <a:cs typeface="Calibri" panose="020F0502020204030204" pitchFamily="34" charset="0"/>
              </a:rPr>
              <a:t>ve Toplum Sağlığı Merkezinden İlçe Değerlendirme Ekibi oluşturulması amacıyla görevlendirilen personel listeleri alınmış ve okul değerlendirme ekipleri oluşturulmuştur. </a:t>
            </a: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r>
            <a:br>
              <a:rPr lang="tr-TR" sz="3100" dirty="0">
                <a:latin typeface="Calibri" panose="020F0502020204030204" pitchFamily="34" charset="0"/>
                <a:ea typeface="Verdana" pitchFamily="34" charset="0"/>
                <a:cs typeface="Calibri" panose="020F0502020204030204" pitchFamily="34" charset="0"/>
              </a:rPr>
            </a:br>
            <a:r>
              <a:rPr lang="tr-TR" sz="3100" dirty="0">
                <a:latin typeface="Calibri" panose="020F0502020204030204" pitchFamily="34" charset="0"/>
                <a:ea typeface="Verdana" pitchFamily="34" charset="0"/>
                <a:cs typeface="Calibri" panose="020F0502020204030204" pitchFamily="34" charset="0"/>
              </a:rPr>
              <a:t> </a:t>
            </a: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4950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9033" y="924232"/>
            <a:ext cx="10273992" cy="5732207"/>
          </a:xfrm>
        </p:spPr>
        <p:txBody>
          <a:bodyPr>
            <a:noAutofit/>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a:t>*</a:t>
            </a:r>
            <a:r>
              <a:rPr lang="tr-TR" sz="3200" dirty="0" smtClean="0">
                <a:latin typeface="Calibri" panose="020F0502020204030204" pitchFamily="34" charset="0"/>
                <a:cs typeface="Calibri" panose="020F0502020204030204" pitchFamily="34" charset="0"/>
              </a:rPr>
              <a:t>İlçe  </a:t>
            </a:r>
            <a:r>
              <a:rPr lang="tr-TR" sz="3200" dirty="0">
                <a:latin typeface="Calibri" panose="020F0502020204030204" pitchFamily="34" charset="0"/>
                <a:cs typeface="Calibri" panose="020F0502020204030204" pitchFamily="34" charset="0"/>
              </a:rPr>
              <a:t>Millî  Eğitim  Müdürlüğümüz   bölgesinde  bulunan  okullarda oluşturulan okul sağlığı yönetim ekiplerine « Okulda Sağlığın Korunması ve Geliştirilmesi Programını» tanıtmak amacı ile toplantılar planlanmıştır.</a:t>
            </a:r>
            <a:br>
              <a:rPr lang="tr-TR" sz="3200" dirty="0">
                <a:latin typeface="Calibri" panose="020F0502020204030204" pitchFamily="34" charset="0"/>
                <a:cs typeface="Calibri" panose="020F0502020204030204" pitchFamily="34" charset="0"/>
              </a:rPr>
            </a:br>
            <a:r>
              <a:rPr lang="tr-TR" sz="3200" dirty="0" smtClean="0">
                <a:latin typeface="Calibri" panose="020F0502020204030204" pitchFamily="34" charset="0"/>
                <a:cs typeface="Calibri" panose="020F0502020204030204" pitchFamily="34" charset="0"/>
              </a:rPr>
              <a:t>** </a:t>
            </a:r>
            <a:r>
              <a:rPr lang="tr-TR" sz="3200" dirty="0">
                <a:latin typeface="Calibri" panose="020F0502020204030204" pitchFamily="34" charset="0"/>
                <a:cs typeface="Calibri" panose="020F0502020204030204" pitchFamily="34" charset="0"/>
              </a:rPr>
              <a:t>Yapılacak tanıtımda, </a:t>
            </a:r>
            <a:br>
              <a:rPr lang="tr-TR" sz="3200" dirty="0">
                <a:latin typeface="Calibri" panose="020F0502020204030204" pitchFamily="34" charset="0"/>
                <a:cs typeface="Calibri" panose="020F0502020204030204" pitchFamily="34" charset="0"/>
              </a:rPr>
            </a:br>
            <a:r>
              <a:rPr lang="tr-TR" sz="3200" dirty="0">
                <a:latin typeface="Calibri" panose="020F0502020204030204" pitchFamily="34" charset="0"/>
                <a:cs typeface="Calibri" panose="020F0502020204030204" pitchFamily="34" charset="0"/>
              </a:rPr>
              <a:t>-Programın amaç, hedef ve beklentileri açıklanacak  ve okulların yapması gereken hazırlıklar hakkında bilgi verilecektir. </a:t>
            </a:r>
            <a:br>
              <a:rPr lang="tr-TR" sz="3200" dirty="0">
                <a:latin typeface="Calibri" panose="020F0502020204030204" pitchFamily="34" charset="0"/>
                <a:cs typeface="Calibri" panose="020F0502020204030204" pitchFamily="34" charset="0"/>
              </a:rPr>
            </a:b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sz="2800" dirty="0" smtClean="0">
                <a:latin typeface="Calibri" panose="020F0502020204030204" pitchFamily="34" charset="0"/>
                <a:cs typeface="Calibri" panose="020F0502020204030204" pitchFamily="34" charset="0"/>
              </a:rPr>
              <a:t>  </a:t>
            </a:r>
            <a:endParaRPr lang="tr-TR" sz="2800" dirty="0">
              <a:latin typeface="Calibri" panose="020F0502020204030204" pitchFamily="34" charset="0"/>
              <a:cs typeface="Calibri" panose="020F0502020204030204" pitchFamily="34" charset="0"/>
            </a:endParaRPr>
          </a:p>
        </p:txBody>
      </p:sp>
      <p:sp>
        <p:nvSpPr>
          <p:cNvPr id="6" name="Dikdörtgen 5"/>
          <p:cNvSpPr/>
          <p:nvPr/>
        </p:nvSpPr>
        <p:spPr>
          <a:xfrm>
            <a:off x="1995947" y="707923"/>
            <a:ext cx="9507077" cy="646331"/>
          </a:xfrm>
          <a:prstGeom prst="rect">
            <a:avLst/>
          </a:prstGeom>
        </p:spPr>
        <p:txBody>
          <a:bodyPr wrap="square">
            <a:spAutoFit/>
          </a:bodyPr>
          <a:lstStyle/>
          <a:p>
            <a:r>
              <a:rPr lang="tr-TR" dirty="0">
                <a:ea typeface="Verdana" pitchFamily="34" charset="0"/>
                <a:cs typeface="Arial" pitchFamily="34" charset="0"/>
              </a:rPr>
              <a:t/>
            </a:r>
            <a:br>
              <a:rPr lang="tr-TR" dirty="0">
                <a:ea typeface="Verdana" pitchFamily="34" charset="0"/>
                <a:cs typeface="Arial" pitchFamily="34" charset="0"/>
              </a:rPr>
            </a:b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9454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0206" y="1268361"/>
            <a:ext cx="10342817" cy="4522839"/>
          </a:xfrm>
        </p:spPr>
        <p:txBody>
          <a:bodyPr/>
          <a:lstStyle/>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Okul Yönetimleri </a:t>
            </a:r>
          </a:p>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Tarafından Yapılması Gereken Çalışmalar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4272" y="157315"/>
            <a:ext cx="2143432" cy="19592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24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235974"/>
            <a:ext cx="10018713" cy="6223819"/>
          </a:xfrm>
        </p:spPr>
        <p:txBody>
          <a:bodyPr>
            <a:normAutofit/>
          </a:bodyPr>
          <a:lstStyle/>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Program kapsamında</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tabLst>
                <a:tab pos="338138" algn="l"/>
              </a:tabLst>
            </a:pPr>
            <a:endParaRPr lang="tr-TR" b="1" dirty="0">
              <a:ea typeface="Times New Roman" pitchFamily="18" charset="0"/>
              <a:cs typeface="Times New Roman" pitchFamily="18" charset="0"/>
            </a:endParaRPr>
          </a:p>
          <a:p>
            <a:pPr indent="0" algn="just" eaLnBrk="0" hangingPunct="0">
              <a:lnSpc>
                <a:spcPct val="120000"/>
              </a:lnSpc>
              <a:buNone/>
              <a:tabLst>
                <a:tab pos="338138" algn="l"/>
              </a:tabLst>
            </a:pPr>
            <a:endParaRPr lang="tr-TR" b="1" dirty="0">
              <a:ea typeface="Times New Roman" pitchFamily="18" charset="0"/>
              <a:cs typeface="Times New Roman" pitchFamily="18" charset="0"/>
            </a:endParaRPr>
          </a:p>
          <a:p>
            <a:pPr indent="0" algn="just" eaLnBrk="0" hangingPunct="0">
              <a:lnSpc>
                <a:spcPct val="120000"/>
              </a:lnSpc>
              <a:tabLst>
                <a:tab pos="338138" algn="l"/>
              </a:tabLst>
            </a:pPr>
            <a:endParaRPr lang="tr-TR" sz="900" b="1" dirty="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dirty="0">
                <a:ea typeface="Times New Roman" pitchFamily="18" charset="0"/>
                <a:cs typeface="Times New Roman" pitchFamily="18" charset="0"/>
              </a:rPr>
              <a:t> </a:t>
            </a:r>
            <a:r>
              <a:rPr lang="tr-TR" dirty="0">
                <a:latin typeface="Calibri" pitchFamily="34" charset="0"/>
                <a:ea typeface="Times New Roman" pitchFamily="18" charset="0"/>
                <a:cs typeface="Calibri" pitchFamily="34" charset="0"/>
              </a:rPr>
              <a:t>Okul yönetimi, </a:t>
            </a:r>
            <a:r>
              <a:rPr lang="tr-TR" b="1" dirty="0">
                <a:latin typeface="Calibri" pitchFamily="34" charset="0"/>
                <a:ea typeface="Times New Roman" pitchFamily="18" charset="0"/>
                <a:cs typeface="Calibri" pitchFamily="34" charset="0"/>
              </a:rPr>
              <a:t>Program bileşenlerinin </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smtClean="0">
                <a:latin typeface="Calibri" pitchFamily="34" charset="0"/>
                <a:ea typeface="Times New Roman" pitchFamily="18" charset="0"/>
                <a:cs typeface="Calibri" pitchFamily="34" charset="0"/>
              </a:rPr>
              <a:t>-Sağlık </a:t>
            </a:r>
            <a:r>
              <a:rPr lang="tr-TR" b="1" dirty="0">
                <a:latin typeface="Calibri" pitchFamily="34" charset="0"/>
                <a:ea typeface="Times New Roman" pitchFamily="18" charset="0"/>
                <a:cs typeface="Calibri" pitchFamily="34" charset="0"/>
              </a:rPr>
              <a:t>Hizmetleri</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a:t>
            </a:r>
            <a:r>
              <a:rPr lang="tr-TR" b="1" dirty="0" smtClean="0">
                <a:latin typeface="Calibri" pitchFamily="34" charset="0"/>
                <a:ea typeface="Times New Roman" pitchFamily="18" charset="0"/>
                <a:cs typeface="Calibri" pitchFamily="34" charset="0"/>
              </a:rPr>
              <a:t>Sağlıklı </a:t>
            </a:r>
            <a:r>
              <a:rPr lang="tr-TR" b="1" dirty="0">
                <a:latin typeface="Calibri" pitchFamily="34" charset="0"/>
                <a:ea typeface="Times New Roman" pitchFamily="18" charset="0"/>
                <a:cs typeface="Calibri" pitchFamily="34" charset="0"/>
              </a:rPr>
              <a:t>ve Güvenli Okul Çevresi</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a:t>
            </a:r>
            <a:r>
              <a:rPr lang="tr-TR" b="1" dirty="0" smtClean="0">
                <a:latin typeface="Calibri" pitchFamily="34" charset="0"/>
                <a:ea typeface="Times New Roman" pitchFamily="18" charset="0"/>
                <a:cs typeface="Calibri" pitchFamily="34" charset="0"/>
              </a:rPr>
              <a:t> </a:t>
            </a:r>
            <a:r>
              <a:rPr lang="tr-TR" b="1" dirty="0">
                <a:latin typeface="Calibri" pitchFamily="34" charset="0"/>
                <a:ea typeface="Times New Roman" pitchFamily="18" charset="0"/>
                <a:cs typeface="Calibri" pitchFamily="34" charset="0"/>
              </a:rPr>
              <a:t>Sağlıklı Beslenme- </a:t>
            </a:r>
            <a:r>
              <a:rPr lang="tr-TR" dirty="0" smtClean="0">
                <a:latin typeface="Calibri" pitchFamily="34" charset="0"/>
                <a:ea typeface="Times New Roman" pitchFamily="18" charset="0"/>
                <a:cs typeface="Calibri" pitchFamily="34" charset="0"/>
              </a:rPr>
              <a:t>gereklerini </a:t>
            </a:r>
            <a:r>
              <a:rPr lang="tr-TR" dirty="0">
                <a:latin typeface="Calibri" pitchFamily="34" charset="0"/>
                <a:ea typeface="Times New Roman" pitchFamily="18" charset="0"/>
                <a:cs typeface="Calibri" pitchFamily="34" charset="0"/>
              </a:rPr>
              <a:t>yerine getirmelidir.</a:t>
            </a:r>
          </a:p>
          <a:p>
            <a:pPr indent="0" algn="just" eaLnBrk="0" hangingPunct="0">
              <a:lnSpc>
                <a:spcPct val="120000"/>
              </a:lnSpc>
              <a:buNone/>
              <a:tabLst>
                <a:tab pos="338138" algn="l"/>
              </a:tabLst>
            </a:pPr>
            <a:r>
              <a:rPr lang="tr-TR" b="1" dirty="0" smtClean="0">
                <a:latin typeface="Calibri" panose="020F0502020204030204" pitchFamily="34" charset="0"/>
                <a:ea typeface="Times New Roman" pitchFamily="18" charset="0"/>
                <a:cs typeface="Calibri" panose="020F0502020204030204" pitchFamily="34" charset="0"/>
              </a:rPr>
              <a:t>                 (Form-3)</a:t>
            </a:r>
            <a:endParaRPr lang="tr-TR" sz="2400" dirty="0">
              <a:latin typeface="Calibri" panose="020F0502020204030204" pitchFamily="34" charset="0"/>
              <a:ea typeface="Times New Roman" pitchFamily="18" charset="0"/>
              <a:cs typeface="Calibri" panose="020F0502020204030204" pitchFamily="34" charset="0"/>
            </a:endParaRPr>
          </a:p>
          <a:p>
            <a:pPr indent="0" algn="just" eaLnBrk="0" hangingPunct="0">
              <a:lnSpc>
                <a:spcPct val="120000"/>
              </a:lnSpc>
              <a:buFont typeface="Wingdings" pitchFamily="2" charset="2"/>
              <a:buChar char="Ø"/>
              <a:tabLst>
                <a:tab pos="338138" algn="l"/>
              </a:tabLst>
            </a:pPr>
            <a:r>
              <a:rPr lang="tr-TR" dirty="0">
                <a:latin typeface="Calibri" panose="020F0502020204030204" pitchFamily="34" charset="0"/>
                <a:ea typeface="Times New Roman" pitchFamily="18" charset="0"/>
                <a:cs typeface="Calibri" panose="020F0502020204030204" pitchFamily="34" charset="0"/>
              </a:rPr>
              <a:t>Okulda bulunduğu takdirde </a:t>
            </a:r>
            <a:r>
              <a:rPr lang="tr-TR" b="1" dirty="0">
                <a:latin typeface="Calibri" pitchFamily="34" charset="0"/>
                <a:ea typeface="Times New Roman" pitchFamily="18" charset="0"/>
                <a:cs typeface="Calibri" pitchFamily="34" charset="0"/>
              </a:rPr>
              <a:t>sağlık çalışanı </a:t>
            </a:r>
            <a:r>
              <a:rPr lang="tr-TR" dirty="0">
                <a:latin typeface="Calibri" pitchFamily="34" charset="0"/>
                <a:ea typeface="Times New Roman" pitchFamily="18" charset="0"/>
                <a:cs typeface="Calibri" pitchFamily="34" charset="0"/>
              </a:rPr>
              <a:t>ve </a:t>
            </a:r>
            <a:r>
              <a:rPr lang="tr-TR" b="1" dirty="0">
                <a:latin typeface="Calibri" pitchFamily="34" charset="0"/>
                <a:ea typeface="Times New Roman" pitchFamily="18" charset="0"/>
                <a:cs typeface="Calibri" pitchFamily="34" charset="0"/>
              </a:rPr>
              <a:t>rehber öğretmen</a:t>
            </a:r>
            <a:r>
              <a:rPr lang="tr-TR" dirty="0">
                <a:latin typeface="Calibri" pitchFamily="34" charset="0"/>
                <a:ea typeface="Times New Roman" pitchFamily="18" charset="0"/>
                <a:cs typeface="Calibri" pitchFamily="34" charset="0"/>
              </a:rPr>
              <a:t> ekibin doğal üyesidir.</a:t>
            </a:r>
          </a:p>
          <a:p>
            <a:endParaRPr lang="tr-TR" dirty="0"/>
          </a:p>
        </p:txBody>
      </p:sp>
      <p:sp>
        <p:nvSpPr>
          <p:cNvPr id="7" name="Metin kutusu 6"/>
          <p:cNvSpPr txBox="1"/>
          <p:nvPr/>
        </p:nvSpPr>
        <p:spPr>
          <a:xfrm>
            <a:off x="1484310" y="943860"/>
            <a:ext cx="8633084" cy="978729"/>
          </a:xfrm>
          <a:prstGeom prst="rect">
            <a:avLst/>
          </a:prstGeom>
          <a:solidFill>
            <a:schemeClr val="accent3">
              <a:lumMod val="20000"/>
              <a:lumOff val="80000"/>
            </a:schemeClr>
          </a:solidFill>
          <a:ln w="57150">
            <a:solidFill>
              <a:schemeClr val="accent1">
                <a:lumMod val="75000"/>
              </a:schemeClr>
            </a:solidFill>
          </a:ln>
        </p:spPr>
        <p:txBody>
          <a:bodyPr wrap="square" rtlCol="0">
            <a:spAutoFit/>
          </a:bodyPr>
          <a:lstStyle/>
          <a:p>
            <a:pPr marL="285750" lvl="6" algn="just" defTabSz="457200" eaLnBrk="0" hangingPunct="0">
              <a:lnSpc>
                <a:spcPct val="120000"/>
              </a:lnSpc>
              <a:spcBef>
                <a:spcPct val="20000"/>
              </a:spcBef>
              <a:spcAft>
                <a:spcPts val="600"/>
              </a:spcAft>
              <a:buClr>
                <a:srgbClr val="BC1C1C">
                  <a:lumMod val="75000"/>
                </a:srgbClr>
              </a:buClr>
              <a:buSzPct val="145000"/>
              <a:buFont typeface="Wingdings" pitchFamily="2" charset="2"/>
              <a:buChar char="Ø"/>
              <a:tabLst>
                <a:tab pos="338138" algn="l"/>
              </a:tabLst>
            </a:pPr>
            <a:r>
              <a:rPr lang="tr-TR" sz="2400" dirty="0" smtClean="0">
                <a:solidFill>
                  <a:prstClr val="black"/>
                </a:solidFill>
                <a:latin typeface="Calibri" panose="020F0502020204030204" pitchFamily="34" charset="0"/>
                <a:ea typeface="Times New Roman" pitchFamily="18" charset="0"/>
                <a:cs typeface="Calibri" panose="020F0502020204030204" pitchFamily="34" charset="0"/>
              </a:rPr>
              <a:t>Okulun</a:t>
            </a:r>
            <a:r>
              <a:rPr lang="tr-TR" sz="2400" dirty="0">
                <a:solidFill>
                  <a:prstClr val="black"/>
                </a:solidFill>
                <a:latin typeface="Calibri" panose="020F0502020204030204" pitchFamily="34" charset="0"/>
                <a:ea typeface="Times New Roman" pitchFamily="18" charset="0"/>
                <a:cs typeface="Calibri" panose="020F0502020204030204" pitchFamily="34" charset="0"/>
              </a:rPr>
              <a:t>, bir idareci, bir öğretmen, bir öğrenci, bir okul aile birliği üyesinden oluşan </a:t>
            </a:r>
            <a:r>
              <a:rPr lang="tr-TR" sz="2400" b="1" dirty="0">
                <a:solidFill>
                  <a:prstClr val="black"/>
                </a:solidFill>
                <a:latin typeface="Calibri" panose="020F0502020204030204" pitchFamily="34" charset="0"/>
                <a:ea typeface="Times New Roman" pitchFamily="18" charset="0"/>
                <a:cs typeface="Calibri" panose="020F0502020204030204" pitchFamily="34" charset="0"/>
              </a:rPr>
              <a:t>Okul Sağlığı Yönetim Ekibi </a:t>
            </a:r>
            <a:r>
              <a:rPr lang="tr-TR" sz="2400" dirty="0">
                <a:solidFill>
                  <a:prstClr val="black"/>
                </a:solidFill>
                <a:latin typeface="Calibri" panose="020F0502020204030204" pitchFamily="34" charset="0"/>
                <a:ea typeface="Times New Roman" pitchFamily="18" charset="0"/>
                <a:cs typeface="Calibri" panose="020F0502020204030204" pitchFamily="34" charset="0"/>
              </a:rPr>
              <a:t>olmalıdır.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0838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8026" y="845575"/>
            <a:ext cx="10214997" cy="5771536"/>
          </a:xfrm>
        </p:spPr>
        <p:txBody>
          <a:bodyPr>
            <a:normAutofit fontScale="92500" lnSpcReduction="10000"/>
          </a:bodyPr>
          <a:lstStyle/>
          <a:p>
            <a:pPr marL="0" lvl="2" algn="just">
              <a:buFont typeface="Wingdings" pitchFamily="2" charset="2"/>
              <a:buChar char="Ø"/>
            </a:pPr>
            <a:endParaRPr lang="tr-TR" sz="2400" b="1" dirty="0" smtClean="0">
              <a:latin typeface="Calibri" pitchFamily="34" charset="0"/>
              <a:ea typeface="Times New Roman" pitchFamily="18" charset="0"/>
              <a:cs typeface="Calibri" panose="020F0502020204030204" pitchFamily="34" charset="0"/>
            </a:endParaRPr>
          </a:p>
          <a:p>
            <a:pPr marL="0" lvl="2" algn="just">
              <a:buFont typeface="Wingdings" pitchFamily="2" charset="2"/>
              <a:buChar char="Ø"/>
            </a:pPr>
            <a:r>
              <a:rPr lang="tr-TR" sz="2400" b="1" dirty="0" smtClean="0">
                <a:latin typeface="Calibri" pitchFamily="34" charset="0"/>
                <a:ea typeface="Times New Roman" pitchFamily="18" charset="0"/>
                <a:cs typeface="Calibri" panose="020F0502020204030204" pitchFamily="34" charset="0"/>
              </a:rPr>
              <a:t>O</a:t>
            </a:r>
            <a:r>
              <a:rPr lang="tr-TR" sz="2400" b="1" dirty="0" smtClean="0">
                <a:latin typeface="Calibri" pitchFamily="34" charset="0"/>
                <a:ea typeface="Times New Roman" pitchFamily="18" charset="0"/>
                <a:cs typeface="Calibri" panose="020F0502020204030204" pitchFamily="34" charset="0"/>
              </a:rPr>
              <a:t>kul </a:t>
            </a:r>
            <a:r>
              <a:rPr lang="tr-TR" sz="2400" b="1" dirty="0">
                <a:latin typeface="Calibri" pitchFamily="34" charset="0"/>
                <a:ea typeface="Times New Roman" pitchFamily="18" charset="0"/>
                <a:cs typeface="Calibri" panose="020F0502020204030204" pitchFamily="34" charset="0"/>
              </a:rPr>
              <a:t>yönetimi, değerlendirme öncesinde, yapılan iş ve işlemlerle ilgili tüm dokümanları içeren dosyayı hazırlamalıdır. </a:t>
            </a:r>
            <a:endParaRPr lang="tr-TR" sz="2400" b="1" dirty="0" smtClean="0">
              <a:latin typeface="Calibri" panose="020F0502020204030204" pitchFamily="34" charset="0"/>
              <a:ea typeface="Times New Roman" pitchFamily="18" charset="0"/>
              <a:cs typeface="Calibri" panose="020F0502020204030204" pitchFamily="34" charset="0"/>
            </a:endParaRPr>
          </a:p>
          <a:p>
            <a:pPr marL="0" lvl="2" indent="0" algn="just">
              <a:buNone/>
            </a:pPr>
            <a:r>
              <a:rPr lang="tr-TR" sz="2400" b="1" dirty="0" smtClean="0">
                <a:latin typeface="Calibri" panose="020F0502020204030204" pitchFamily="34" charset="0"/>
                <a:ea typeface="Times New Roman" pitchFamily="18" charset="0"/>
                <a:cs typeface="Calibri" panose="020F0502020204030204" pitchFamily="34" charset="0"/>
              </a:rPr>
              <a:t>«OKUL SAĞLIĞI PROGRAMI UYGULAMALARI»  DOSYASI</a:t>
            </a:r>
          </a:p>
          <a:p>
            <a:pPr marL="0" lvl="2" indent="0" algn="just">
              <a:buNone/>
            </a:pPr>
            <a:r>
              <a:rPr lang="tr-TR" sz="2400" b="1" dirty="0">
                <a:latin typeface="Calibri" panose="020F0502020204030204" pitchFamily="34" charset="0"/>
                <a:ea typeface="Times New Roman" pitchFamily="18" charset="0"/>
                <a:cs typeface="Calibri" panose="020F0502020204030204" pitchFamily="34" charset="0"/>
              </a:rPr>
              <a:t>*</a:t>
            </a:r>
            <a:r>
              <a:rPr lang="tr-TR" sz="2400" b="1" dirty="0" smtClean="0">
                <a:latin typeface="Calibri" panose="020F0502020204030204" pitchFamily="34" charset="0"/>
                <a:ea typeface="Times New Roman" pitchFamily="18" charset="0"/>
                <a:cs typeface="Calibri" panose="020F0502020204030204" pitchFamily="34" charset="0"/>
              </a:rPr>
              <a:t> </a:t>
            </a:r>
            <a:r>
              <a:rPr lang="tr-TR" sz="2400" b="1" dirty="0">
                <a:latin typeface="Calibri" panose="020F0502020204030204" pitchFamily="34" charset="0"/>
                <a:ea typeface="Times New Roman" pitchFamily="18" charset="0"/>
                <a:cs typeface="Calibri" panose="020F0502020204030204" pitchFamily="34" charset="0"/>
              </a:rPr>
              <a:t>Dosya içerisinde</a:t>
            </a:r>
            <a:r>
              <a:rPr lang="tr-TR" sz="2400" b="1" dirty="0" smtClean="0">
                <a:latin typeface="Calibri" panose="020F0502020204030204" pitchFamily="34" charset="0"/>
                <a:ea typeface="Times New Roman" pitchFamily="18" charset="0"/>
                <a:cs typeface="Calibri" panose="020F0502020204030204" pitchFamily="34" charset="0"/>
              </a:rPr>
              <a:t>;</a:t>
            </a:r>
            <a:endParaRPr lang="tr-TR" sz="2400" b="1" dirty="0">
              <a:latin typeface="Calibri" panose="020F0502020204030204" pitchFamily="34" charset="0"/>
              <a:ea typeface="Times New Roman" pitchFamily="18" charset="0"/>
              <a:cs typeface="Calibri" panose="020F0502020204030204" pitchFamily="34" charset="0"/>
            </a:endParaRP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1</a:t>
            </a:r>
            <a:r>
              <a:rPr lang="tr-TR" dirty="0" smtClean="0">
                <a:latin typeface="Calibri" panose="020F0502020204030204" pitchFamily="34" charset="0"/>
                <a:ea typeface="Times New Roman" pitchFamily="18" charset="0"/>
                <a:cs typeface="Calibri" panose="020F0502020204030204" pitchFamily="34" charset="0"/>
              </a:rPr>
              <a:t>-Okul </a:t>
            </a:r>
            <a:r>
              <a:rPr lang="tr-TR" dirty="0">
                <a:latin typeface="Calibri" panose="020F0502020204030204" pitchFamily="34" charset="0"/>
                <a:ea typeface="Times New Roman" pitchFamily="18" charset="0"/>
                <a:cs typeface="Calibri" panose="020F0502020204030204" pitchFamily="34" charset="0"/>
              </a:rPr>
              <a:t>Sağlığı Yönetim Ekibi </a:t>
            </a:r>
            <a:r>
              <a:rPr lang="tr-TR" b="1" dirty="0">
                <a:latin typeface="Calibri" panose="020F0502020204030204" pitchFamily="34" charset="0"/>
                <a:ea typeface="Times New Roman" pitchFamily="18" charset="0"/>
                <a:cs typeface="Calibri" panose="020F0502020204030204" pitchFamily="34" charset="0"/>
              </a:rPr>
              <a:t>üye listesi </a:t>
            </a:r>
            <a:r>
              <a:rPr lang="tr-TR" dirty="0">
                <a:latin typeface="Calibri" panose="020F0502020204030204" pitchFamily="34" charset="0"/>
                <a:ea typeface="Times New Roman" pitchFamily="18" charset="0"/>
                <a:cs typeface="Calibri" panose="020F0502020204030204" pitchFamily="34" charset="0"/>
              </a:rPr>
              <a:t>(Ek 2a),</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2-Okul </a:t>
            </a:r>
            <a:r>
              <a:rPr lang="tr-TR" b="1" dirty="0">
                <a:latin typeface="Calibri" panose="020F0502020204030204" pitchFamily="34" charset="0"/>
                <a:ea typeface="Times New Roman" pitchFamily="18" charset="0"/>
                <a:cs typeface="Calibri" panose="020F0502020204030204" pitchFamily="34" charset="0"/>
              </a:rPr>
              <a:t>Sağlığı Planı </a:t>
            </a:r>
            <a:r>
              <a:rPr lang="tr-TR" dirty="0">
                <a:latin typeface="Calibri" panose="020F0502020204030204" pitchFamily="34" charset="0"/>
                <a:ea typeface="Times New Roman" pitchFamily="18" charset="0"/>
                <a:cs typeface="Calibri" panose="020F0502020204030204" pitchFamily="34" charset="0"/>
              </a:rPr>
              <a:t>(Ek 2b),</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3-</a:t>
            </a:r>
            <a:r>
              <a:rPr lang="tr-TR" dirty="0">
                <a:latin typeface="Calibri" panose="020F0502020204030204" pitchFamily="34" charset="0"/>
                <a:ea typeface="Times New Roman" pitchFamily="18" charset="0"/>
                <a:cs typeface="Calibri" panose="020F0502020204030204" pitchFamily="34" charset="0"/>
              </a:rPr>
              <a:t> Öğrenci muayene, </a:t>
            </a:r>
            <a:r>
              <a:rPr lang="tr-TR" b="1" dirty="0">
                <a:latin typeface="Calibri" panose="020F0502020204030204" pitchFamily="34" charset="0"/>
                <a:ea typeface="Times New Roman" pitchFamily="18" charset="0"/>
                <a:cs typeface="Calibri" panose="020F0502020204030204" pitchFamily="34" charset="0"/>
              </a:rPr>
              <a:t>aşı ve tarama </a:t>
            </a:r>
            <a:r>
              <a:rPr lang="tr-TR" dirty="0">
                <a:latin typeface="Calibri" panose="020F0502020204030204" pitchFamily="34" charset="0"/>
                <a:ea typeface="Times New Roman" pitchFamily="18" charset="0"/>
                <a:cs typeface="Calibri" panose="020F0502020204030204" pitchFamily="34" charset="0"/>
              </a:rPr>
              <a:t>sonuçlarının sayısal verileri,</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4-</a:t>
            </a:r>
            <a:r>
              <a:rPr lang="tr-TR" dirty="0">
                <a:latin typeface="Calibri" panose="020F0502020204030204" pitchFamily="34" charset="0"/>
                <a:ea typeface="Times New Roman" pitchFamily="18" charset="0"/>
                <a:cs typeface="Calibri" panose="020F0502020204030204" pitchFamily="34" charset="0"/>
              </a:rPr>
              <a:t> </a:t>
            </a:r>
            <a:r>
              <a:rPr lang="tr-TR" b="1" dirty="0">
                <a:latin typeface="Calibri" panose="020F0502020204030204" pitchFamily="34" charset="0"/>
                <a:ea typeface="Times New Roman" pitchFamily="18" charset="0"/>
                <a:cs typeface="Calibri" panose="020F0502020204030204" pitchFamily="34" charset="0"/>
              </a:rPr>
              <a:t>Rehberlik hizmetleri planı</a:t>
            </a:r>
            <a:r>
              <a:rPr lang="tr-TR" dirty="0">
                <a:latin typeface="Calibri" panose="020F0502020204030204" pitchFamily="34" charset="0"/>
                <a:ea typeface="Times New Roman" pitchFamily="18" charset="0"/>
                <a:cs typeface="Calibri" panose="020F0502020204030204" pitchFamily="34" charset="0"/>
              </a:rPr>
              <a:t>, raporları/kayıtları, sayısal verileri,</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5-</a:t>
            </a:r>
            <a:r>
              <a:rPr lang="tr-TR" dirty="0" smtClean="0">
                <a:latin typeface="Calibri" panose="020F0502020204030204" pitchFamily="34" charset="0"/>
                <a:ea typeface="Times New Roman" pitchFamily="18" charset="0"/>
                <a:cs typeface="Calibri" panose="020F0502020204030204" pitchFamily="34" charset="0"/>
              </a:rPr>
              <a:t>Sağlıkla </a:t>
            </a:r>
            <a:r>
              <a:rPr lang="tr-TR" dirty="0">
                <a:latin typeface="Calibri" panose="020F0502020204030204" pitchFamily="34" charset="0"/>
                <a:ea typeface="Times New Roman" pitchFamily="18" charset="0"/>
                <a:cs typeface="Calibri" panose="020F0502020204030204" pitchFamily="34" charset="0"/>
              </a:rPr>
              <a:t>ilgili konularda </a:t>
            </a:r>
            <a:r>
              <a:rPr lang="tr-TR" b="1" dirty="0">
                <a:latin typeface="Calibri" panose="020F0502020204030204" pitchFamily="34" charset="0"/>
                <a:ea typeface="Times New Roman" pitchFamily="18" charset="0"/>
                <a:cs typeface="Calibri" panose="020F0502020204030204" pitchFamily="34" charset="0"/>
              </a:rPr>
              <a:t>öğrenci, okul çalışanları ve velilere yönelik olarak yapılan eğitimlere </a:t>
            </a:r>
            <a:r>
              <a:rPr lang="tr-TR" dirty="0">
                <a:latin typeface="Calibri" panose="020F0502020204030204" pitchFamily="34" charset="0"/>
                <a:ea typeface="Times New Roman" pitchFamily="18" charset="0"/>
                <a:cs typeface="Calibri" panose="020F0502020204030204" pitchFamily="34" charset="0"/>
              </a:rPr>
              <a:t>ait dokümanlar ve kayıt/katılım formları,</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6-</a:t>
            </a:r>
            <a:r>
              <a:rPr lang="tr-TR" dirty="0" smtClean="0">
                <a:latin typeface="Calibri" panose="020F0502020204030204" pitchFamily="34" charset="0"/>
                <a:ea typeface="Times New Roman" pitchFamily="18" charset="0"/>
                <a:cs typeface="Calibri" panose="020F0502020204030204" pitchFamily="34" charset="0"/>
              </a:rPr>
              <a:t>Program </a:t>
            </a:r>
            <a:r>
              <a:rPr lang="tr-TR" dirty="0">
                <a:latin typeface="Calibri" panose="020F0502020204030204" pitchFamily="34" charset="0"/>
                <a:ea typeface="Times New Roman" pitchFamily="18" charset="0"/>
                <a:cs typeface="Calibri" panose="020F0502020204030204" pitchFamily="34" charset="0"/>
              </a:rPr>
              <a:t>kapsamında gerçekleştirilen </a:t>
            </a:r>
            <a:r>
              <a:rPr lang="tr-TR" b="1" dirty="0">
                <a:latin typeface="Calibri" panose="020F0502020204030204" pitchFamily="34" charset="0"/>
                <a:ea typeface="Times New Roman" pitchFamily="18" charset="0"/>
                <a:cs typeface="Calibri" panose="020F0502020204030204" pitchFamily="34" charset="0"/>
              </a:rPr>
              <a:t>etkinliklere </a:t>
            </a:r>
            <a:r>
              <a:rPr lang="tr-TR" dirty="0">
                <a:latin typeface="Calibri" panose="020F0502020204030204" pitchFamily="34" charset="0"/>
                <a:ea typeface="Times New Roman" pitchFamily="18" charset="0"/>
                <a:cs typeface="Calibri" panose="020F0502020204030204" pitchFamily="34" charset="0"/>
              </a:rPr>
              <a:t>ait belgeler (fotoğraf, kayıt/katılım formları, afiş ve broşür gibi),</a:t>
            </a:r>
          </a:p>
          <a:p>
            <a:endParaRPr lang="tr-TR" dirty="0">
              <a:latin typeface="Calibri" panose="020F0502020204030204" pitchFamily="34" charset="0"/>
              <a:cs typeface="Calibri" panose="020F0502020204030204" pitchFamily="34" charset="0"/>
            </a:endParaRP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1900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4477" y="88490"/>
            <a:ext cx="4896465" cy="786581"/>
          </a:xfrm>
        </p:spPr>
        <p:txBody>
          <a:bodyPr/>
          <a:lstStyle/>
          <a:p>
            <a:pPr lvl="0" defTabSz="1088502">
              <a:spcBef>
                <a:spcPts val="0"/>
              </a:spcBef>
              <a:defRPr/>
            </a:pPr>
            <a:r>
              <a:rPr lang="tr-TR" b="1" dirty="0">
                <a:ln w="11430"/>
              </a:rPr>
              <a:t>Sunum İçeriği</a:t>
            </a:r>
          </a:p>
        </p:txBody>
      </p:sp>
      <p:sp>
        <p:nvSpPr>
          <p:cNvPr id="3" name="İçerik Yer Tutucusu 2"/>
          <p:cNvSpPr>
            <a:spLocks noGrp="1"/>
          </p:cNvSpPr>
          <p:nvPr>
            <p:ph idx="1"/>
          </p:nvPr>
        </p:nvSpPr>
        <p:spPr>
          <a:xfrm>
            <a:off x="1533473" y="1012723"/>
            <a:ext cx="9635974" cy="5604387"/>
          </a:xfrm>
        </p:spPr>
        <p:txBody>
          <a:bodyPr>
            <a:noAutofit/>
          </a:bodyPr>
          <a:lstStyle/>
          <a:p>
            <a:pPr lvl="4" algn="just">
              <a:lnSpc>
                <a:spcPct val="150000"/>
              </a:lnSpc>
              <a:buFont typeface="Wingdings" pitchFamily="2" charset="2"/>
              <a:buChar char="q"/>
            </a:pPr>
            <a:r>
              <a:rPr lang="tr-TR" sz="2400" b="1" dirty="0">
                <a:latin typeface="Calibri" pitchFamily="34" charset="0"/>
                <a:ea typeface="Verdana" pitchFamily="34" charset="0"/>
                <a:cs typeface="Calibri" pitchFamily="34" charset="0"/>
              </a:rPr>
              <a:t>Programın Tanıtımı ve Kapsamı </a:t>
            </a:r>
          </a:p>
          <a:p>
            <a:pPr algn="just">
              <a:lnSpc>
                <a:spcPct val="150000"/>
              </a:lnSpc>
              <a:buFont typeface="Wingdings" pitchFamily="2" charset="2"/>
              <a:buChar char="q"/>
            </a:pPr>
            <a:r>
              <a:rPr lang="tr-TR" b="1" dirty="0">
                <a:latin typeface="Calibri" pitchFamily="34" charset="0"/>
                <a:ea typeface="Verdana" pitchFamily="34" charset="0"/>
                <a:cs typeface="Calibri" pitchFamily="34" charset="0"/>
              </a:rPr>
              <a:t> Halk Sağlığı Müdürlüğünce Yapılması Gereken / Yapılan Çalışmalar </a:t>
            </a:r>
          </a:p>
          <a:p>
            <a:pPr algn="just">
              <a:lnSpc>
                <a:spcPct val="150000"/>
              </a:lnSpc>
              <a:buFont typeface="Wingdings" pitchFamily="2" charset="2"/>
              <a:buChar char="q"/>
            </a:pPr>
            <a:r>
              <a:rPr lang="tr-TR" b="1" dirty="0">
                <a:latin typeface="Calibri" pitchFamily="34" charset="0"/>
                <a:ea typeface="Verdana" pitchFamily="34" charset="0"/>
                <a:cs typeface="Calibri" pitchFamily="34" charset="0"/>
              </a:rPr>
              <a:t>İlçe Milli Eğitim Müdürlüğümüz Tarafından Yapılması Gereken Çalışmalar</a:t>
            </a:r>
          </a:p>
          <a:p>
            <a:pPr algn="just">
              <a:lnSpc>
                <a:spcPct val="150000"/>
              </a:lnSpc>
              <a:buFont typeface="Wingdings" pitchFamily="2" charset="2"/>
              <a:buChar char="q"/>
            </a:pPr>
            <a:r>
              <a:rPr lang="tr-TR" b="1" dirty="0">
                <a:latin typeface="Calibri" pitchFamily="34" charset="0"/>
                <a:ea typeface="Verdana" pitchFamily="34" charset="0"/>
                <a:cs typeface="Calibri" pitchFamily="34" charset="0"/>
              </a:rPr>
              <a:t> Toplum Sağlığı Merkezleri Tarafından Yapılması Gereken Çalışmalar</a:t>
            </a:r>
          </a:p>
          <a:p>
            <a:pPr algn="just">
              <a:lnSpc>
                <a:spcPct val="150000"/>
              </a:lnSpc>
              <a:buFont typeface="Wingdings" pitchFamily="2" charset="2"/>
              <a:buChar char="q"/>
            </a:pPr>
            <a:r>
              <a:rPr lang="tr-TR" b="1" dirty="0">
                <a:latin typeface="Calibri" pitchFamily="34" charset="0"/>
                <a:ea typeface="Verdana" pitchFamily="34" charset="0"/>
                <a:cs typeface="Calibri" pitchFamily="34" charset="0"/>
              </a:rPr>
              <a:t> Okul Yönetimleri Tarafından Yapılması Gereken Çalışmalar</a:t>
            </a:r>
          </a:p>
          <a:p>
            <a:pPr algn="just">
              <a:lnSpc>
                <a:spcPct val="150000"/>
              </a:lnSpc>
              <a:buFont typeface="Wingdings" pitchFamily="2" charset="2"/>
              <a:buChar char="q"/>
            </a:pPr>
            <a:r>
              <a:rPr lang="tr-TR" b="1" dirty="0">
                <a:latin typeface="Calibri" pitchFamily="34" charset="0"/>
                <a:ea typeface="Verdana" pitchFamily="34" charset="0"/>
                <a:cs typeface="Calibri" pitchFamily="34" charset="0"/>
              </a:rPr>
              <a:t> İlçe Değerlendirme Ekipleri Tarafından Yapılması Gereken </a:t>
            </a:r>
            <a:r>
              <a:rPr lang="tr-TR" b="1" dirty="0" smtClean="0">
                <a:latin typeface="Calibri" pitchFamily="34" charset="0"/>
                <a:ea typeface="Verdana" pitchFamily="34" charset="0"/>
                <a:cs typeface="Calibri" pitchFamily="34" charset="0"/>
              </a:rPr>
              <a:t>Çalışmalar</a:t>
            </a:r>
            <a:endParaRPr lang="tr-TR" b="1" dirty="0">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3095218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2220" y="235974"/>
            <a:ext cx="10460804" cy="6312309"/>
          </a:xfrm>
        </p:spPr>
        <p:txBody>
          <a:bodyPr>
            <a:normAutofit/>
          </a:bodyPr>
          <a:lstStyle/>
          <a:p>
            <a:pPr marL="0" indent="0" algn="just">
              <a:buNone/>
            </a:pPr>
            <a:endParaRPr lang="tr-TR" b="1" dirty="0" smtClean="0">
              <a:ea typeface="Times New Roman" pitchFamily="18" charset="0"/>
              <a:cs typeface="Times New Roman" pitchFamily="18" charset="0"/>
            </a:endParaRPr>
          </a:p>
          <a:p>
            <a:pPr marL="0" indent="0" algn="just">
              <a:buNone/>
            </a:pPr>
            <a:r>
              <a:rPr lang="tr-TR" b="1" dirty="0" smtClean="0">
                <a:ea typeface="Times New Roman" pitchFamily="18" charset="0"/>
                <a:cs typeface="Times New Roman" pitchFamily="18" charset="0"/>
              </a:rPr>
              <a:t>7-</a:t>
            </a:r>
            <a:r>
              <a:rPr lang="tr-TR" dirty="0">
                <a:ea typeface="Times New Roman" pitchFamily="18" charset="0"/>
                <a:cs typeface="Times New Roman" pitchFamily="18" charset="0"/>
              </a:rPr>
              <a:t> </a:t>
            </a:r>
            <a:r>
              <a:rPr lang="tr-TR" sz="2800" dirty="0">
                <a:latin typeface="Calibri" pitchFamily="34" charset="0"/>
                <a:ea typeface="Times New Roman" pitchFamily="18" charset="0"/>
                <a:cs typeface="Calibri" pitchFamily="34" charset="0"/>
              </a:rPr>
              <a:t>Kantin, yemekhane, kafeterya, büfe, çay ocağı ve pansiyon vb. </a:t>
            </a:r>
            <a:r>
              <a:rPr lang="tr-TR" sz="2800" b="1" dirty="0">
                <a:latin typeface="Calibri" pitchFamily="34" charset="0"/>
                <a:ea typeface="Times New Roman" pitchFamily="18" charset="0"/>
                <a:cs typeface="Calibri" pitchFamily="34" charset="0"/>
              </a:rPr>
              <a:t>çalışanlarının sağlık bilgisi eğitimi </a:t>
            </a:r>
            <a:r>
              <a:rPr lang="tr-TR" sz="2800" dirty="0">
                <a:latin typeface="Calibri" pitchFamily="34" charset="0"/>
                <a:ea typeface="Times New Roman" pitchFamily="18" charset="0"/>
                <a:cs typeface="Calibri" pitchFamily="34" charset="0"/>
              </a:rPr>
              <a:t>belgeleri,</a:t>
            </a:r>
          </a:p>
          <a:p>
            <a:pPr marL="0" indent="0" algn="just">
              <a:buNone/>
            </a:pPr>
            <a:r>
              <a:rPr lang="tr-TR" sz="2800" b="1" dirty="0" smtClean="0">
                <a:latin typeface="Calibri" pitchFamily="34" charset="0"/>
                <a:ea typeface="Times New Roman" pitchFamily="18" charset="0"/>
                <a:cs typeface="Calibri" pitchFamily="34" charset="0"/>
              </a:rPr>
              <a:t>8-</a:t>
            </a:r>
            <a:r>
              <a:rPr lang="tr-TR" sz="2800" dirty="0">
                <a:latin typeface="Calibri" pitchFamily="34" charset="0"/>
                <a:ea typeface="Times New Roman" pitchFamily="18" charset="0"/>
                <a:cs typeface="Calibri" pitchFamily="34" charset="0"/>
              </a:rPr>
              <a:t> Okul tarafından, yemekhane, kantin, kafeterya, büfe, çay ocağı ve gıda depolarının “Okul Kantinlerinde Satılacak Gıdalar ve Eğitim Kurumlarındaki </a:t>
            </a:r>
            <a:r>
              <a:rPr lang="tr-TR" sz="2800" b="1" dirty="0">
                <a:latin typeface="Calibri" pitchFamily="34" charset="0"/>
                <a:ea typeface="Times New Roman" pitchFamily="18" charset="0"/>
                <a:cs typeface="Calibri" pitchFamily="34" charset="0"/>
              </a:rPr>
              <a:t>Gıda İşletmelerinin Hijyen Yönünden Denetlenmesi Genelgesi” eklerinde yer alan Kontrol ve Denetim Formu</a:t>
            </a:r>
            <a:r>
              <a:rPr lang="tr-TR" sz="2800" dirty="0">
                <a:latin typeface="Calibri" pitchFamily="34" charset="0"/>
                <a:ea typeface="Times New Roman" pitchFamily="18" charset="0"/>
                <a:cs typeface="Calibri" pitchFamily="34" charset="0"/>
              </a:rPr>
              <a:t>” ile en az ayda bir kez denetlendiğine dair belgeler,</a:t>
            </a:r>
          </a:p>
          <a:p>
            <a:pPr marL="0" indent="0" algn="just">
              <a:buNone/>
            </a:pPr>
            <a:r>
              <a:rPr lang="tr-TR" sz="2800" b="1" dirty="0" smtClean="0">
                <a:latin typeface="Calibri" pitchFamily="34" charset="0"/>
                <a:ea typeface="Times New Roman" pitchFamily="18" charset="0"/>
                <a:cs typeface="Calibri" pitchFamily="34" charset="0"/>
              </a:rPr>
              <a:t>9-</a:t>
            </a:r>
            <a:r>
              <a:rPr lang="tr-TR" sz="2800" dirty="0" smtClean="0">
                <a:latin typeface="Calibri" pitchFamily="34" charset="0"/>
                <a:ea typeface="Times New Roman" pitchFamily="18" charset="0"/>
                <a:cs typeface="Calibri" pitchFamily="34" charset="0"/>
              </a:rPr>
              <a:t>Personel </a:t>
            </a:r>
            <a:r>
              <a:rPr lang="tr-TR" sz="2800" b="1" dirty="0">
                <a:latin typeface="Calibri" pitchFamily="34" charset="0"/>
                <a:ea typeface="Times New Roman" pitchFamily="18" charset="0"/>
                <a:cs typeface="Calibri" pitchFamily="34" charset="0"/>
              </a:rPr>
              <a:t>ilkyardım sertifikaları,</a:t>
            </a:r>
          </a:p>
          <a:p>
            <a:pPr marL="0" indent="0" algn="just">
              <a:buNone/>
            </a:pPr>
            <a:r>
              <a:rPr lang="tr-TR" sz="2800" b="1" dirty="0" smtClean="0">
                <a:latin typeface="Calibri" pitchFamily="34" charset="0"/>
                <a:ea typeface="Times New Roman" pitchFamily="18" charset="0"/>
                <a:cs typeface="Calibri" pitchFamily="34" charset="0"/>
              </a:rPr>
              <a:t>10-</a:t>
            </a:r>
            <a:r>
              <a:rPr lang="tr-TR" sz="2800" dirty="0">
                <a:latin typeface="Calibri" pitchFamily="34" charset="0"/>
                <a:ea typeface="Times New Roman" pitchFamily="18" charset="0"/>
                <a:cs typeface="Calibri" pitchFamily="34" charset="0"/>
              </a:rPr>
              <a:t> Varsa </a:t>
            </a:r>
            <a:r>
              <a:rPr lang="tr-TR" sz="2800" b="1" dirty="0">
                <a:latin typeface="Calibri" pitchFamily="34" charset="0"/>
                <a:ea typeface="Times New Roman" pitchFamily="18" charset="0"/>
                <a:cs typeface="Calibri" pitchFamily="34" charset="0"/>
              </a:rPr>
              <a:t>Beslenme Dostu Okul ve/veya Beyaz Bayrak sertifikalarının </a:t>
            </a:r>
            <a:r>
              <a:rPr lang="tr-TR" sz="2800" dirty="0">
                <a:latin typeface="Calibri" pitchFamily="34" charset="0"/>
                <a:ea typeface="Times New Roman" pitchFamily="18" charset="0"/>
                <a:cs typeface="Calibri" pitchFamily="34" charset="0"/>
              </a:rPr>
              <a:t>birer örneği yer almalıdır.</a:t>
            </a:r>
          </a:p>
          <a:p>
            <a:pPr marL="0" indent="0" algn="just">
              <a:buNone/>
            </a:pPr>
            <a:r>
              <a:rPr lang="tr-TR" sz="2800" dirty="0">
                <a:latin typeface="Calibri" pitchFamily="34" charset="0"/>
                <a:ea typeface="Times New Roman" pitchFamily="18" charset="0"/>
                <a:cs typeface="Calibri" pitchFamily="34" charset="0"/>
              </a:rPr>
              <a:t>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26862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86813"/>
            <a:ext cx="10018713" cy="1573162"/>
          </a:xfrm>
        </p:spPr>
        <p:txBody>
          <a:bodyPr/>
          <a:lstStyle/>
          <a:p>
            <a:r>
              <a:rPr lang="tr-TR" b="1" dirty="0" smtClean="0"/>
              <a:t/>
            </a:r>
            <a:br>
              <a:rPr lang="tr-TR" b="1" dirty="0" smtClean="0"/>
            </a:br>
            <a:r>
              <a:rPr lang="tr-TR" b="1" dirty="0" smtClean="0"/>
              <a:t>ÖNEMLİ</a:t>
            </a:r>
            <a:endParaRPr lang="tr-TR" b="1" dirty="0"/>
          </a:p>
        </p:txBody>
      </p:sp>
      <p:sp>
        <p:nvSpPr>
          <p:cNvPr id="4" name="Oval 3"/>
          <p:cNvSpPr/>
          <p:nvPr/>
        </p:nvSpPr>
        <p:spPr>
          <a:xfrm>
            <a:off x="1484311" y="1622323"/>
            <a:ext cx="10432026" cy="5073444"/>
          </a:xfrm>
          <a:prstGeom prst="ellipse">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tr-TR" dirty="0" smtClean="0">
                <a:solidFill>
                  <a:schemeClr val="tx1"/>
                </a:solidFill>
                <a:ea typeface="Times New Roman" pitchFamily="18" charset="0"/>
                <a:cs typeface="Times New Roman" pitchFamily="18" charset="0"/>
              </a:rPr>
              <a:t> </a:t>
            </a:r>
            <a:r>
              <a:rPr lang="tr-TR" sz="2800" b="1" dirty="0" smtClean="0">
                <a:solidFill>
                  <a:schemeClr val="tx1"/>
                </a:solidFill>
                <a:latin typeface="Calibri" panose="020F0502020204030204" pitchFamily="34" charset="0"/>
                <a:ea typeface="Times New Roman" pitchFamily="18" charset="0"/>
                <a:cs typeface="Calibri" panose="020F0502020204030204" pitchFamily="34" charset="0"/>
              </a:rPr>
              <a:t>Değerlendirme öncesi okul yönetimi tarafından dosya tamamlanmış olmalı ve değerlendirme ekibine sunulmalıdır. Dosyanın eksik olması veya hazır olmaması durumunda okul değerlendirmesi başlatılmamalıdır.</a:t>
            </a:r>
            <a:endParaRPr lang="tr-TR" sz="2800" b="1" dirty="0">
              <a:solidFill>
                <a:schemeClr val="tx1"/>
              </a:solidFill>
              <a:latin typeface="Calibri" panose="020F0502020204030204" pitchFamily="34" charset="0"/>
              <a:ea typeface="Times New Roman" pitchFamily="18" charset="0"/>
              <a:cs typeface="Calibri" panose="020F0502020204030204" pitchFamily="34" charset="0"/>
            </a:endParaRPr>
          </a:p>
          <a:p>
            <a:endParaRPr lang="tr-TR" dirty="0"/>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65522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582994" y="981374"/>
            <a:ext cx="9920030" cy="414202"/>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EK – 2a: OKUL SAĞLIĞI YÖNETİM EKİBİ</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6" name="4 Tablo"/>
          <p:cNvGraphicFramePr>
            <a:graphicFrameLocks noGrp="1"/>
          </p:cNvGraphicFramePr>
          <p:nvPr>
            <p:extLst>
              <p:ext uri="{D42A27DB-BD31-4B8C-83A1-F6EECF244321}">
                <p14:modId xmlns:p14="http://schemas.microsoft.com/office/powerpoint/2010/main" val="2330822653"/>
              </p:ext>
            </p:extLst>
          </p:nvPr>
        </p:nvGraphicFramePr>
        <p:xfrm>
          <a:off x="1198664" y="1628800"/>
          <a:ext cx="10512597" cy="4536504"/>
        </p:xfrm>
        <a:graphic>
          <a:graphicData uri="http://schemas.openxmlformats.org/drawingml/2006/table">
            <a:tbl>
              <a:tblPr/>
              <a:tblGrid>
                <a:gridCol w="819409">
                  <a:extLst>
                    <a:ext uri="{9D8B030D-6E8A-4147-A177-3AD203B41FA5}">
                      <a16:colId xmlns:a16="http://schemas.microsoft.com/office/drawing/2014/main" val="20000"/>
                    </a:ext>
                  </a:extLst>
                </a:gridCol>
                <a:gridCol w="3385339">
                  <a:extLst>
                    <a:ext uri="{9D8B030D-6E8A-4147-A177-3AD203B41FA5}">
                      <a16:colId xmlns:a16="http://schemas.microsoft.com/office/drawing/2014/main" val="20001"/>
                    </a:ext>
                  </a:extLst>
                </a:gridCol>
                <a:gridCol w="2103101">
                  <a:extLst>
                    <a:ext uri="{9D8B030D-6E8A-4147-A177-3AD203B41FA5}">
                      <a16:colId xmlns:a16="http://schemas.microsoft.com/office/drawing/2014/main" val="20002"/>
                    </a:ext>
                  </a:extLst>
                </a:gridCol>
                <a:gridCol w="2101647">
                  <a:extLst>
                    <a:ext uri="{9D8B030D-6E8A-4147-A177-3AD203B41FA5}">
                      <a16:colId xmlns:a16="http://schemas.microsoft.com/office/drawing/2014/main" val="20003"/>
                    </a:ext>
                  </a:extLst>
                </a:gridCol>
                <a:gridCol w="2103101">
                  <a:extLst>
                    <a:ext uri="{9D8B030D-6E8A-4147-A177-3AD203B41FA5}">
                      <a16:colId xmlns:a16="http://schemas.microsoft.com/office/drawing/2014/main" val="20004"/>
                    </a:ext>
                  </a:extLst>
                </a:gridCol>
              </a:tblGrid>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00">
                        <a:spcAft>
                          <a:spcPts val="0"/>
                        </a:spcAft>
                      </a:pPr>
                      <a:r>
                        <a:rPr lang="tr-TR" sz="1800" b="1" dirty="0">
                          <a:latin typeface="+mn-lt"/>
                          <a:ea typeface="Times New Roman"/>
                          <a:cs typeface="Times New Roman"/>
                        </a:rPr>
                        <a:t>Sıra </a:t>
                      </a:r>
                      <a:r>
                        <a:rPr lang="tr-TR" sz="1800" b="1" spc="-10" dirty="0" smtClean="0">
                          <a:latin typeface="+mn-lt"/>
                          <a:ea typeface="Times New Roman"/>
                          <a:cs typeface="Times New Roman"/>
                        </a:rPr>
                        <a:t>N</a:t>
                      </a:r>
                      <a:r>
                        <a:rPr lang="tr-TR" sz="1800" b="1" dirty="0" smtClean="0">
                          <a:latin typeface="+mn-lt"/>
                          <a:ea typeface="Times New Roman"/>
                          <a:cs typeface="Times New Roman"/>
                        </a:rPr>
                        <a:t>o</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A</a:t>
                      </a:r>
                      <a:r>
                        <a:rPr lang="tr-TR" sz="1800" b="1" dirty="0">
                          <a:latin typeface="+mn-lt"/>
                          <a:ea typeface="Times New Roman"/>
                          <a:cs typeface="Times New Roman"/>
                        </a:rPr>
                        <a:t>dı Soyadı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U</a:t>
                      </a:r>
                      <a:r>
                        <a:rPr lang="tr-TR" sz="1800" b="1" dirty="0">
                          <a:latin typeface="+mn-lt"/>
                          <a:ea typeface="Times New Roman"/>
                          <a:cs typeface="Times New Roman"/>
                        </a:rPr>
                        <a:t>nva</a:t>
                      </a:r>
                      <a:r>
                        <a:rPr lang="tr-TR" sz="1800" b="1" spc="-5" dirty="0">
                          <a:latin typeface="+mn-lt"/>
                          <a:ea typeface="Times New Roman"/>
                          <a:cs typeface="Times New Roman"/>
                        </a:rPr>
                        <a:t>n</a:t>
                      </a:r>
                      <a:r>
                        <a:rPr lang="tr-TR" sz="1800" b="1" dirty="0">
                          <a:latin typeface="+mn-lt"/>
                          <a:ea typeface="Times New Roman"/>
                          <a:cs typeface="Times New Roman"/>
                        </a:rPr>
                        <a:t>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spc="-10" dirty="0">
                          <a:latin typeface="+mn-lt"/>
                          <a:ea typeface="Times New Roman"/>
                          <a:cs typeface="Times New Roman"/>
                        </a:rPr>
                        <a:t>G</a:t>
                      </a:r>
                      <a:r>
                        <a:rPr lang="tr-TR" sz="1800" b="1" dirty="0">
                          <a:latin typeface="+mn-lt"/>
                          <a:ea typeface="Times New Roman"/>
                          <a:cs typeface="Times New Roman"/>
                        </a:rPr>
                        <a:t>örevi</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dirty="0">
                          <a:latin typeface="+mn-lt"/>
                          <a:ea typeface="Times New Roman"/>
                          <a:cs typeface="Times New Roman"/>
                        </a:rPr>
                        <a:t>İ</a:t>
                      </a:r>
                      <a:r>
                        <a:rPr lang="tr-TR" sz="1800" b="1" spc="5" dirty="0">
                          <a:latin typeface="+mn-lt"/>
                          <a:ea typeface="Times New Roman"/>
                          <a:cs typeface="Times New Roman"/>
                        </a:rPr>
                        <a:t>m</a:t>
                      </a:r>
                      <a:r>
                        <a:rPr lang="tr-TR" sz="1800" b="1" spc="-10" dirty="0">
                          <a:latin typeface="+mn-lt"/>
                          <a:ea typeface="Times New Roman"/>
                          <a:cs typeface="Times New Roman"/>
                        </a:rPr>
                        <a:t>z</a:t>
                      </a:r>
                      <a:r>
                        <a:rPr lang="tr-TR" sz="1800" b="1" dirty="0">
                          <a:latin typeface="+mn-lt"/>
                          <a:ea typeface="Times New Roman"/>
                          <a:cs typeface="Times New Roman"/>
                        </a:rPr>
                        <a:t>a</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1</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2</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3</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4</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5</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2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6</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08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74133"/>
            <a:ext cx="10018713" cy="2137893"/>
          </a:xfrm>
        </p:spPr>
        <p:txBody>
          <a:bodyPr>
            <a:normAutofit lnSpcReduction="10000"/>
          </a:bodyPr>
          <a:lstStyle/>
          <a:p>
            <a:pPr marL="0" lvl="0" indent="0" defTabSz="914400" fontAlgn="base">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AMAÇ: </a:t>
            </a:r>
            <a:r>
              <a:rPr lang="tr-TR" sz="2000" dirty="0" err="1">
                <a:latin typeface="Calibri" pitchFamily="34" charset="0"/>
                <a:ea typeface="Times New Roman" pitchFamily="18" charset="0"/>
                <a:cs typeface="Calibri" pitchFamily="34" charset="0"/>
              </a:rPr>
              <a:t>Obezite</a:t>
            </a:r>
            <a:r>
              <a:rPr lang="tr-TR" sz="2000" dirty="0">
                <a:latin typeface="Calibri" pitchFamily="34" charset="0"/>
                <a:ea typeface="Times New Roman" pitchFamily="18" charset="0"/>
                <a:cs typeface="Calibri" pitchFamily="34" charset="0"/>
              </a:rPr>
              <a:t> ile mücadele</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HEDEFLER:</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Obezitenin</a:t>
            </a:r>
            <a:r>
              <a:rPr lang="tr-TR" sz="2000" dirty="0">
                <a:latin typeface="Calibri" pitchFamily="34" charset="0"/>
                <a:ea typeface="Times New Roman" pitchFamily="18" charset="0"/>
                <a:cs typeface="Calibri" pitchFamily="34" charset="0"/>
              </a:rPr>
              <a:t> zararları konusunda öğrencilerin bilinçlerinin artırılması,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a:latin typeface="Calibri" pitchFamily="34" charset="0"/>
                <a:ea typeface="Times New Roman" pitchFamily="18" charset="0"/>
                <a:cs typeface="Calibri" pitchFamily="34" charset="0"/>
              </a:rPr>
              <a:t>Sağlıklı beslenme konusunda öğrencilerin bilinçlerinin artırılması, Fiziksel aktivite yapan öğrenci sayılarının arttırılması,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a:t>
            </a:r>
            <a:r>
              <a:rPr lang="tr-TR" sz="2000" dirty="0">
                <a:latin typeface="Calibri" pitchFamily="34" charset="0"/>
                <a:ea typeface="Times New Roman" pitchFamily="18" charset="0"/>
                <a:cs typeface="Calibri" pitchFamily="34" charset="0"/>
              </a:rPr>
              <a:t> öğrenci sayısının azaltılması</a:t>
            </a:r>
            <a:endParaRPr lang="tr-TR" sz="2000" dirty="0">
              <a:latin typeface="Calibri" pitchFamily="34" charset="0"/>
              <a:cs typeface="Calibri" pitchFamily="34" charset="0"/>
            </a:endParaRPr>
          </a:p>
          <a:p>
            <a:endParaRPr lang="tr-TR" dirty="0"/>
          </a:p>
        </p:txBody>
      </p:sp>
      <p:sp>
        <p:nvSpPr>
          <p:cNvPr id="5" name="Metin kutusu 4"/>
          <p:cNvSpPr txBox="1"/>
          <p:nvPr/>
        </p:nvSpPr>
        <p:spPr>
          <a:xfrm>
            <a:off x="1858297" y="304800"/>
            <a:ext cx="8318090"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EK – 2b: ÖRNEK OKUL SAĞLIĞI PLANI</a:t>
            </a:r>
            <a:endParaRPr lang="en-US" dirty="0">
              <a:latin typeface="Calibri" pitchFamily="34" charset="0"/>
              <a:cs typeface="Calibri" pitchFamily="34" charset="0"/>
            </a:endParaRPr>
          </a:p>
        </p:txBody>
      </p:sp>
      <p:sp>
        <p:nvSpPr>
          <p:cNvPr id="6" name="Metin kutusu 5"/>
          <p:cNvSpPr txBox="1"/>
          <p:nvPr/>
        </p:nvSpPr>
        <p:spPr>
          <a:xfrm>
            <a:off x="1277834" y="2526891"/>
            <a:ext cx="7551534"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ETKİNLİKLER  ve  İZLEME-DEĞERLENDİRME</a:t>
            </a:r>
          </a:p>
        </p:txBody>
      </p:sp>
      <p:graphicFrame>
        <p:nvGraphicFramePr>
          <p:cNvPr id="7" name="17 Tablo"/>
          <p:cNvGraphicFramePr>
            <a:graphicFrameLocks noGrp="1"/>
          </p:cNvGraphicFramePr>
          <p:nvPr>
            <p:extLst>
              <p:ext uri="{D42A27DB-BD31-4B8C-83A1-F6EECF244321}">
                <p14:modId xmlns:p14="http://schemas.microsoft.com/office/powerpoint/2010/main" val="862191000"/>
              </p:ext>
            </p:extLst>
          </p:nvPr>
        </p:nvGraphicFramePr>
        <p:xfrm>
          <a:off x="1198662" y="2996951"/>
          <a:ext cx="10659040" cy="3384376"/>
        </p:xfrm>
        <a:graphic>
          <a:graphicData uri="http://schemas.openxmlformats.org/drawingml/2006/table">
            <a:tbl>
              <a:tblPr/>
              <a:tblGrid>
                <a:gridCol w="4919557">
                  <a:extLst>
                    <a:ext uri="{9D8B030D-6E8A-4147-A177-3AD203B41FA5}">
                      <a16:colId xmlns:a16="http://schemas.microsoft.com/office/drawing/2014/main" val="20000"/>
                    </a:ext>
                  </a:extLst>
                </a:gridCol>
                <a:gridCol w="1670541">
                  <a:extLst>
                    <a:ext uri="{9D8B030D-6E8A-4147-A177-3AD203B41FA5}">
                      <a16:colId xmlns:a16="http://schemas.microsoft.com/office/drawing/2014/main" val="20001"/>
                    </a:ext>
                  </a:extLst>
                </a:gridCol>
                <a:gridCol w="687587">
                  <a:extLst>
                    <a:ext uri="{9D8B030D-6E8A-4147-A177-3AD203B41FA5}">
                      <a16:colId xmlns:a16="http://schemas.microsoft.com/office/drawing/2014/main" val="20002"/>
                    </a:ext>
                  </a:extLst>
                </a:gridCol>
                <a:gridCol w="687587">
                  <a:extLst>
                    <a:ext uri="{9D8B030D-6E8A-4147-A177-3AD203B41FA5}">
                      <a16:colId xmlns:a16="http://schemas.microsoft.com/office/drawing/2014/main" val="20003"/>
                    </a:ext>
                  </a:extLst>
                </a:gridCol>
                <a:gridCol w="2693768">
                  <a:extLst>
                    <a:ext uri="{9D8B030D-6E8A-4147-A177-3AD203B41FA5}">
                      <a16:colId xmlns:a16="http://schemas.microsoft.com/office/drawing/2014/main" val="20004"/>
                    </a:ext>
                  </a:extLst>
                </a:gridCol>
              </a:tblGrid>
              <a:tr h="489662">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R="3175" algn="ctr">
                        <a:spcAft>
                          <a:spcPts val="0"/>
                        </a:spcAft>
                      </a:pPr>
                      <a:r>
                        <a:rPr lang="tr-TR" sz="1400" b="1" spc="-5" dirty="0">
                          <a:latin typeface="+mn-lt"/>
                          <a:ea typeface="Times New Roman"/>
                          <a:cs typeface="Times New Roman"/>
                        </a:rPr>
                        <a:t>ET</a:t>
                      </a:r>
                      <a:r>
                        <a:rPr lang="tr-TR" sz="1400" b="1" dirty="0">
                          <a:latin typeface="+mn-lt"/>
                          <a:ea typeface="Times New Roman"/>
                          <a:cs typeface="Times New Roman"/>
                        </a:rPr>
                        <a:t>K</a:t>
                      </a:r>
                      <a:r>
                        <a:rPr lang="tr-TR" sz="1400" b="1" spc="5" dirty="0">
                          <a:latin typeface="+mn-lt"/>
                          <a:ea typeface="Times New Roman"/>
                          <a:cs typeface="Times New Roman"/>
                        </a:rPr>
                        <a:t>İ</a:t>
                      </a:r>
                      <a:r>
                        <a:rPr lang="tr-TR" sz="1400" b="1" dirty="0">
                          <a:latin typeface="+mn-lt"/>
                          <a:ea typeface="Times New Roman"/>
                          <a:cs typeface="Times New Roman"/>
                        </a:rPr>
                        <a:t>NL</a:t>
                      </a:r>
                      <a:r>
                        <a:rPr lang="tr-TR" sz="1400" b="1" spc="-10" dirty="0">
                          <a:latin typeface="+mn-lt"/>
                          <a:ea typeface="Times New Roman"/>
                          <a:cs typeface="Times New Roman"/>
                        </a:rPr>
                        <a:t>İ</a:t>
                      </a:r>
                      <a:r>
                        <a:rPr lang="tr-TR" sz="1400" b="1" dirty="0">
                          <a:latin typeface="+mn-lt"/>
                          <a:ea typeface="Times New Roman"/>
                          <a:cs typeface="Times New Roman"/>
                        </a:rPr>
                        <a:t>KL</a:t>
                      </a:r>
                      <a:r>
                        <a:rPr lang="tr-TR" sz="1400" b="1" spc="-5" dirty="0">
                          <a:latin typeface="+mn-lt"/>
                          <a:ea typeface="Times New Roman"/>
                          <a:cs typeface="Times New Roman"/>
                        </a:rPr>
                        <a:t>E</a:t>
                      </a:r>
                      <a:r>
                        <a:rPr lang="tr-TR" sz="1400" b="1" dirty="0">
                          <a:latin typeface="+mn-lt"/>
                          <a:ea typeface="Times New Roman"/>
                          <a:cs typeface="Times New Roman"/>
                        </a:rPr>
                        <a:t>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550"/>
                        </a:lnSpc>
                        <a:spcBef>
                          <a:spcPts val="35"/>
                        </a:spcBef>
                        <a:spcAft>
                          <a:spcPts val="0"/>
                        </a:spcAft>
                      </a:pPr>
                      <a:endParaRPr lang="tr-TR" sz="1400" dirty="0">
                        <a:latin typeface="+mn-lt"/>
                        <a:ea typeface="Calibri"/>
                        <a:cs typeface="Times New Roman"/>
                      </a:endParaRPr>
                    </a:p>
                    <a:p>
                      <a:pPr marL="342265" marR="226695" indent="-117475">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5"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5" dirty="0">
                          <a:latin typeface="+mn-lt"/>
                          <a:ea typeface="Times New Roman"/>
                          <a:cs typeface="Times New Roman"/>
                        </a:rPr>
                        <a:t>M</a:t>
                      </a:r>
                      <a:r>
                        <a:rPr lang="tr-TR" sz="1400" b="1" dirty="0">
                          <a:latin typeface="+mn-lt"/>
                          <a:ea typeface="Times New Roman"/>
                          <a:cs typeface="Times New Roman"/>
                        </a:rPr>
                        <a:t>A </a:t>
                      </a:r>
                      <a:r>
                        <a:rPr lang="tr-TR" sz="1400" b="1" spc="-25" dirty="0">
                          <a:latin typeface="+mn-lt"/>
                          <a:ea typeface="Times New Roman"/>
                          <a:cs typeface="Times New Roman"/>
                        </a:rPr>
                        <a:t>Z</a:t>
                      </a:r>
                      <a:r>
                        <a:rPr lang="tr-TR" sz="1400" b="1" dirty="0">
                          <a:latin typeface="+mn-lt"/>
                          <a:ea typeface="Times New Roman"/>
                          <a:cs typeface="Times New Roman"/>
                        </a:rPr>
                        <a:t>A</a:t>
                      </a:r>
                      <a:r>
                        <a:rPr lang="tr-TR" sz="1400" b="1" spc="20" dirty="0">
                          <a:latin typeface="+mn-lt"/>
                          <a:ea typeface="Times New Roman"/>
                          <a:cs typeface="Times New Roman"/>
                        </a:rPr>
                        <a:t>M</a:t>
                      </a:r>
                      <a:r>
                        <a:rPr lang="tr-TR" sz="1400" b="1" dirty="0">
                          <a:latin typeface="+mn-lt"/>
                          <a:ea typeface="Times New Roman"/>
                          <a:cs typeface="Times New Roman"/>
                        </a:rPr>
                        <a:t>ANI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905" algn="ctr">
                        <a:lnSpc>
                          <a:spcPts val="1135"/>
                        </a:lnSpc>
                        <a:spcAft>
                          <a:spcPts val="0"/>
                        </a:spcAft>
                      </a:pPr>
                      <a:r>
                        <a:rPr lang="tr-TR" sz="1400" b="1" dirty="0">
                          <a:latin typeface="+mn-lt"/>
                          <a:ea typeface="Times New Roman"/>
                          <a:cs typeface="Times New Roman"/>
                        </a:rPr>
                        <a:t>AÇIK</a:t>
                      </a:r>
                      <a:r>
                        <a:rPr lang="tr-TR" sz="1400" b="1" spc="-65" dirty="0">
                          <a:latin typeface="+mn-lt"/>
                          <a:ea typeface="Times New Roman"/>
                          <a:cs typeface="Times New Roman"/>
                        </a:rPr>
                        <a:t> </a:t>
                      </a:r>
                      <a:r>
                        <a:rPr lang="tr-TR" sz="1400" b="1" dirty="0">
                          <a:latin typeface="+mn-lt"/>
                          <a:ea typeface="Times New Roman"/>
                          <a:cs typeface="Times New Roman"/>
                        </a:rPr>
                        <a:t>H</a:t>
                      </a:r>
                      <a:r>
                        <a:rPr lang="tr-TR" sz="1400" b="1" spc="-5" dirty="0">
                          <a:latin typeface="+mn-lt"/>
                          <a:ea typeface="Times New Roman"/>
                          <a:cs typeface="Times New Roman"/>
                        </a:rPr>
                        <a:t>E</a:t>
                      </a:r>
                      <a:r>
                        <a:rPr lang="tr-TR" sz="1400" b="1" spc="10" dirty="0">
                          <a:latin typeface="+mn-lt"/>
                          <a:ea typeface="Times New Roman"/>
                          <a:cs typeface="Times New Roman"/>
                        </a:rPr>
                        <a:t>D</a:t>
                      </a:r>
                      <a:r>
                        <a:rPr lang="tr-TR" sz="1400" b="1" spc="-5" dirty="0">
                          <a:latin typeface="+mn-lt"/>
                          <a:ea typeface="Times New Roman"/>
                          <a:cs typeface="Times New Roman"/>
                        </a:rPr>
                        <a:t>E</a:t>
                      </a:r>
                      <a:r>
                        <a:rPr lang="tr-TR" sz="1400" b="1" dirty="0">
                          <a:latin typeface="+mn-lt"/>
                          <a:ea typeface="Times New Roman"/>
                          <a:cs typeface="Times New Roman"/>
                        </a:rPr>
                        <a:t>F</a:t>
                      </a:r>
                      <a:endParaRPr lang="tr-TR" sz="1400" dirty="0">
                        <a:latin typeface="+mn-lt"/>
                        <a:ea typeface="Calibri"/>
                        <a:cs typeface="Times New Roman"/>
                      </a:endParaRPr>
                    </a:p>
                    <a:p>
                      <a:pPr algn="ctr">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10"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0" dirty="0">
                          <a:latin typeface="+mn-lt"/>
                          <a:ea typeface="Times New Roman"/>
                          <a:cs typeface="Times New Roman"/>
                        </a:rPr>
                        <a:t>N</a:t>
                      </a:r>
                      <a:r>
                        <a:rPr lang="tr-TR" sz="1400" b="1" dirty="0">
                          <a:latin typeface="+mn-lt"/>
                          <a:ea typeface="Times New Roman"/>
                          <a:cs typeface="Times New Roman"/>
                        </a:rPr>
                        <a:t>DI</a:t>
                      </a:r>
                      <a:r>
                        <a:rPr lang="tr-TR" sz="1400" b="1" spc="-85" dirty="0">
                          <a:latin typeface="+mn-lt"/>
                          <a:ea typeface="Times New Roman"/>
                          <a:cs typeface="Times New Roman"/>
                        </a:rPr>
                        <a:t> </a:t>
                      </a:r>
                      <a:r>
                        <a:rPr lang="tr-TR" sz="1400" b="1" spc="15" dirty="0">
                          <a:latin typeface="+mn-lt"/>
                          <a:ea typeface="Times New Roman"/>
                          <a:cs typeface="Times New Roman"/>
                        </a:rPr>
                        <a:t>M</a:t>
                      </a:r>
                      <a:r>
                        <a:rPr lang="tr-TR" sz="1400" b="1" spc="-5" dirty="0">
                          <a:latin typeface="+mn-lt"/>
                          <a:ea typeface="Times New Roman"/>
                          <a:cs typeface="Times New Roman"/>
                        </a:rPr>
                        <a:t>I</a:t>
                      </a:r>
                      <a:r>
                        <a:rPr lang="tr-TR" sz="1400" b="1" dirty="0">
                          <a:latin typeface="+mn-lt"/>
                          <a:ea typeface="Times New Roman"/>
                          <a:cs typeface="Times New Roman"/>
                        </a:rPr>
                        <a: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L="339090">
                        <a:spcAft>
                          <a:spcPts val="0"/>
                        </a:spcAft>
                      </a:pPr>
                      <a:r>
                        <a:rPr lang="tr-TR" sz="1400" b="1" spc="5" dirty="0">
                          <a:latin typeface="+mn-lt"/>
                          <a:ea typeface="Times New Roman"/>
                          <a:cs typeface="Times New Roman"/>
                        </a:rPr>
                        <a:t>İ</a:t>
                      </a:r>
                      <a:r>
                        <a:rPr lang="tr-TR" sz="1400" b="1" spc="-20" dirty="0">
                          <a:latin typeface="+mn-lt"/>
                          <a:ea typeface="Times New Roman"/>
                          <a:cs typeface="Times New Roman"/>
                        </a:rPr>
                        <a:t>Z</a:t>
                      </a:r>
                      <a:r>
                        <a:rPr lang="tr-TR" sz="1400" b="1" dirty="0">
                          <a:latin typeface="+mn-lt"/>
                          <a:ea typeface="Times New Roman"/>
                          <a:cs typeface="Times New Roman"/>
                        </a:rPr>
                        <a:t>L</a:t>
                      </a:r>
                      <a:r>
                        <a:rPr lang="tr-TR" sz="1400" b="1" spc="-5" dirty="0">
                          <a:latin typeface="+mn-lt"/>
                          <a:ea typeface="Times New Roman"/>
                          <a:cs typeface="Times New Roman"/>
                        </a:rPr>
                        <a:t>E</a:t>
                      </a:r>
                      <a:r>
                        <a:rPr lang="tr-TR" sz="1400" b="1" spc="10" dirty="0">
                          <a:latin typeface="+mn-lt"/>
                          <a:ea typeface="Times New Roman"/>
                          <a:cs typeface="Times New Roman"/>
                        </a:rPr>
                        <a:t>M</a:t>
                      </a:r>
                      <a:r>
                        <a:rPr lang="tr-TR" sz="1400" b="1" spc="-5" dirty="0">
                          <a:latin typeface="+mn-lt"/>
                          <a:ea typeface="Times New Roman"/>
                          <a:cs typeface="Times New Roman"/>
                        </a:rPr>
                        <a:t>E</a:t>
                      </a:r>
                      <a:r>
                        <a:rPr lang="tr-TR" sz="1400" b="1" dirty="0">
                          <a:latin typeface="+mn-lt"/>
                          <a:ea typeface="Times New Roman"/>
                          <a:cs typeface="Times New Roman"/>
                        </a:rPr>
                        <a:t>-DE</a:t>
                      </a:r>
                      <a:r>
                        <a:rPr lang="tr-TR" sz="1400" b="1" spc="-10" dirty="0">
                          <a:latin typeface="+mn-lt"/>
                          <a:ea typeface="Times New Roman"/>
                          <a:cs typeface="Times New Roman"/>
                        </a:rPr>
                        <a:t>Ğ</a:t>
                      </a:r>
                      <a:r>
                        <a:rPr lang="tr-TR" sz="1400" b="1" dirty="0">
                          <a:latin typeface="+mn-lt"/>
                          <a:ea typeface="Times New Roman"/>
                          <a:cs typeface="Times New Roman"/>
                        </a:rPr>
                        <a:t>ERL</a:t>
                      </a:r>
                      <a:r>
                        <a:rPr lang="tr-TR" sz="1400" b="1" spc="-5" dirty="0">
                          <a:latin typeface="+mn-lt"/>
                          <a:ea typeface="Times New Roman"/>
                          <a:cs typeface="Times New Roman"/>
                        </a:rPr>
                        <a:t>E</a:t>
                      </a:r>
                      <a:r>
                        <a:rPr lang="tr-TR" sz="1400" b="1" dirty="0">
                          <a:latin typeface="+mn-lt"/>
                          <a:ea typeface="Times New Roman"/>
                          <a:cs typeface="Times New Roman"/>
                        </a:rPr>
                        <a:t>N</a:t>
                      </a:r>
                      <a:r>
                        <a:rPr lang="tr-TR" sz="1400" b="1" spc="5" dirty="0">
                          <a:latin typeface="+mn-lt"/>
                          <a:ea typeface="Times New Roman"/>
                          <a:cs typeface="Times New Roman"/>
                        </a:rPr>
                        <a:t>D</a:t>
                      </a:r>
                      <a:r>
                        <a:rPr lang="tr-TR" sz="1400" b="1" spc="-10" dirty="0">
                          <a:latin typeface="+mn-lt"/>
                          <a:ea typeface="Times New Roman"/>
                          <a:cs typeface="Times New Roman"/>
                        </a:rPr>
                        <a:t>İ</a:t>
                      </a:r>
                      <a:r>
                        <a:rPr lang="tr-TR" sz="1400" b="1" spc="5" dirty="0">
                          <a:latin typeface="+mn-lt"/>
                          <a:ea typeface="Times New Roman"/>
                          <a:cs typeface="Times New Roman"/>
                        </a:rPr>
                        <a:t>R</a:t>
                      </a:r>
                      <a:r>
                        <a:rPr lang="tr-TR" sz="1400" b="1" spc="10" dirty="0">
                          <a:latin typeface="+mn-lt"/>
                          <a:ea typeface="Times New Roman"/>
                          <a:cs typeface="Times New Roman"/>
                        </a:rPr>
                        <a:t>M</a:t>
                      </a:r>
                      <a:r>
                        <a:rPr lang="tr-TR" sz="1400" b="1"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719">
                <a:tc vMerge="1">
                  <a:txBody>
                    <a:bodyPr/>
                    <a:lstStyle/>
                    <a:p>
                      <a:endParaRPr lang="tr-TR"/>
                    </a:p>
                  </a:txBody>
                  <a:tcPr/>
                </a:tc>
                <a:tc vMerge="1">
                  <a:txBody>
                    <a:bodyPr/>
                    <a:lstStyle/>
                    <a:p>
                      <a:endParaRPr lang="tr-TR"/>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6040">
                        <a:lnSpc>
                          <a:spcPts val="1135"/>
                        </a:lnSpc>
                        <a:spcAft>
                          <a:spcPts val="0"/>
                        </a:spcAft>
                      </a:pPr>
                      <a:r>
                        <a:rPr lang="tr-TR" sz="1400" b="1" spc="-5" dirty="0">
                          <a:latin typeface="+mn-lt"/>
                          <a:ea typeface="Times New Roman"/>
                          <a:cs typeface="Times New Roman"/>
                        </a:rPr>
                        <a:t>E</a:t>
                      </a:r>
                      <a:r>
                        <a:rPr lang="tr-TR" sz="1400" b="1" dirty="0">
                          <a:latin typeface="+mn-lt"/>
                          <a:ea typeface="Times New Roman"/>
                          <a:cs typeface="Times New Roman"/>
                        </a:rPr>
                        <a:t>V</a:t>
                      </a:r>
                      <a:r>
                        <a:rPr lang="tr-TR" sz="1400" b="1" spc="5" dirty="0">
                          <a:latin typeface="+mn-lt"/>
                          <a:ea typeface="Times New Roman"/>
                          <a:cs typeface="Times New Roman"/>
                        </a:rPr>
                        <a:t>E</a:t>
                      </a:r>
                      <a:r>
                        <a:rPr lang="tr-TR" sz="1400" b="1" dirty="0">
                          <a:latin typeface="+mn-lt"/>
                          <a:ea typeface="Times New Roman"/>
                          <a:cs typeface="Times New Roman"/>
                        </a:rPr>
                        <a:t>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ts val="1135"/>
                        </a:lnSpc>
                        <a:spcAft>
                          <a:spcPts val="0"/>
                        </a:spcAft>
                      </a:pPr>
                      <a:r>
                        <a:rPr lang="tr-TR" sz="1400" b="1" dirty="0">
                          <a:latin typeface="+mn-lt"/>
                          <a:ea typeface="Times New Roman"/>
                          <a:cs typeface="Times New Roman"/>
                        </a:rPr>
                        <a:t>HAYIR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extLst>
                  <a:ext uri="{0D108BD9-81ED-4DB2-BD59-A6C34878D82A}">
                    <a16:rowId xmlns:a16="http://schemas.microsoft.com/office/drawing/2014/main" val="10001"/>
                  </a:ext>
                </a:extLst>
              </a:tr>
              <a:tr h="4332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Halk</a:t>
                      </a:r>
                      <a:r>
                        <a:rPr lang="tr-TR" sz="1400" spc="-85" dirty="0">
                          <a:latin typeface="+mn-lt"/>
                          <a:ea typeface="Times New Roman"/>
                          <a:cs typeface="Times New Roman"/>
                        </a:rPr>
                        <a:t> </a:t>
                      </a:r>
                      <a:r>
                        <a:rPr lang="tr-TR" sz="1400" dirty="0">
                          <a:latin typeface="+mn-lt"/>
                          <a:ea typeface="Times New Roman"/>
                          <a:cs typeface="Times New Roman"/>
                        </a:rPr>
                        <a:t>S</a:t>
                      </a:r>
                      <a:r>
                        <a:rPr lang="tr-TR" sz="1400" spc="10" dirty="0">
                          <a:latin typeface="+mn-lt"/>
                          <a:ea typeface="Times New Roman"/>
                          <a:cs typeface="Times New Roman"/>
                        </a:rPr>
                        <a:t>a</a:t>
                      </a:r>
                      <a:r>
                        <a:rPr lang="tr-TR" sz="1400" spc="-10" dirty="0">
                          <a:latin typeface="+mn-lt"/>
                          <a:ea typeface="Times New Roman"/>
                          <a:cs typeface="Times New Roman"/>
                        </a:rPr>
                        <a:t>ğ</a:t>
                      </a:r>
                      <a:r>
                        <a:rPr lang="tr-TR" sz="1400" dirty="0">
                          <a:latin typeface="+mn-lt"/>
                          <a:ea typeface="Times New Roman"/>
                          <a:cs typeface="Times New Roman"/>
                        </a:rPr>
                        <a:t>l</a:t>
                      </a:r>
                      <a:r>
                        <a:rPr lang="tr-TR" sz="1400" spc="5" dirty="0">
                          <a:latin typeface="+mn-lt"/>
                          <a:ea typeface="Times New Roman"/>
                          <a:cs typeface="Times New Roman"/>
                        </a:rPr>
                        <a:t>ı</a:t>
                      </a:r>
                      <a:r>
                        <a:rPr lang="tr-TR" sz="1400" spc="-10" dirty="0">
                          <a:latin typeface="+mn-lt"/>
                          <a:ea typeface="Times New Roman"/>
                          <a:cs typeface="Times New Roman"/>
                        </a:rPr>
                        <a:t>ğ</a:t>
                      </a:r>
                      <a:r>
                        <a:rPr lang="tr-TR" sz="1400" dirty="0">
                          <a:latin typeface="+mn-lt"/>
                          <a:ea typeface="Times New Roman"/>
                          <a:cs typeface="Times New Roman"/>
                        </a:rPr>
                        <a:t>ı</a:t>
                      </a:r>
                      <a:r>
                        <a:rPr lang="tr-TR" sz="1400" spc="-85" dirty="0">
                          <a:latin typeface="+mn-lt"/>
                          <a:ea typeface="Times New Roman"/>
                          <a:cs typeface="Times New Roman"/>
                        </a:rPr>
                        <a:t> </a:t>
                      </a:r>
                      <a:r>
                        <a:rPr lang="tr-TR" sz="1400" spc="15" dirty="0">
                          <a:latin typeface="+mn-lt"/>
                          <a:ea typeface="Times New Roman"/>
                          <a:cs typeface="Times New Roman"/>
                        </a:rPr>
                        <a:t>M</a:t>
                      </a:r>
                      <a:r>
                        <a:rPr lang="tr-TR" sz="1400" spc="-10" dirty="0">
                          <a:latin typeface="+mn-lt"/>
                          <a:ea typeface="Times New Roman"/>
                          <a:cs typeface="Times New Roman"/>
                        </a:rPr>
                        <a:t>ü</a:t>
                      </a:r>
                      <a:r>
                        <a:rPr lang="tr-TR" sz="1400" spc="5" dirty="0">
                          <a:latin typeface="+mn-lt"/>
                          <a:ea typeface="Times New Roman"/>
                          <a:cs typeface="Times New Roman"/>
                        </a:rPr>
                        <a:t>d</a:t>
                      </a:r>
                      <a:r>
                        <a:rPr lang="tr-TR" sz="1400" spc="-10" dirty="0">
                          <a:latin typeface="+mn-lt"/>
                          <a:ea typeface="Times New Roman"/>
                          <a:cs typeface="Times New Roman"/>
                        </a:rPr>
                        <a:t>ü</a:t>
                      </a:r>
                      <a:r>
                        <a:rPr lang="tr-TR" sz="1400" dirty="0">
                          <a:latin typeface="+mn-lt"/>
                          <a:ea typeface="Times New Roman"/>
                          <a:cs typeface="Times New Roman"/>
                        </a:rPr>
                        <a:t>r</a:t>
                      </a:r>
                      <a:r>
                        <a:rPr lang="tr-TR" sz="1400" spc="10" dirty="0">
                          <a:latin typeface="+mn-lt"/>
                          <a:ea typeface="Times New Roman"/>
                          <a:cs typeface="Times New Roman"/>
                        </a:rPr>
                        <a:t>l</a:t>
                      </a:r>
                      <a:r>
                        <a:rPr lang="tr-TR" sz="1400" spc="-10" dirty="0">
                          <a:latin typeface="+mn-lt"/>
                          <a:ea typeface="Times New Roman"/>
                          <a:cs typeface="Times New Roman"/>
                        </a:rPr>
                        <a:t>ü</a:t>
                      </a:r>
                      <a:r>
                        <a:rPr lang="tr-TR" sz="1400" spc="5" dirty="0">
                          <a:latin typeface="+mn-lt"/>
                          <a:ea typeface="Times New Roman"/>
                          <a:cs typeface="Times New Roman"/>
                        </a:rPr>
                        <a:t>ğ</a:t>
                      </a:r>
                      <a:r>
                        <a:rPr lang="tr-TR" sz="1400" dirty="0">
                          <a:latin typeface="+mn-lt"/>
                          <a:ea typeface="Times New Roman"/>
                          <a:cs typeface="Times New Roman"/>
                        </a:rPr>
                        <a:t>ü</a:t>
                      </a:r>
                      <a:r>
                        <a:rPr lang="tr-TR" sz="1400" spc="-85" dirty="0">
                          <a:latin typeface="+mn-lt"/>
                          <a:ea typeface="Times New Roman"/>
                          <a:cs typeface="Times New Roman"/>
                        </a:rPr>
                        <a:t> </a:t>
                      </a:r>
                      <a:r>
                        <a:rPr lang="tr-TR" sz="1400" dirty="0" smtClean="0">
                          <a:latin typeface="+mn-lt"/>
                          <a:ea typeface="Times New Roman"/>
                          <a:cs typeface="Times New Roman"/>
                        </a:rPr>
                        <a:t>i</a:t>
                      </a:r>
                      <a:r>
                        <a:rPr lang="tr-TR" sz="1400" spc="-10" dirty="0" smtClean="0">
                          <a:latin typeface="+mn-lt"/>
                          <a:ea typeface="Times New Roman"/>
                          <a:cs typeface="Times New Roman"/>
                        </a:rPr>
                        <a:t>ş</a:t>
                      </a:r>
                      <a:r>
                        <a:rPr lang="tr-TR" sz="1400" spc="5" dirty="0" smtClean="0">
                          <a:latin typeface="+mn-lt"/>
                          <a:ea typeface="Times New Roman"/>
                          <a:cs typeface="Times New Roman"/>
                        </a:rPr>
                        <a:t>b</a:t>
                      </a:r>
                      <a:r>
                        <a:rPr lang="tr-TR" sz="1400" dirty="0" smtClean="0">
                          <a:latin typeface="+mn-lt"/>
                          <a:ea typeface="Times New Roman"/>
                          <a:cs typeface="Times New Roman"/>
                        </a:rPr>
                        <a:t>i</a:t>
                      </a:r>
                      <a:r>
                        <a:rPr lang="tr-TR" sz="1400" spc="15" dirty="0" smtClean="0">
                          <a:latin typeface="+mn-lt"/>
                          <a:ea typeface="Times New Roman"/>
                          <a:cs typeface="Times New Roman"/>
                        </a:rPr>
                        <a:t>r</a:t>
                      </a:r>
                      <a:r>
                        <a:rPr lang="tr-TR" sz="1400" spc="10" dirty="0" smtClean="0">
                          <a:latin typeface="+mn-lt"/>
                          <a:ea typeface="Times New Roman"/>
                          <a:cs typeface="Times New Roman"/>
                        </a:rPr>
                        <a:t>l</a:t>
                      </a:r>
                      <a:r>
                        <a:rPr lang="tr-TR" sz="1400" dirty="0" smtClean="0">
                          <a:latin typeface="+mn-lt"/>
                          <a:ea typeface="Times New Roman"/>
                          <a:cs typeface="Times New Roman"/>
                        </a:rPr>
                        <a:t>i</a:t>
                      </a:r>
                      <a:r>
                        <a:rPr lang="tr-TR" sz="1400" spc="-10" dirty="0" smtClean="0">
                          <a:latin typeface="+mn-lt"/>
                          <a:ea typeface="Times New Roman"/>
                          <a:cs typeface="Times New Roman"/>
                        </a:rPr>
                        <a:t>ğ</a:t>
                      </a:r>
                      <a:r>
                        <a:rPr lang="tr-TR" sz="1400" dirty="0" smtClean="0">
                          <a:latin typeface="+mn-lt"/>
                          <a:ea typeface="Times New Roman"/>
                          <a:cs typeface="Times New Roman"/>
                        </a:rPr>
                        <a:t>i</a:t>
                      </a:r>
                      <a:r>
                        <a:rPr lang="tr-TR" sz="1400" spc="-85" dirty="0" smtClean="0">
                          <a:latin typeface="+mn-lt"/>
                          <a:ea typeface="Times New Roman"/>
                          <a:cs typeface="Times New Roman"/>
                        </a:rPr>
                        <a:t> </a:t>
                      </a:r>
                      <a:r>
                        <a:rPr lang="tr-TR" sz="1400" dirty="0">
                          <a:latin typeface="+mn-lt"/>
                          <a:ea typeface="Times New Roman"/>
                          <a:cs typeface="Times New Roman"/>
                        </a:rPr>
                        <a:t>ile</a:t>
                      </a:r>
                      <a:r>
                        <a:rPr lang="tr-TR" sz="1400" spc="-8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a:t>
                      </a:r>
                      <a:r>
                        <a:rPr lang="tr-TR" sz="1400" spc="10" dirty="0">
                          <a:latin typeface="+mn-lt"/>
                          <a:ea typeface="Times New Roman"/>
                          <a:cs typeface="Times New Roman"/>
                        </a:rPr>
                        <a:t>e</a:t>
                      </a:r>
                      <a:r>
                        <a:rPr lang="tr-TR" sz="1400" spc="-10" dirty="0">
                          <a:latin typeface="+mn-lt"/>
                          <a:ea typeface="Times New Roman"/>
                          <a:cs typeface="Times New Roman"/>
                        </a:rPr>
                        <a:t>n</a:t>
                      </a:r>
                      <a:r>
                        <a:rPr lang="tr-TR" sz="1400" dirty="0">
                          <a:latin typeface="+mn-lt"/>
                          <a:ea typeface="Times New Roman"/>
                          <a:cs typeface="Times New Roman"/>
                        </a:rPr>
                        <a:t>cile</a:t>
                      </a:r>
                      <a:r>
                        <a:rPr lang="tr-TR" sz="1400" spc="5" dirty="0">
                          <a:latin typeface="+mn-lt"/>
                          <a:ea typeface="Times New Roman"/>
                          <a:cs typeface="Times New Roman"/>
                        </a:rPr>
                        <a:t>r</a:t>
                      </a:r>
                      <a:r>
                        <a:rPr lang="tr-TR" sz="1400" spc="10" dirty="0">
                          <a:latin typeface="+mn-lt"/>
                          <a:ea typeface="Times New Roman"/>
                          <a:cs typeface="Times New Roman"/>
                        </a:rPr>
                        <a:t>i</a:t>
                      </a:r>
                      <a:r>
                        <a:rPr lang="tr-TR" sz="1400" dirty="0">
                          <a:latin typeface="+mn-lt"/>
                          <a:ea typeface="Times New Roman"/>
                          <a:cs typeface="Times New Roman"/>
                        </a:rPr>
                        <a:t>n</a:t>
                      </a:r>
                      <a:r>
                        <a:rPr lang="tr-TR" sz="1400" spc="-60" dirty="0">
                          <a:latin typeface="+mn-lt"/>
                          <a:ea typeface="Times New Roman"/>
                          <a:cs typeface="Times New Roman"/>
                        </a:rPr>
                        <a:t> </a:t>
                      </a:r>
                      <a:r>
                        <a:rPr lang="tr-TR" sz="1400" spc="5" dirty="0">
                          <a:latin typeface="+mn-lt"/>
                          <a:ea typeface="Times New Roman"/>
                          <a:cs typeface="Times New Roman"/>
                        </a:rPr>
                        <a:t>ob</a:t>
                      </a:r>
                      <a:r>
                        <a:rPr lang="tr-TR" sz="1400" dirty="0">
                          <a:latin typeface="+mn-lt"/>
                          <a:ea typeface="Times New Roman"/>
                          <a:cs typeface="Times New Roman"/>
                        </a:rPr>
                        <a:t>ezite</a:t>
                      </a:r>
                      <a:r>
                        <a:rPr lang="tr-TR" sz="1400" spc="-85" dirty="0">
                          <a:latin typeface="+mn-lt"/>
                          <a:ea typeface="Times New Roman"/>
                          <a:cs typeface="Times New Roman"/>
                        </a:rPr>
                        <a:t> </a:t>
                      </a:r>
                      <a:r>
                        <a:rPr lang="tr-TR" sz="1400" spc="-10" dirty="0">
                          <a:latin typeface="+mn-lt"/>
                          <a:ea typeface="Times New Roman"/>
                          <a:cs typeface="Times New Roman"/>
                        </a:rPr>
                        <a:t>k</a:t>
                      </a:r>
                      <a:r>
                        <a:rPr lang="tr-TR" sz="1400" spc="15" dirty="0">
                          <a:latin typeface="+mn-lt"/>
                          <a:ea typeface="Times New Roman"/>
                          <a:cs typeface="Times New Roman"/>
                        </a:rPr>
                        <a:t>o</a:t>
                      </a:r>
                      <a:r>
                        <a:rPr lang="tr-TR" sz="1400" spc="-10" dirty="0">
                          <a:latin typeface="+mn-lt"/>
                          <a:ea typeface="Times New Roman"/>
                          <a:cs typeface="Times New Roman"/>
                        </a:rPr>
                        <a:t>n</a:t>
                      </a:r>
                      <a:r>
                        <a:rPr lang="tr-TR" sz="1400" spc="5" dirty="0">
                          <a:latin typeface="+mn-lt"/>
                          <a:ea typeface="Times New Roman"/>
                          <a:cs typeface="Times New Roman"/>
                        </a:rPr>
                        <a:t>u</a:t>
                      </a:r>
                      <a:r>
                        <a:rPr lang="tr-TR" sz="1400" spc="-5" dirty="0">
                          <a:latin typeface="+mn-lt"/>
                          <a:ea typeface="Times New Roman"/>
                          <a:cs typeface="Times New Roman"/>
                        </a:rPr>
                        <a:t>s</a:t>
                      </a:r>
                      <a:r>
                        <a:rPr lang="tr-TR" sz="1400" spc="5" dirty="0">
                          <a:latin typeface="+mn-lt"/>
                          <a:ea typeface="Times New Roman"/>
                          <a:cs typeface="Times New Roman"/>
                        </a:rPr>
                        <a:t>u</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7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il</a:t>
                      </a:r>
                      <a:r>
                        <a:rPr lang="tr-TR" sz="1400" spc="-10" dirty="0">
                          <a:latin typeface="+mn-lt"/>
                          <a:ea typeface="Times New Roman"/>
                          <a:cs typeface="Times New Roman"/>
                        </a:rPr>
                        <a:t>g</a:t>
                      </a:r>
                      <a:r>
                        <a:rPr lang="tr-TR" sz="1400" spc="10" dirty="0">
                          <a:latin typeface="+mn-lt"/>
                          <a:ea typeface="Times New Roman"/>
                          <a:cs typeface="Times New Roman"/>
                        </a:rPr>
                        <a:t>i</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spc="5" dirty="0">
                          <a:latin typeface="+mn-lt"/>
                          <a:ea typeface="Times New Roman"/>
                          <a:cs typeface="Times New Roman"/>
                        </a:rPr>
                        <a:t>i</a:t>
                      </a:r>
                      <a:r>
                        <a:rPr lang="tr-TR" sz="1400" dirty="0">
                          <a:latin typeface="+mn-lt"/>
                          <a:ea typeface="Times New Roman"/>
                          <a:cs typeface="Times New Roman"/>
                        </a:rPr>
                        <a:t>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E</a:t>
                      </a:r>
                      <a:r>
                        <a:rPr lang="tr-TR" sz="1400" spc="-10" dirty="0">
                          <a:latin typeface="+mn-lt"/>
                          <a:ea typeface="Times New Roman"/>
                          <a:cs typeface="Times New Roman"/>
                        </a:rPr>
                        <a:t>ğ</a:t>
                      </a:r>
                      <a:r>
                        <a:rPr lang="tr-TR" sz="1400" dirty="0">
                          <a:latin typeface="+mn-lt"/>
                          <a:ea typeface="Times New Roman"/>
                          <a:cs typeface="Times New Roman"/>
                        </a:rPr>
                        <a:t>it</a:t>
                      </a:r>
                      <a:r>
                        <a:rPr lang="tr-TR" sz="1400" spc="5" dirty="0">
                          <a:latin typeface="+mn-lt"/>
                          <a:ea typeface="Times New Roman"/>
                          <a:cs typeface="Times New Roman"/>
                        </a:rPr>
                        <a:t>i</a:t>
                      </a:r>
                      <a:r>
                        <a:rPr lang="tr-TR" sz="1400" dirty="0">
                          <a:latin typeface="+mn-lt"/>
                          <a:ea typeface="Times New Roman"/>
                          <a:cs typeface="Times New Roman"/>
                        </a:rPr>
                        <a:t>m</a:t>
                      </a:r>
                      <a:r>
                        <a:rPr lang="tr-TR" sz="1400" spc="-45" dirty="0">
                          <a:latin typeface="+mn-lt"/>
                          <a:ea typeface="Times New Roman"/>
                          <a:cs typeface="Times New Roman"/>
                        </a:rPr>
                        <a:t> </a:t>
                      </a:r>
                      <a:r>
                        <a:rPr lang="tr-TR" sz="1400" dirty="0">
                          <a:latin typeface="+mn-lt"/>
                          <a:ea typeface="Times New Roman"/>
                          <a:cs typeface="Times New Roman"/>
                        </a:rPr>
                        <a:t>al</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r>
                        <a:rPr lang="tr-TR" sz="1400" spc="-25"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a</a:t>
                      </a:r>
                      <a:r>
                        <a:rPr lang="tr-TR" sz="1400" spc="-25" dirty="0">
                          <a:latin typeface="+mn-lt"/>
                          <a:ea typeface="Times New Roman"/>
                          <a:cs typeface="Times New Roman"/>
                        </a:rPr>
                        <a:t>y</a:t>
                      </a:r>
                      <a:r>
                        <a:rPr lang="tr-TR" sz="1400" dirty="0">
                          <a:latin typeface="+mn-lt"/>
                          <a:ea typeface="Times New Roman"/>
                          <a:cs typeface="Times New Roman"/>
                        </a:rPr>
                        <a:t>ıları</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27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65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65" dirty="0">
                          <a:latin typeface="+mn-lt"/>
                          <a:ea typeface="Times New Roman"/>
                          <a:cs typeface="Times New Roman"/>
                        </a:rPr>
                        <a:t> </a:t>
                      </a:r>
                      <a:r>
                        <a:rPr lang="tr-TR" sz="1400" spc="5" dirty="0">
                          <a:latin typeface="+mn-lt"/>
                          <a:ea typeface="Times New Roman"/>
                          <a:cs typeface="Times New Roman"/>
                        </a:rPr>
                        <a:t>d</a:t>
                      </a:r>
                      <a:r>
                        <a:rPr lang="tr-TR" sz="1400" dirty="0">
                          <a:latin typeface="+mn-lt"/>
                          <a:ea typeface="Times New Roman"/>
                          <a:cs typeface="Times New Roman"/>
                        </a:rPr>
                        <a:t>ı</a:t>
                      </a:r>
                      <a:r>
                        <a:rPr lang="tr-TR" sz="1400" spc="-10" dirty="0">
                          <a:latin typeface="+mn-lt"/>
                          <a:ea typeface="Times New Roman"/>
                          <a:cs typeface="Times New Roman"/>
                        </a:rPr>
                        <a:t>ş</a:t>
                      </a:r>
                      <a:r>
                        <a:rPr lang="tr-TR" sz="1400" dirty="0">
                          <a:latin typeface="+mn-lt"/>
                          <a:ea typeface="Times New Roman"/>
                          <a:cs typeface="Times New Roman"/>
                        </a:rPr>
                        <a:t>ı</a:t>
                      </a:r>
                      <a:r>
                        <a:rPr lang="tr-TR" sz="1400" spc="-65"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10" dirty="0">
                          <a:latin typeface="+mn-lt"/>
                          <a:ea typeface="Times New Roman"/>
                          <a:cs typeface="Times New Roman"/>
                        </a:rPr>
                        <a:t>m</a:t>
                      </a:r>
                      <a:r>
                        <a:rPr lang="tr-TR" sz="1400" dirty="0">
                          <a:latin typeface="+mn-lt"/>
                          <a:ea typeface="Times New Roman"/>
                          <a:cs typeface="Times New Roman"/>
                        </a:rPr>
                        <a:t>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spc="10" dirty="0">
                          <a:latin typeface="+mn-lt"/>
                          <a:ea typeface="Times New Roman"/>
                          <a:cs typeface="Times New Roman"/>
                        </a:rPr>
                        <a:t>c</a:t>
                      </a:r>
                      <a:r>
                        <a:rPr lang="tr-TR" sz="1400" dirty="0">
                          <a:latin typeface="+mn-lt"/>
                          <a:ea typeface="Times New Roman"/>
                          <a:cs typeface="Times New Roman"/>
                        </a:rPr>
                        <a:t>i</a:t>
                      </a:r>
                      <a:r>
                        <a:rPr lang="tr-TR" sz="1400" spc="5" dirty="0">
                          <a:latin typeface="+mn-lt"/>
                          <a:ea typeface="Times New Roman"/>
                          <a:cs typeface="Times New Roman"/>
                        </a:rPr>
                        <a:t>l</a:t>
                      </a:r>
                      <a:r>
                        <a:rPr lang="tr-TR" sz="1400" dirty="0">
                          <a:latin typeface="+mn-lt"/>
                          <a:ea typeface="Times New Roman"/>
                          <a:cs typeface="Times New Roman"/>
                        </a:rPr>
                        <a:t>e</a:t>
                      </a:r>
                      <a:r>
                        <a:rPr lang="tr-TR" sz="1400" spc="5" dirty="0">
                          <a:latin typeface="+mn-lt"/>
                          <a:ea typeface="Times New Roman"/>
                          <a:cs typeface="Times New Roman"/>
                        </a:rPr>
                        <a:t>r</a:t>
                      </a:r>
                      <a:r>
                        <a:rPr lang="tr-TR" sz="1400" dirty="0">
                          <a:latin typeface="+mn-lt"/>
                          <a:ea typeface="Times New Roman"/>
                          <a:cs typeface="Times New Roman"/>
                        </a:rPr>
                        <a:t>in</a:t>
                      </a:r>
                      <a:r>
                        <a:rPr lang="tr-TR" sz="1400" spc="-65" dirty="0">
                          <a:latin typeface="+mn-lt"/>
                          <a:ea typeface="Times New Roman"/>
                          <a:cs typeface="Times New Roman"/>
                        </a:rPr>
                        <a:t> </a:t>
                      </a:r>
                      <a:r>
                        <a:rPr lang="tr-TR" sz="1400" dirty="0">
                          <a:latin typeface="+mn-lt"/>
                          <a:ea typeface="Times New Roman"/>
                          <a:cs typeface="Times New Roman"/>
                        </a:rPr>
                        <a:t>ilgi</a:t>
                      </a:r>
                      <a:r>
                        <a:rPr lang="tr-TR" sz="1400" spc="-6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spc="10"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10" dirty="0">
                          <a:latin typeface="+mn-lt"/>
                          <a:ea typeface="Times New Roman"/>
                          <a:cs typeface="Times New Roman"/>
                        </a:rPr>
                        <a:t>g</a:t>
                      </a:r>
                      <a:r>
                        <a:rPr lang="tr-TR" sz="1400" spc="5" dirty="0">
                          <a:latin typeface="+mn-lt"/>
                          <a:ea typeface="Times New Roman"/>
                          <a:cs typeface="Times New Roman"/>
                        </a:rPr>
                        <a:t>ö</a:t>
                      </a:r>
                      <a:r>
                        <a:rPr lang="tr-TR" sz="1400" dirty="0">
                          <a:latin typeface="+mn-lt"/>
                          <a:ea typeface="Times New Roman"/>
                          <a:cs typeface="Times New Roman"/>
                        </a:rPr>
                        <a:t>re</a:t>
                      </a:r>
                      <a:r>
                        <a:rPr lang="tr-TR" sz="1400" spc="-60" dirty="0">
                          <a:latin typeface="+mn-lt"/>
                          <a:ea typeface="Times New Roman"/>
                          <a:cs typeface="Times New Roman"/>
                        </a:rPr>
                        <a:t> </a:t>
                      </a:r>
                      <a:r>
                        <a:rPr lang="tr-TR" sz="1400" dirty="0">
                          <a:latin typeface="+mn-lt"/>
                          <a:ea typeface="Times New Roman"/>
                          <a:cs typeface="Times New Roman"/>
                        </a:rPr>
                        <a:t>fizi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60" dirty="0">
                          <a:latin typeface="+mn-lt"/>
                          <a:ea typeface="Times New Roman"/>
                          <a:cs typeface="Times New Roman"/>
                        </a:rPr>
                        <a:t> </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t</a:t>
                      </a:r>
                      <a:r>
                        <a:rPr lang="tr-TR" sz="1400" spc="5" dirty="0">
                          <a:latin typeface="+mn-lt"/>
                          <a:ea typeface="Times New Roman"/>
                          <a:cs typeface="Times New Roman"/>
                        </a:rPr>
                        <a:t>i</a:t>
                      </a:r>
                      <a:r>
                        <a:rPr lang="tr-TR" sz="1400" spc="-10" dirty="0">
                          <a:latin typeface="+mn-lt"/>
                          <a:ea typeface="Times New Roman"/>
                          <a:cs typeface="Times New Roman"/>
                        </a:rPr>
                        <a:t>v</a:t>
                      </a:r>
                      <a:r>
                        <a:rPr lang="tr-TR" sz="1400" dirty="0">
                          <a:latin typeface="+mn-lt"/>
                          <a:ea typeface="Times New Roman"/>
                          <a:cs typeface="Times New Roman"/>
                        </a:rPr>
                        <a:t>ite</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50"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Etkinliklerine</a:t>
                      </a:r>
                      <a:r>
                        <a:rPr lang="tr-TR" sz="1400" spc="-75" dirty="0">
                          <a:latin typeface="+mn-lt"/>
                          <a:ea typeface="Times New Roman"/>
                          <a:cs typeface="Times New Roman"/>
                        </a:rPr>
                        <a:t> </a:t>
                      </a:r>
                      <a:r>
                        <a:rPr lang="tr-TR" sz="1400" dirty="0">
                          <a:latin typeface="+mn-lt"/>
                          <a:ea typeface="Times New Roman"/>
                          <a:cs typeface="Times New Roman"/>
                        </a:rPr>
                        <a:t>(</a:t>
                      </a:r>
                      <a:r>
                        <a:rPr lang="tr-TR" sz="1400" spc="5" dirty="0">
                          <a:latin typeface="+mn-lt"/>
                          <a:ea typeface="Times New Roman"/>
                          <a:cs typeface="Times New Roman"/>
                        </a:rPr>
                        <a:t>b</a:t>
                      </a:r>
                      <a:r>
                        <a:rPr lang="tr-TR" sz="1400" dirty="0">
                          <a:latin typeface="+mn-lt"/>
                          <a:ea typeface="Times New Roman"/>
                          <a:cs typeface="Times New Roman"/>
                        </a:rPr>
                        <a:t>i</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let</a:t>
                      </a:r>
                      <a:r>
                        <a:rPr lang="tr-TR" sz="1400" spc="-60"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ü</a:t>
                      </a:r>
                      <a:r>
                        <a:rPr lang="tr-TR" sz="1400" spc="15" dirty="0">
                          <a:latin typeface="+mn-lt"/>
                          <a:ea typeface="Times New Roman"/>
                          <a:cs typeface="Times New Roman"/>
                        </a:rPr>
                        <a:t>r</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70" dirty="0">
                          <a:latin typeface="+mn-lt"/>
                          <a:ea typeface="Times New Roman"/>
                          <a:cs typeface="Times New Roman"/>
                        </a:rPr>
                        <a:t> </a:t>
                      </a:r>
                      <a:r>
                        <a:rPr lang="tr-TR" sz="1400" spc="-10" dirty="0">
                          <a:latin typeface="+mn-lt"/>
                          <a:ea typeface="Times New Roman"/>
                          <a:cs typeface="Times New Roman"/>
                        </a:rPr>
                        <a:t>yü</a:t>
                      </a:r>
                      <a:r>
                        <a:rPr lang="tr-TR" sz="1400" spc="15" dirty="0">
                          <a:latin typeface="+mn-lt"/>
                          <a:ea typeface="Times New Roman"/>
                          <a:cs typeface="Times New Roman"/>
                        </a:rPr>
                        <a:t>r</a:t>
                      </a:r>
                      <a:r>
                        <a:rPr lang="tr-TR" sz="1400" spc="5" dirty="0">
                          <a:latin typeface="+mn-lt"/>
                          <a:ea typeface="Times New Roman"/>
                          <a:cs typeface="Times New Roman"/>
                        </a:rPr>
                        <a:t>ü</a:t>
                      </a:r>
                      <a:r>
                        <a:rPr lang="tr-TR" sz="1400" spc="-10" dirty="0">
                          <a:latin typeface="+mn-lt"/>
                          <a:ea typeface="Times New Roman"/>
                          <a:cs typeface="Times New Roman"/>
                        </a:rPr>
                        <a:t>y</a:t>
                      </a:r>
                      <a:r>
                        <a:rPr lang="tr-TR" sz="1400" spc="5" dirty="0">
                          <a:latin typeface="+mn-lt"/>
                          <a:ea typeface="Times New Roman"/>
                          <a:cs typeface="Times New Roman"/>
                        </a:rPr>
                        <a:t>ü</a:t>
                      </a:r>
                      <a:r>
                        <a:rPr lang="tr-TR" sz="1400" spc="-10" dirty="0">
                          <a:latin typeface="+mn-lt"/>
                          <a:ea typeface="Times New Roman"/>
                          <a:cs typeface="Times New Roman"/>
                        </a:rPr>
                        <a:t>ş</a:t>
                      </a:r>
                      <a:r>
                        <a:rPr lang="tr-TR" sz="1400" dirty="0">
                          <a:latin typeface="+mn-lt"/>
                          <a:ea typeface="Times New Roman"/>
                          <a:cs typeface="Times New Roman"/>
                        </a:rPr>
                        <a:t>,</a:t>
                      </a:r>
                      <a:r>
                        <a:rPr lang="tr-TR" sz="1400" spc="-60" dirty="0">
                          <a:latin typeface="+mn-lt"/>
                          <a:ea typeface="Times New Roman"/>
                          <a:cs typeface="Times New Roman"/>
                        </a:rPr>
                        <a:t> </a:t>
                      </a:r>
                      <a:r>
                        <a:rPr lang="tr-TR" sz="1400" spc="-10" dirty="0">
                          <a:latin typeface="+mn-lt"/>
                          <a:ea typeface="Times New Roman"/>
                          <a:cs typeface="Times New Roman"/>
                        </a:rPr>
                        <a:t>yü</a:t>
                      </a:r>
                      <a:r>
                        <a:rPr lang="tr-TR" sz="1400" spc="10" dirty="0">
                          <a:latin typeface="+mn-lt"/>
                          <a:ea typeface="Times New Roman"/>
                          <a:cs typeface="Times New Roman"/>
                        </a:rPr>
                        <a:t>z</a:t>
                      </a:r>
                      <a:r>
                        <a:rPr lang="tr-TR" sz="1400" spc="-25" dirty="0">
                          <a:latin typeface="+mn-lt"/>
                          <a:ea typeface="Times New Roman"/>
                          <a:cs typeface="Times New Roman"/>
                        </a:rPr>
                        <a:t>m</a:t>
                      </a:r>
                      <a:r>
                        <a:rPr lang="tr-TR" sz="1400" dirty="0">
                          <a:latin typeface="+mn-lt"/>
                          <a:ea typeface="Times New Roman"/>
                          <a:cs typeface="Times New Roman"/>
                        </a:rPr>
                        <a:t>e,</a:t>
                      </a:r>
                      <a:r>
                        <a:rPr lang="tr-TR" sz="1400" spc="-60" dirty="0">
                          <a:latin typeface="+mn-lt"/>
                          <a:ea typeface="Times New Roman"/>
                          <a:cs typeface="Times New Roman"/>
                        </a:rPr>
                        <a:t> </a:t>
                      </a:r>
                      <a:r>
                        <a:rPr lang="tr-TR" sz="1400" spc="-10" dirty="0">
                          <a:latin typeface="+mn-lt"/>
                          <a:ea typeface="Times New Roman"/>
                          <a:cs typeface="Times New Roman"/>
                        </a:rPr>
                        <a:t>f</a:t>
                      </a:r>
                      <a:r>
                        <a:rPr lang="tr-TR" sz="1400" spc="5" dirty="0">
                          <a:latin typeface="+mn-lt"/>
                          <a:ea typeface="Times New Roman"/>
                          <a:cs typeface="Times New Roman"/>
                        </a:rPr>
                        <a:t>u</a:t>
                      </a:r>
                      <a:r>
                        <a:rPr lang="tr-TR" sz="1400" dirty="0">
                          <a:latin typeface="+mn-lt"/>
                          <a:ea typeface="Times New Roman"/>
                          <a:cs typeface="Times New Roman"/>
                        </a:rPr>
                        <a:t>tb</a:t>
                      </a:r>
                      <a:r>
                        <a:rPr lang="tr-TR" sz="1400" spc="5" dirty="0">
                          <a:latin typeface="+mn-lt"/>
                          <a:ea typeface="Times New Roman"/>
                          <a:cs typeface="Times New Roman"/>
                        </a:rPr>
                        <a:t>o</a:t>
                      </a:r>
                      <a:r>
                        <a:rPr lang="tr-TR" sz="1400" dirty="0">
                          <a:latin typeface="+mn-lt"/>
                          <a:ea typeface="Times New Roman"/>
                          <a:cs typeface="Times New Roman"/>
                        </a:rPr>
                        <a:t>l</a:t>
                      </a:r>
                      <a:r>
                        <a:rPr lang="tr-TR" sz="1400" spc="-75" dirty="0">
                          <a:latin typeface="+mn-lt"/>
                          <a:ea typeface="Times New Roman"/>
                          <a:cs typeface="Times New Roman"/>
                        </a:rPr>
                        <a:t> </a:t>
                      </a:r>
                      <a:r>
                        <a:rPr lang="tr-TR" sz="1400" spc="-5" dirty="0">
                          <a:latin typeface="+mn-lt"/>
                          <a:ea typeface="Times New Roman"/>
                          <a:cs typeface="Times New Roman"/>
                        </a:rPr>
                        <a:t>v</a:t>
                      </a:r>
                      <a:r>
                        <a:rPr lang="tr-TR" sz="1400" spc="5" dirty="0">
                          <a:latin typeface="+mn-lt"/>
                          <a:ea typeface="Times New Roman"/>
                          <a:cs typeface="Times New Roman"/>
                        </a:rPr>
                        <a:t>b</a:t>
                      </a:r>
                      <a:r>
                        <a:rPr lang="tr-TR" sz="1400" dirty="0">
                          <a:latin typeface="+mn-lt"/>
                          <a:ea typeface="Times New Roman"/>
                          <a:cs typeface="Times New Roman"/>
                        </a:rPr>
                        <a:t>.)</a:t>
                      </a:r>
                      <a:r>
                        <a:rPr lang="tr-TR" sz="1400" spc="-70" dirty="0">
                          <a:latin typeface="+mn-lt"/>
                          <a:ea typeface="Times New Roman"/>
                          <a:cs typeface="Times New Roman"/>
                        </a:rPr>
                        <a:t> </a:t>
                      </a:r>
                      <a:r>
                        <a:rPr lang="tr-TR" sz="1400" spc="-10" dirty="0">
                          <a:latin typeface="+mn-lt"/>
                          <a:ea typeface="Times New Roman"/>
                          <a:cs typeface="Times New Roman"/>
                        </a:rPr>
                        <a:t>y</a:t>
                      </a:r>
                      <a:r>
                        <a:rPr lang="tr-TR" sz="1400" spc="5" dirty="0">
                          <a:latin typeface="+mn-lt"/>
                          <a:ea typeface="Times New Roman"/>
                          <a:cs typeface="Times New Roman"/>
                        </a:rPr>
                        <a:t>ö</a:t>
                      </a:r>
                      <a:r>
                        <a:rPr lang="tr-TR" sz="1400" spc="-10" dirty="0">
                          <a:latin typeface="+mn-lt"/>
                          <a:ea typeface="Times New Roman"/>
                          <a:cs typeface="Times New Roman"/>
                        </a:rPr>
                        <a:t>n</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esi</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70" dirty="0">
                          <a:latin typeface="+mn-lt"/>
                          <a:ea typeface="Times New Roman"/>
                          <a:cs typeface="Times New Roman"/>
                        </a:rPr>
                        <a:t> </a:t>
                      </a:r>
                      <a:r>
                        <a:rPr lang="tr-TR" sz="1400" dirty="0">
                          <a:latin typeface="+mn-lt"/>
                          <a:ea typeface="Times New Roman"/>
                          <a:cs typeface="Times New Roman"/>
                        </a:rPr>
                        <a:t>t</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ibi</a:t>
                      </a:r>
                      <a:r>
                        <a:rPr lang="tr-TR" sz="1400" spc="-10" dirty="0">
                          <a:latin typeface="+mn-lt"/>
                          <a:ea typeface="Times New Roman"/>
                          <a:cs typeface="Times New Roman"/>
                        </a:rPr>
                        <a:t>n</a:t>
                      </a:r>
                      <a:r>
                        <a:rPr lang="tr-TR" sz="1400" spc="10" dirty="0">
                          <a:latin typeface="+mn-lt"/>
                          <a:ea typeface="Times New Roman"/>
                          <a:cs typeface="Times New Roman"/>
                        </a:rPr>
                        <a:t>i</a:t>
                      </a:r>
                      <a:r>
                        <a:rPr lang="tr-TR" sz="1400" dirty="0">
                          <a:latin typeface="+mn-lt"/>
                          <a:ea typeface="Times New Roman"/>
                          <a:cs typeface="Times New Roman"/>
                        </a:rPr>
                        <a:t>n</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spc="-5" dirty="0">
                          <a:latin typeface="+mn-lt"/>
                          <a:ea typeface="Times New Roman"/>
                          <a:cs typeface="Times New Roman"/>
                        </a:rPr>
                        <a:t>F</a:t>
                      </a:r>
                      <a:r>
                        <a:rPr lang="tr-TR" sz="1400" dirty="0">
                          <a:latin typeface="+mn-lt"/>
                          <a:ea typeface="Times New Roman"/>
                          <a:cs typeface="Times New Roman"/>
                        </a:rPr>
                        <a:t>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35" dirty="0">
                          <a:latin typeface="+mn-lt"/>
                          <a:ea typeface="Times New Roman"/>
                          <a:cs typeface="Times New Roman"/>
                        </a:rPr>
                        <a:t> </a:t>
                      </a:r>
                      <a:r>
                        <a:rPr lang="tr-TR" sz="1400" dirty="0">
                          <a:latin typeface="+mn-lt"/>
                          <a:ea typeface="Times New Roman"/>
                          <a:cs typeface="Times New Roman"/>
                        </a:rPr>
                        <a:t>a</a:t>
                      </a:r>
                      <a:r>
                        <a:rPr lang="tr-TR" sz="1400" spc="5" dirty="0">
                          <a:latin typeface="+mn-lt"/>
                          <a:ea typeface="Times New Roman"/>
                          <a:cs typeface="Times New Roman"/>
                        </a:rPr>
                        <a:t>k</a:t>
                      </a:r>
                      <a:r>
                        <a:rPr lang="tr-TR" sz="1400" dirty="0">
                          <a:latin typeface="+mn-lt"/>
                          <a:ea typeface="Times New Roman"/>
                          <a:cs typeface="Times New Roman"/>
                        </a:rPr>
                        <a:t>tivite</a:t>
                      </a:r>
                      <a:r>
                        <a:rPr lang="tr-TR" sz="1400" spc="-35"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35"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r>
                        <a:rPr lang="tr-TR" sz="1400" spc="-35" dirty="0">
                          <a:latin typeface="+mn-lt"/>
                          <a:ea typeface="Times New Roman"/>
                          <a:cs typeface="Times New Roman"/>
                        </a:rPr>
                        <a:t> </a:t>
                      </a:r>
                      <a:r>
                        <a:rPr lang="tr-TR" sz="1400" dirty="0">
                          <a:latin typeface="+mn-lt"/>
                          <a:ea typeface="Times New Roman"/>
                          <a:cs typeface="Times New Roman"/>
                        </a:rPr>
                        <a:t>et</a:t>
                      </a:r>
                      <a:r>
                        <a:rPr lang="tr-TR" sz="1400" spc="-5"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10" dirty="0">
                          <a:latin typeface="+mn-lt"/>
                          <a:ea typeface="Times New Roman"/>
                          <a:cs typeface="Times New Roman"/>
                        </a:rPr>
                        <a:t>l</a:t>
                      </a:r>
                      <a:r>
                        <a:rPr lang="tr-TR" sz="140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in</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İsimleri</a:t>
                      </a:r>
                      <a:r>
                        <a:rPr lang="tr-TR" sz="1400" spc="-35" dirty="0">
                          <a:latin typeface="+mn-lt"/>
                          <a:ea typeface="Times New Roman"/>
                          <a:cs typeface="Times New Roman"/>
                        </a:rPr>
                        <a:t> </a:t>
                      </a:r>
                      <a:r>
                        <a:rPr lang="tr-TR" sz="1400" spc="-5" dirty="0">
                          <a:latin typeface="+mn-lt"/>
                          <a:ea typeface="Times New Roman"/>
                          <a:cs typeface="Times New Roman"/>
                        </a:rPr>
                        <a:t>v</a:t>
                      </a:r>
                      <a:r>
                        <a:rPr lang="tr-TR" sz="1400" dirty="0">
                          <a:latin typeface="+mn-lt"/>
                          <a:ea typeface="Times New Roman"/>
                          <a:cs typeface="Times New Roman"/>
                        </a:rPr>
                        <a:t>e</a:t>
                      </a:r>
                      <a:r>
                        <a:rPr lang="tr-TR" sz="1400" spc="-3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u</a:t>
                      </a:r>
                      <a:r>
                        <a:rPr lang="tr-TR" sz="1400" spc="-30" dirty="0">
                          <a:latin typeface="+mn-lt"/>
                          <a:ea typeface="Times New Roman"/>
                          <a:cs typeface="Times New Roman"/>
                        </a:rPr>
                        <a:t> </a:t>
                      </a:r>
                      <a:r>
                        <a:rPr lang="tr-TR" sz="1400" dirty="0">
                          <a:latin typeface="+mn-lt"/>
                          <a:ea typeface="Times New Roman"/>
                          <a:cs typeface="Times New Roman"/>
                        </a:rPr>
                        <a:t>e</a:t>
                      </a:r>
                      <a:r>
                        <a:rPr lang="tr-TR" sz="1400" spc="20" dirty="0">
                          <a:latin typeface="+mn-lt"/>
                          <a:ea typeface="Times New Roman"/>
                          <a:cs typeface="Times New Roman"/>
                        </a:rPr>
                        <a:t>t</a:t>
                      </a:r>
                      <a:r>
                        <a:rPr lang="tr-TR" sz="1400" spc="-10"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l</a:t>
                      </a:r>
                      <a:r>
                        <a:rPr lang="tr-TR" sz="1400" spc="5"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leri</a:t>
                      </a:r>
                      <a:r>
                        <a:rPr lang="tr-TR" sz="1400" spc="-20" dirty="0">
                          <a:latin typeface="+mn-lt"/>
                          <a:ea typeface="Times New Roman"/>
                          <a:cs typeface="Times New Roman"/>
                        </a:rPr>
                        <a:t> </a:t>
                      </a:r>
                      <a:r>
                        <a:rPr lang="tr-TR" sz="1400" spc="-25" dirty="0">
                          <a:latin typeface="+mn-lt"/>
                          <a:ea typeface="Times New Roman"/>
                          <a:cs typeface="Times New Roman"/>
                        </a:rPr>
                        <a:t>y</a:t>
                      </a:r>
                      <a:r>
                        <a:rPr lang="tr-TR" sz="1400" dirty="0">
                          <a:latin typeface="+mn-lt"/>
                          <a:ea typeface="Times New Roman"/>
                          <a:cs typeface="Times New Roman"/>
                        </a:rPr>
                        <a:t>a</a:t>
                      </a:r>
                      <a:r>
                        <a:rPr lang="tr-TR" sz="1400" spc="5" dirty="0">
                          <a:latin typeface="+mn-lt"/>
                          <a:ea typeface="Times New Roman"/>
                          <a:cs typeface="Times New Roman"/>
                        </a:rPr>
                        <a:t>p</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09468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8698" y="1199535"/>
            <a:ext cx="10254326" cy="5658465"/>
          </a:xfrm>
        </p:spPr>
        <p:txBody>
          <a:bodyPr>
            <a:normAutofit fontScale="92500" lnSpcReduction="20000"/>
          </a:bodyPr>
          <a:lstStyle/>
          <a:p>
            <a:pPr algn="just">
              <a:lnSpc>
                <a:spcPct val="120000"/>
              </a:lnSpc>
              <a:buFont typeface="Wingdings" pitchFamily="2" charset="2"/>
              <a:buChar char="Ø"/>
            </a:pPr>
            <a:r>
              <a:rPr lang="tr-TR" dirty="0">
                <a:ea typeface="Times New Roman" pitchFamily="18" charset="0"/>
                <a:cs typeface="Times New Roman" pitchFamily="18" charset="0"/>
              </a:rPr>
              <a:t> </a:t>
            </a:r>
            <a:r>
              <a:rPr lang="tr-TR" sz="2600" dirty="0">
                <a:latin typeface="Calibri" panose="020F0502020204030204" pitchFamily="34" charset="0"/>
                <a:ea typeface="Times New Roman" pitchFamily="18" charset="0"/>
                <a:cs typeface="Calibri" panose="020F0502020204030204" pitchFamily="34" charset="0"/>
              </a:rPr>
              <a:t>Öğrencilerin aile hekimleri tarafından periyodik muayene ve izlemlerinin yapılması sağlanmalı, (ASM’ </a:t>
            </a:r>
            <a:r>
              <a:rPr lang="tr-TR" sz="2600" dirty="0" err="1">
                <a:latin typeface="Calibri" panose="020F0502020204030204" pitchFamily="34" charset="0"/>
                <a:ea typeface="Times New Roman" pitchFamily="18" charset="0"/>
                <a:cs typeface="Calibri" panose="020F0502020204030204" pitchFamily="34" charset="0"/>
              </a:rPr>
              <a:t>lerde</a:t>
            </a:r>
            <a:r>
              <a:rPr lang="tr-TR" sz="2600" dirty="0">
                <a:latin typeface="Calibri" panose="020F0502020204030204" pitchFamily="34" charset="0"/>
                <a:ea typeface="Times New Roman" pitchFamily="18" charset="0"/>
                <a:cs typeface="Calibri" panose="020F0502020204030204" pitchFamily="34" charset="0"/>
              </a:rPr>
              <a:t> yığılmalar olmayacak şekilde planlama yapılarak) aile hekimliği birimlerinden okula iletilen ve muayenenin yapıldığını gösteren Form-1 okulda saklanmalı, kayıt altına alınmalıdır.</a:t>
            </a:r>
          </a:p>
          <a:p>
            <a:pPr algn="just">
              <a:lnSpc>
                <a:spcPct val="120000"/>
              </a:lnSpc>
            </a:pPr>
            <a:endParaRPr lang="tr-TR" sz="2600" dirty="0">
              <a:latin typeface="Calibri" panose="020F0502020204030204" pitchFamily="34" charset="0"/>
              <a:ea typeface="Times New Roman" pitchFamily="18" charset="0"/>
              <a:cs typeface="Calibri" panose="020F0502020204030204" pitchFamily="34" charset="0"/>
            </a:endParaRPr>
          </a:p>
          <a:p>
            <a:pPr algn="just">
              <a:lnSpc>
                <a:spcPct val="120000"/>
              </a:lnSpc>
              <a:buFont typeface="Wingdings" pitchFamily="2" charset="2"/>
              <a:buChar char="Ø"/>
            </a:pPr>
            <a:r>
              <a:rPr lang="tr-TR" sz="2600" dirty="0">
                <a:latin typeface="Calibri" panose="020F0502020204030204" pitchFamily="34" charset="0"/>
                <a:ea typeface="Times New Roman" pitchFamily="18" charset="0"/>
                <a:cs typeface="Calibri" panose="020F0502020204030204" pitchFamily="34" charset="0"/>
              </a:rPr>
              <a:t> Elde edilen sayısal bilgiler okul değerlendirmeleri sırasında ve gerekli durumlarda Okul Değerlendirme Ekibi ile paylaşılmalıdır. </a:t>
            </a:r>
          </a:p>
          <a:p>
            <a:pPr algn="just">
              <a:lnSpc>
                <a:spcPct val="120000"/>
              </a:lnSpc>
            </a:pPr>
            <a:endParaRPr lang="tr-TR" sz="2600" dirty="0">
              <a:latin typeface="Calibri" panose="020F0502020204030204" pitchFamily="34" charset="0"/>
              <a:ea typeface="Times New Roman" pitchFamily="18" charset="0"/>
              <a:cs typeface="Calibri" panose="020F0502020204030204" pitchFamily="34" charset="0"/>
            </a:endParaRPr>
          </a:p>
          <a:p>
            <a:pPr algn="just">
              <a:lnSpc>
                <a:spcPct val="120000"/>
              </a:lnSpc>
              <a:buFont typeface="Wingdings" pitchFamily="2" charset="2"/>
              <a:buChar char="Ø"/>
            </a:pPr>
            <a:r>
              <a:rPr lang="tr-TR" sz="2600" dirty="0">
                <a:latin typeface="Calibri" panose="020F0502020204030204" pitchFamily="34" charset="0"/>
                <a:ea typeface="Times New Roman" pitchFamily="18" charset="0"/>
                <a:cs typeface="Calibri" panose="020F0502020204030204" pitchFamily="34" charset="0"/>
              </a:rPr>
              <a:t> Öğrenci izlemleri, yaşa özel çocuk- ergen izlemi olarak değerlendirilmeli ve izlem yıl içinde öğrenci ve ailenin uygun</a:t>
            </a:r>
            <a:r>
              <a:rPr lang="tr-TR" sz="2600" dirty="0">
                <a:latin typeface="Calibri" panose="020F0502020204030204" pitchFamily="34" charset="0"/>
                <a:cs typeface="Calibri" panose="020F0502020204030204" pitchFamily="34" charset="0"/>
              </a:rPr>
              <a:t> o</a:t>
            </a:r>
            <a:r>
              <a:rPr lang="tr-TR" sz="2600" dirty="0">
                <a:latin typeface="Calibri" panose="020F0502020204030204" pitchFamily="34" charset="0"/>
                <a:ea typeface="Times New Roman" pitchFamily="18" charset="0"/>
                <a:cs typeface="Calibri" panose="020F0502020204030204" pitchFamily="34" charset="0"/>
              </a:rPr>
              <a:t>ldukları bir zamanda gerçekleştirilebilmelidir. </a:t>
            </a:r>
            <a:endParaRPr lang="tr-TR" sz="2600" dirty="0" smtClean="0">
              <a:latin typeface="Calibri" panose="020F0502020204030204" pitchFamily="34" charset="0"/>
              <a:ea typeface="Times New Roman" pitchFamily="18" charset="0"/>
              <a:cs typeface="Calibri" panose="020F0502020204030204" pitchFamily="34" charset="0"/>
            </a:endParaRPr>
          </a:p>
          <a:p>
            <a:pPr algn="just">
              <a:lnSpc>
                <a:spcPct val="120000"/>
              </a:lnSpc>
              <a:buFont typeface="Wingdings" pitchFamily="2" charset="2"/>
              <a:buChar char="Ø"/>
            </a:pPr>
            <a:r>
              <a:rPr lang="tr-TR" sz="2600" b="1" dirty="0" smtClean="0">
                <a:latin typeface="Calibri" panose="020F0502020204030204" pitchFamily="34" charset="0"/>
                <a:cs typeface="Calibri" panose="020F0502020204030204" pitchFamily="34" charset="0"/>
              </a:rPr>
              <a:t>****</a:t>
            </a:r>
            <a:r>
              <a:rPr lang="tr-TR" sz="2600" b="1" dirty="0" smtClean="0">
                <a:latin typeface="Calibri" panose="020F0502020204030204" pitchFamily="34" charset="0"/>
                <a:cs typeface="Calibri" panose="020F0502020204030204" pitchFamily="34" charset="0"/>
              </a:rPr>
              <a:t>İzlemler </a:t>
            </a:r>
            <a:r>
              <a:rPr lang="tr-TR" sz="2600" b="1" dirty="0">
                <a:latin typeface="Calibri" panose="020F0502020204030204" pitchFamily="34" charset="0"/>
                <a:cs typeface="Calibri" panose="020F0502020204030204" pitchFamily="34" charset="0"/>
              </a:rPr>
              <a:t>her yıl periyodik olarak yapılacaktır. </a:t>
            </a:r>
          </a:p>
          <a:p>
            <a:endParaRPr lang="tr-TR" sz="260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1582994" y="701758"/>
            <a:ext cx="10242482"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mn-lt"/>
              </a:rPr>
              <a:t>FORM-1: ÖĞRENCİ MUAYENE/İZLEM BİLDİRİM FORMU (EK-3)</a:t>
            </a:r>
            <a:endParaRPr lang="tr-TR" b="1" dirty="0">
              <a:latin typeface="+mn-lt"/>
            </a:endParaRP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7950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0 Resim"/>
          <p:cNvPicPr>
            <a:picLocks noGrp="1"/>
          </p:cNvPicPr>
          <p:nvPr>
            <p:ph idx="1"/>
          </p:nvPr>
        </p:nvPicPr>
        <p:blipFill>
          <a:blip r:embed="rId2" cstate="print"/>
          <a:srcRect/>
          <a:stretch>
            <a:fillRect/>
          </a:stretch>
        </p:blipFill>
        <p:spPr bwMode="auto">
          <a:xfrm>
            <a:off x="2880851" y="668594"/>
            <a:ext cx="6971072" cy="6189406"/>
          </a:xfrm>
          <a:prstGeom prst="rect">
            <a:avLst/>
          </a:prstGeom>
          <a:noFill/>
          <a:ln w="76200">
            <a:solidFill>
              <a:schemeClr val="tx1"/>
            </a:solidFill>
            <a:miter lim="800000"/>
            <a:headEnd/>
            <a:tailEnd/>
          </a:ln>
        </p:spPr>
      </p:pic>
      <p:sp>
        <p:nvSpPr>
          <p:cNvPr id="6" name="Rectangle 1"/>
          <p:cNvSpPr>
            <a:spLocks noChangeArrowheads="1"/>
          </p:cNvSpPr>
          <p:nvPr/>
        </p:nvSpPr>
        <p:spPr bwMode="auto">
          <a:xfrm>
            <a:off x="1582995" y="240242"/>
            <a:ext cx="7413522"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fontAlgn="base">
              <a:spcBef>
                <a:spcPct val="0"/>
              </a:spcBef>
              <a:spcAft>
                <a:spcPct val="0"/>
              </a:spcAft>
            </a:pPr>
            <a:r>
              <a:rPr lang="tr-TR" sz="1700" b="1" dirty="0" smtClean="0">
                <a:solidFill>
                  <a:prstClr val="black"/>
                </a:solidFill>
                <a:latin typeface="Calibri"/>
                <a:cs typeface="Arial" charset="0"/>
              </a:rPr>
              <a:t>FORM-1: ÖĞRENCİ MUAYENE/İZLEM BİLDİRİM FORMU (EK-3)</a:t>
            </a:r>
            <a:endParaRPr lang="tr-TR" sz="1700" b="1" dirty="0">
              <a:solidFill>
                <a:prstClr val="black"/>
              </a:solidFill>
              <a:latin typeface="Calibri"/>
              <a:cs typeface="Arial" charset="0"/>
            </a:endParaRPr>
          </a:p>
        </p:txBody>
      </p:sp>
    </p:spTree>
    <p:extLst>
      <p:ext uri="{BB962C8B-B14F-4D97-AF65-F5344CB8AC3E}">
        <p14:creationId xmlns:p14="http://schemas.microsoft.com/office/powerpoint/2010/main" val="3635323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1494503"/>
            <a:ext cx="9774239" cy="4106197"/>
          </a:xfrm>
        </p:spPr>
        <p:txBody>
          <a:bodyPr>
            <a:normAutofit/>
          </a:bodyPr>
          <a:lstStyle/>
          <a:p>
            <a:pPr algn="just">
              <a:lnSpc>
                <a:spcPct val="130000"/>
              </a:lnSpc>
              <a:buFont typeface="Wingdings" pitchFamily="2" charset="2"/>
              <a:buChar char="Ø"/>
            </a:pPr>
            <a:r>
              <a:rPr lang="tr-TR" dirty="0"/>
              <a:t>Okul / Kurumda MEB tarafından yayımlanmış olan okullarda Rehberlik ve Psikolojik Danışma Hizmetleri Kılavuzuna uygun olarak hazırlanmış </a:t>
            </a:r>
            <a:r>
              <a:rPr lang="tr-TR" b="1" dirty="0"/>
              <a:t>Rehberlik Hizmetleri Çerçeve Planı </a:t>
            </a:r>
            <a:r>
              <a:rPr lang="tr-TR" dirty="0"/>
              <a:t>olmalıdır.</a:t>
            </a:r>
          </a:p>
          <a:p>
            <a:pPr marL="0" indent="0" algn="just">
              <a:lnSpc>
                <a:spcPct val="130000"/>
              </a:lnSpc>
              <a:buNone/>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8461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855406"/>
            <a:ext cx="10018713" cy="5604387"/>
          </a:xfrm>
        </p:spPr>
        <p:txBody>
          <a:bodyPr>
            <a:normAutofit lnSpcReduction="10000"/>
          </a:bodyPr>
          <a:lstStyle/>
          <a:p>
            <a:pPr algn="just">
              <a:lnSpc>
                <a:spcPct val="130000"/>
              </a:lnSpc>
              <a:buFont typeface="Wingdings" pitchFamily="2" charset="2"/>
              <a:buChar char="Ø"/>
            </a:pPr>
            <a:r>
              <a:rPr lang="tr-TR" dirty="0">
                <a:latin typeface="Calibri" pitchFamily="34" charset="0"/>
                <a:cs typeface="Calibri" pitchFamily="34" charset="0"/>
              </a:rPr>
              <a:t>Okul / Kurumda TSE standartlarına uygun ve son kullanma tarihi geçmemiş malzemelerin bulunduğu bir İlkyardım dolabı olmalıdır. </a:t>
            </a:r>
          </a:p>
          <a:p>
            <a:pPr algn="just">
              <a:lnSpc>
                <a:spcPct val="130000"/>
              </a:lnSpc>
            </a:pPr>
            <a:endParaRPr lang="tr-TR" dirty="0">
              <a:latin typeface="Calibri" pitchFamily="34" charset="0"/>
              <a:cs typeface="Calibri" pitchFamily="34" charset="0"/>
            </a:endParaRPr>
          </a:p>
          <a:p>
            <a:pPr algn="just">
              <a:lnSpc>
                <a:spcPct val="130000"/>
              </a:lnSpc>
              <a:buFont typeface="Wingdings" pitchFamily="2" charset="2"/>
              <a:buChar char="Ø"/>
            </a:pPr>
            <a:r>
              <a:rPr lang="tr-TR" dirty="0">
                <a:latin typeface="Calibri" pitchFamily="34" charset="0"/>
                <a:cs typeface="Calibri" pitchFamily="34" charset="0"/>
              </a:rPr>
              <a:t> Tarama, aşılama ve koruyucu ağız diş sağlığı çalışmaları öncesinde , bilgi notları ailelere ulaştırılmalı ve uygulama öncesinde TSM personeline bildirilmelidir.</a:t>
            </a:r>
          </a:p>
          <a:p>
            <a:pPr algn="just">
              <a:lnSpc>
                <a:spcPct val="130000"/>
              </a:lnSpc>
            </a:pPr>
            <a:endParaRPr lang="tr-TR" dirty="0">
              <a:latin typeface="Calibri" pitchFamily="34" charset="0"/>
              <a:cs typeface="Calibri" pitchFamily="34" charset="0"/>
            </a:endParaRPr>
          </a:p>
          <a:p>
            <a:pPr algn="just">
              <a:lnSpc>
                <a:spcPct val="130000"/>
              </a:lnSpc>
              <a:buFont typeface="Wingdings" pitchFamily="2" charset="2"/>
              <a:buChar char="Ø"/>
            </a:pPr>
            <a:r>
              <a:rPr lang="tr-TR" dirty="0">
                <a:latin typeface="Calibri" pitchFamily="34" charset="0"/>
                <a:cs typeface="Calibri" pitchFamily="34" charset="0"/>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3231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154431"/>
            <a:ext cx="10018713" cy="4636770"/>
          </a:xfrm>
        </p:spPr>
        <p:txBody>
          <a:bodyPr>
            <a:normAutofit/>
          </a:bodyPr>
          <a:lstStyle/>
          <a:p>
            <a:pPr algn="just">
              <a:lnSpc>
                <a:spcPct val="120000"/>
              </a:lnSpc>
              <a:buFont typeface="Wingdings" pitchFamily="2" charset="2"/>
              <a:buChar char="Ø"/>
            </a:pPr>
            <a:r>
              <a:rPr lang="tr-TR" dirty="0"/>
              <a:t> </a:t>
            </a:r>
            <a:r>
              <a:rPr lang="tr-TR" sz="2800" dirty="0">
                <a:latin typeface="Calibri" pitchFamily="34" charset="0"/>
                <a:cs typeface="Calibri" pitchFamily="34" charset="0"/>
              </a:rPr>
              <a:t>Görme-işitme sorunu, kronik hastalıklar, engellilik ve </a:t>
            </a:r>
            <a:r>
              <a:rPr lang="tr-TR" sz="2800" dirty="0" err="1">
                <a:latin typeface="Calibri" pitchFamily="34" charset="0"/>
                <a:cs typeface="Calibri" pitchFamily="34" charset="0"/>
              </a:rPr>
              <a:t>psiko</a:t>
            </a:r>
            <a:r>
              <a:rPr lang="tr-TR" sz="2800" dirty="0">
                <a:latin typeface="Calibri" pitchFamily="34" charset="0"/>
                <a:cs typeface="Calibri" pitchFamily="34" charset="0"/>
              </a:rPr>
              <a:t>-sosyal problemler gibi öğrenme güçlüğü, okul başarısızlığı ve uyum sorunları yaratabilecek durumu olan öğrencilerin velileri ile görüşmeler yapılmalı ve okul ortamında gerekli önlemler alınmalıdır. Bu çocukların takibi sağlık kurum ve kuruluşları ile işbirliği içerisinde yapılmalıdır. </a:t>
            </a:r>
          </a:p>
          <a:p>
            <a:pPr algn="just">
              <a:lnSpc>
                <a:spcPct val="120000"/>
              </a:lnSpc>
            </a:pPr>
            <a:endParaRPr lang="tr-TR" sz="2800" dirty="0">
              <a:latin typeface="Calibri" pitchFamily="34" charset="0"/>
              <a:cs typeface="Calibri" pitchFamily="34" charset="0"/>
            </a:endParaRPr>
          </a:p>
          <a:p>
            <a:pPr algn="just">
              <a:lnSpc>
                <a:spcPct val="120000"/>
              </a:lnSpc>
              <a:buFont typeface="Wingdings" pitchFamily="2" charset="2"/>
              <a:buChar char="Ø"/>
            </a:pPr>
            <a:endParaRPr lang="tr-TR" sz="2800" dirty="0">
              <a:latin typeface="Calibri" pitchFamily="34" charset="0"/>
              <a:cs typeface="Calibri" pitchFamily="34" charset="0"/>
            </a:endParaRP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7583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177291"/>
            <a:ext cx="10018713" cy="4613910"/>
          </a:xfrm>
        </p:spPr>
        <p:txBody>
          <a:bodyPr/>
          <a:lstStyle/>
          <a:p>
            <a:r>
              <a:rPr lang="tr-TR" dirty="0"/>
              <a:t>Tütün ve/veya diğer bağımlılık yapıcı madde kullanımı olan veya olduğu düşünülen öğrenciler ilk olarak okulunun rehber öğretmeni ile yoksa ulaşılabilecek en yakın rehber öğretmenle görüştürülmelidir. Rehber öğretmenin aldığı eğitim doğrultusunda süreci yönetmesi sağlanmalıdır. Sağlık kurum ve kuruluşları ile işbirliği yapılmalıdır. </a:t>
            </a:r>
            <a:endParaRPr lang="tr-TR" b="1" dirty="0"/>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38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ey Kaydırma 3"/>
          <p:cNvSpPr/>
          <p:nvPr/>
        </p:nvSpPr>
        <p:spPr>
          <a:xfrm>
            <a:off x="1563329" y="0"/>
            <a:ext cx="10235381" cy="6705600"/>
          </a:xfrm>
          <a:prstGeom prst="verticalScroll">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OKUL SAĞLIĞI;</a:t>
            </a:r>
          </a:p>
          <a:p>
            <a:pPr lvl="0" algn="just" fontAlgn="base">
              <a:lnSpc>
                <a:spcPct val="120000"/>
              </a:lnSpc>
              <a:spcBef>
                <a:spcPct val="0"/>
              </a:spcBef>
              <a:spcAft>
                <a:spcPct val="0"/>
              </a:spcAft>
            </a:pPr>
            <a:endParaRPr lang="tr-TR" sz="2800" b="1" dirty="0">
              <a:solidFill>
                <a:srgbClr val="FF0000"/>
              </a:solidFill>
              <a:latin typeface="Calibri"/>
              <a:ea typeface="Verdana" pitchFamily="34" charset="0"/>
              <a:cs typeface="Arial" pitchFamily="34" charset="0"/>
            </a:endParaRPr>
          </a:p>
          <a:p>
            <a:pPr lvl="0" algn="just" fontAlgn="base">
              <a:lnSpc>
                <a:spcPct val="120000"/>
              </a:lnSpc>
              <a:spcBef>
                <a:spcPct val="0"/>
              </a:spcBef>
              <a:spcAft>
                <a:spcPct val="0"/>
              </a:spcAft>
            </a:pPr>
            <a:r>
              <a:rPr lang="tr-TR" sz="2800" b="1" dirty="0" smtClean="0">
                <a:solidFill>
                  <a:prstClr val="black"/>
                </a:solidFill>
                <a:latin typeface="Calibri"/>
                <a:ea typeface="Verdana" pitchFamily="34" charset="0"/>
                <a:cs typeface="Arial" pitchFamily="34" charset="0"/>
              </a:rPr>
              <a:t>          Öğrencilerin </a:t>
            </a:r>
            <a:r>
              <a:rPr lang="tr-TR" sz="2800" b="1" dirty="0">
                <a:solidFill>
                  <a:prstClr val="black"/>
                </a:solidFill>
                <a:latin typeface="Calibri"/>
                <a:ea typeface="Verdana" pitchFamily="34" charset="0"/>
                <a:cs typeface="Arial" pitchFamily="34" charset="0"/>
              </a:rPr>
              <a:t>ve okul çalışanlarının </a:t>
            </a:r>
            <a:r>
              <a:rPr lang="tr-TR" sz="2800" b="1" dirty="0" smtClean="0">
                <a:solidFill>
                  <a:prstClr val="black"/>
                </a:solidFill>
                <a:latin typeface="Calibri"/>
                <a:ea typeface="Verdana" pitchFamily="34" charset="0"/>
                <a:cs typeface="Arial" pitchFamily="34" charset="0"/>
              </a:rPr>
              <a:t>sağlığının değerlendirilmesi</a:t>
            </a:r>
            <a:r>
              <a:rPr lang="tr-TR" sz="2800" b="1" dirty="0">
                <a:solidFill>
                  <a:prstClr val="black"/>
                </a:solidFill>
                <a:latin typeface="Calibri"/>
                <a:ea typeface="Verdana" pitchFamily="34" charset="0"/>
                <a:cs typeface="Arial" pitchFamily="34" charset="0"/>
              </a:rPr>
              <a:t>, geliştirilmesi, sağlıklı okul yaşamının sağlanması ve sürdürülmesi, öğrenciye ve dolayısıyla topluma sağlık eğitiminin verilmesi için yapılan çalışmaların tümü olarak tanımlanmaktadır.</a:t>
            </a:r>
          </a:p>
        </p:txBody>
      </p:sp>
    </p:spTree>
    <p:extLst>
      <p:ext uri="{BB962C8B-B14F-4D97-AF65-F5344CB8AC3E}">
        <p14:creationId xmlns:p14="http://schemas.microsoft.com/office/powerpoint/2010/main" val="2510548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051561"/>
            <a:ext cx="10018713" cy="4739640"/>
          </a:xfrm>
        </p:spPr>
        <p:txBody>
          <a:bodyPr>
            <a:noAutofit/>
          </a:bodyPr>
          <a:lstStyle/>
          <a:p>
            <a:pPr algn="just">
              <a:lnSpc>
                <a:spcPct val="120000"/>
              </a:lnSpc>
              <a:buFont typeface="Wingdings" pitchFamily="2" charset="2"/>
              <a:buChar char="Ø"/>
            </a:pPr>
            <a:r>
              <a:rPr lang="tr-TR" sz="2000" dirty="0">
                <a:latin typeface="Calibri" pitchFamily="34" charset="0"/>
                <a:cs typeface="Calibri" pitchFamily="34" charset="0"/>
              </a:rPr>
              <a:t>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a:t>
            </a:r>
          </a:p>
          <a:p>
            <a:pPr marL="0" indent="0" algn="just">
              <a:buNone/>
            </a:pPr>
            <a:endParaRPr lang="tr-TR" sz="2000" dirty="0">
              <a:latin typeface="Calibri" pitchFamily="34" charset="0"/>
              <a:cs typeface="Calibri" pitchFamily="34" charset="0"/>
            </a:endParaRPr>
          </a:p>
          <a:p>
            <a:pPr algn="just">
              <a:lnSpc>
                <a:spcPct val="120000"/>
              </a:lnSpc>
              <a:buFont typeface="Wingdings" pitchFamily="2" charset="2"/>
              <a:buChar char="Ø"/>
            </a:pPr>
            <a:r>
              <a:rPr lang="tr-TR" sz="2000" dirty="0">
                <a:latin typeface="Calibri" pitchFamily="34" charset="0"/>
                <a:cs typeface="Calibri" pitchFamily="34" charset="0"/>
              </a:rPr>
              <a:t> Sağlıkla ilgili öğrenci kulüpleri kurulmuş olmalı ve bu kulüpler sağlıkla ilgili etkinlikler (belirli gün ve haftaların kutlanması, bilgi yarışması, piknik, gezi, yürüyüş, konser, kermes, tiyatro oyunu gibi) düzenlemeleri konusunda okul yönetimi ve çalışanları tarafından desteklenmelidirler</a:t>
            </a:r>
            <a:r>
              <a:rPr lang="tr-TR" sz="2000" dirty="0" smtClean="0">
                <a:latin typeface="Calibri" pitchFamily="34" charset="0"/>
                <a:cs typeface="Calibri" pitchFamily="34" charset="0"/>
              </a:rPr>
              <a:t>.</a:t>
            </a:r>
          </a:p>
          <a:p>
            <a:pPr algn="just">
              <a:lnSpc>
                <a:spcPct val="120000"/>
              </a:lnSpc>
              <a:buFont typeface="Wingdings" pitchFamily="2" charset="2"/>
              <a:buChar char="Ø"/>
            </a:pPr>
            <a:r>
              <a:rPr lang="tr-TR" sz="2000" dirty="0">
                <a:latin typeface="Calibri" pitchFamily="34" charset="0"/>
                <a:cs typeface="Calibri" pitchFamily="34" charset="0"/>
              </a:rPr>
              <a:t>Okul/kurumda, öğrencilerin sağlık kayıtlarının tutulduğu, kişisel bilgilerin gizliliğini garanti altına alan uygun bir olanak (öğrenci sağlık dosyası, e-okul gibi) sağlanmalıdır.</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84882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02971"/>
            <a:ext cx="10018713" cy="4888230"/>
          </a:xfrm>
        </p:spPr>
        <p:txBody>
          <a:bodyPr>
            <a:normAutofit/>
          </a:bodyPr>
          <a:lstStyle/>
          <a:p>
            <a:pPr marL="0" lvl="1" algn="just">
              <a:lnSpc>
                <a:spcPct val="120000"/>
              </a:lnSpc>
            </a:pPr>
            <a:r>
              <a:rPr lang="tr-TR" sz="2400" b="1" dirty="0"/>
              <a:t>Eksiklerin Giderilmesi</a:t>
            </a:r>
          </a:p>
          <a:p>
            <a:pPr marL="0" lvl="1" algn="just">
              <a:lnSpc>
                <a:spcPct val="120000"/>
              </a:lnSpc>
            </a:pPr>
            <a:endParaRPr lang="tr-TR" sz="1000" dirty="0"/>
          </a:p>
          <a:p>
            <a:pPr algn="just">
              <a:lnSpc>
                <a:spcPct val="120000"/>
              </a:lnSpc>
            </a:pPr>
            <a:r>
              <a:rPr lang="tr-TR" dirty="0">
                <a:latin typeface="Calibri" pitchFamily="34" charset="0"/>
                <a:cs typeface="Calibri" pitchFamily="34" charset="0"/>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a:p>
            <a:pPr marL="0" indent="0" algn="just">
              <a:lnSpc>
                <a:spcPct val="120000"/>
              </a:lnSpc>
              <a:buNone/>
            </a:pPr>
            <a:endParaRPr lang="tr-TR" dirty="0">
              <a:latin typeface="Calibri" pitchFamily="34" charset="0"/>
              <a:cs typeface="Calibri" pitchFamily="34" charset="0"/>
            </a:endParaRPr>
          </a:p>
          <a:p>
            <a:pPr marL="0" lvl="1" algn="just">
              <a:lnSpc>
                <a:spcPct val="120000"/>
              </a:lnSpc>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7810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1143001"/>
            <a:ext cx="9739950" cy="4411979"/>
          </a:xfrm>
        </p:spPr>
        <p:txBody>
          <a:bodyPr/>
          <a:lstStyle/>
          <a:p>
            <a:pPr marL="0" lvl="1" algn="just">
              <a:lnSpc>
                <a:spcPct val="120000"/>
              </a:lnSpc>
            </a:pPr>
            <a:r>
              <a:rPr lang="tr-TR" sz="2400" b="1" dirty="0"/>
              <a:t>Ailelerin Bilgilendirilmesi</a:t>
            </a:r>
          </a:p>
          <a:p>
            <a:pPr marL="0" lvl="1" algn="just">
              <a:lnSpc>
                <a:spcPct val="120000"/>
              </a:lnSpc>
            </a:pPr>
            <a:endParaRPr lang="tr-TR" sz="1000" b="1" dirty="0"/>
          </a:p>
          <a:p>
            <a:pPr marL="0" indent="0" algn="just">
              <a:lnSpc>
                <a:spcPct val="120000"/>
              </a:lnSpc>
              <a:buNone/>
            </a:pPr>
            <a:r>
              <a:rPr lang="tr-TR" dirty="0"/>
              <a:t>Okul yönetimi, Program kapsamında yapılacak çalışmalar ile ilgili olarak web sayfasından duyuru ve bilgilendirme, SMS, bilgi notları ve broşür gibi farklı yöntemler kullanarak aileleri bilgilendirmelidir.</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24178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idx="1"/>
          </p:nvPr>
        </p:nvSpPr>
        <p:spPr>
          <a:xfrm>
            <a:off x="1209006" y="1147740"/>
            <a:ext cx="10018713" cy="276075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tr-TR" b="1" dirty="0" smtClean="0">
              <a:ln w="11430"/>
              <a:solidFill>
                <a:srgbClr val="C00000"/>
              </a:solidFill>
              <a:latin typeface="Calibri"/>
            </a:endParaRPr>
          </a:p>
          <a:p>
            <a:pPr algn="ctr">
              <a:defRPr/>
            </a:pPr>
            <a:endParaRPr lang="tr-TR" b="1" dirty="0">
              <a:ln w="11430"/>
              <a:solidFill>
                <a:srgbClr val="C00000"/>
              </a:solidFill>
              <a:latin typeface="Calibri"/>
            </a:endParaRPr>
          </a:p>
          <a:p>
            <a:pPr algn="ctr">
              <a:defRPr/>
            </a:pPr>
            <a:r>
              <a:rPr lang="tr-TR" b="1" dirty="0" smtClean="0">
                <a:ln w="11430"/>
                <a:solidFill>
                  <a:srgbClr val="C00000"/>
                </a:solidFill>
                <a:latin typeface="Calibri"/>
              </a:rPr>
              <a:t>İlçe </a:t>
            </a:r>
            <a:r>
              <a:rPr lang="tr-TR" b="1" dirty="0" smtClean="0">
                <a:ln w="11430"/>
                <a:solidFill>
                  <a:srgbClr val="C00000"/>
                </a:solidFill>
                <a:latin typeface="Calibri"/>
              </a:rPr>
              <a:t>Değerlendirme Ekipleri </a:t>
            </a:r>
          </a:p>
          <a:p>
            <a:pPr algn="ctr">
              <a:defRPr/>
            </a:pPr>
            <a:r>
              <a:rPr lang="tr-TR" b="1" dirty="0" smtClean="0">
                <a:ln w="11430"/>
                <a:solidFill>
                  <a:srgbClr val="C00000"/>
                </a:solidFill>
                <a:latin typeface="Calibri"/>
              </a:rPr>
              <a:t>Okula Geldiğinde nelere bakar?</a:t>
            </a:r>
          </a:p>
        </p:txBody>
      </p:sp>
      <p:sp>
        <p:nvSpPr>
          <p:cNvPr id="3" name="Metin kutusu 2"/>
          <p:cNvSpPr txBox="1"/>
          <p:nvPr/>
        </p:nvSpPr>
        <p:spPr>
          <a:xfrm>
            <a:off x="0" y="0"/>
            <a:ext cx="12192000" cy="1323439"/>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Değerlendirme Ekiplerinin </a:t>
            </a:r>
            <a:r>
              <a:rPr lang="tr-TR" sz="4000" b="1" dirty="0">
                <a:latin typeface="Times New Roman" panose="02020603050405020304" pitchFamily="18" charset="0"/>
                <a:cs typeface="Times New Roman" panose="02020603050405020304" pitchFamily="18" charset="0"/>
              </a:rPr>
              <a:t>O</a:t>
            </a:r>
            <a:r>
              <a:rPr lang="tr-TR" sz="4000" b="1" dirty="0" smtClean="0">
                <a:latin typeface="Times New Roman" panose="02020603050405020304" pitchFamily="18" charset="0"/>
                <a:cs typeface="Times New Roman" panose="02020603050405020304" pitchFamily="18" charset="0"/>
              </a:rPr>
              <a:t>kul </a:t>
            </a:r>
          </a:p>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Denetimleri</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30251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88491"/>
            <a:ext cx="10018714" cy="668594"/>
          </a:xfrm>
        </p:spPr>
        <p:txBody>
          <a:bodyPr>
            <a:noAutofit/>
          </a:bodyPr>
          <a:lstStyle/>
          <a:p>
            <a:pPr lvl="1" algn="ctr" defTabSz="457200" rtl="0">
              <a:spcBef>
                <a:spcPct val="0"/>
              </a:spcBef>
            </a:pPr>
            <a:r>
              <a:rPr lang="tr-TR" sz="2400" b="1" dirty="0">
                <a:latin typeface="Calibri" pitchFamily="34" charset="0"/>
                <a:cs typeface="Calibri" pitchFamily="34" charset="0"/>
              </a:rPr>
              <a:t>FORM-3: PROGRAM BİLEŞENLERİ DEĞERLENDİRME FORMU</a:t>
            </a:r>
            <a:br>
              <a:rPr lang="tr-TR" sz="2400" b="1" dirty="0">
                <a:latin typeface="Calibri" pitchFamily="34" charset="0"/>
                <a:cs typeface="Calibri" pitchFamily="34" charset="0"/>
              </a:rPr>
            </a:br>
            <a:endParaRPr lang="tr-TR" sz="2400" dirty="0">
              <a:latin typeface="Calibri" pitchFamily="34" charset="0"/>
              <a:cs typeface="Calibri" pitchFamily="34" charset="0"/>
            </a:endParaRPr>
          </a:p>
        </p:txBody>
      </p:sp>
      <p:sp>
        <p:nvSpPr>
          <p:cNvPr id="3" name="İçerik Yer Tutucusu 2"/>
          <p:cNvSpPr>
            <a:spLocks noGrp="1"/>
          </p:cNvSpPr>
          <p:nvPr>
            <p:ph idx="1"/>
          </p:nvPr>
        </p:nvSpPr>
        <p:spPr>
          <a:xfrm>
            <a:off x="1484310" y="560438"/>
            <a:ext cx="10018713" cy="5751871"/>
          </a:xfrm>
        </p:spPr>
        <p:txBody>
          <a:bodyPr/>
          <a:lstStyle/>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Okul Değerlendirme Ekibi tarafından, “Sağlık Hizmetleri, Sağlıklı ve Güvenli Okul Çevresi ve Sağlıklı Beslenme” bileşenleri kapsamında değerlendirme yapılacaktır.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Formlarda yer alan her bir bileşene ait </a:t>
            </a:r>
            <a:r>
              <a:rPr lang="tr-TR" b="1" dirty="0">
                <a:latin typeface="Calibri" pitchFamily="34" charset="0"/>
                <a:ea typeface="Times New Roman" pitchFamily="18" charset="0"/>
                <a:cs typeface="Calibri" pitchFamily="34" charset="0"/>
              </a:rPr>
              <a:t>maddelerin tamamının okul/kurumlar tarafından yerine getirilmesi beklenmektedir.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Bileşenler kapsamında herhangi </a:t>
            </a:r>
            <a:r>
              <a:rPr lang="tr-TR" b="1" dirty="0">
                <a:latin typeface="Calibri" pitchFamily="34" charset="0"/>
                <a:ea typeface="Times New Roman" pitchFamily="18" charset="0"/>
                <a:cs typeface="Calibri" pitchFamily="34" charset="0"/>
              </a:rPr>
              <a:t>bir maddenin eksik olması durumunda okul/kurumun söz konusu bileşenin gerekliliklerini sağlamadığı kabul edilir.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Bağımsız anaokullarının değerlendirilmesi sırasında, Ek-6’da yer alan bağımsız anaokulları için oluşturulmuş formlar kullanılmalıdır.</a:t>
            </a:r>
          </a:p>
          <a:p>
            <a:pPr marL="0" indent="0">
              <a:buNone/>
            </a:pPr>
            <a:endParaRPr lang="tr-TR" dirty="0"/>
          </a:p>
        </p:txBody>
      </p:sp>
    </p:spTree>
    <p:extLst>
      <p:ext uri="{BB962C8B-B14F-4D97-AF65-F5344CB8AC3E}">
        <p14:creationId xmlns:p14="http://schemas.microsoft.com/office/powerpoint/2010/main" val="1116989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0"/>
            <a:ext cx="10018713" cy="796413"/>
          </a:xfrm>
        </p:spPr>
        <p:txBody>
          <a:bodyPr>
            <a:normAutofit/>
          </a:bodyPr>
          <a:lstStyle/>
          <a:p>
            <a:r>
              <a:rPr lang="tr-TR" b="1" dirty="0">
                <a:latin typeface="Calibri" pitchFamily="34" charset="0"/>
                <a:ea typeface="Calibri" pitchFamily="34" charset="0"/>
                <a:cs typeface="Times New Roman" pitchFamily="18" charset="0"/>
              </a:rPr>
              <a:t>3a. Sağlık Hizmetleri</a:t>
            </a:r>
            <a:endParaRPr lang="tr-TR" dirty="0"/>
          </a:p>
        </p:txBody>
      </p:sp>
      <p:sp>
        <p:nvSpPr>
          <p:cNvPr id="3" name="İçerik Yer Tutucusu 2"/>
          <p:cNvSpPr>
            <a:spLocks noGrp="1"/>
          </p:cNvSpPr>
          <p:nvPr>
            <p:ph idx="1"/>
          </p:nvPr>
        </p:nvSpPr>
        <p:spPr/>
        <p:txBody>
          <a:bodyPr/>
          <a:lstStyle/>
          <a:p>
            <a:pPr lvl="0"/>
            <a:endParaRPr lang="tr-TR" sz="3600" dirty="0">
              <a:latin typeface="Arial" pitchFamily="34" charset="0"/>
              <a:cs typeface="Arial" pitchFamily="34" charset="0"/>
            </a:endParaRPr>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1732059350"/>
              </p:ext>
            </p:extLst>
          </p:nvPr>
        </p:nvGraphicFramePr>
        <p:xfrm>
          <a:off x="1484310" y="796421"/>
          <a:ext cx="10373393" cy="5739194"/>
        </p:xfrm>
        <a:graphic>
          <a:graphicData uri="http://schemas.openxmlformats.org/drawingml/2006/table">
            <a:tbl>
              <a:tblPr/>
              <a:tblGrid>
                <a:gridCol w="383594">
                  <a:extLst>
                    <a:ext uri="{9D8B030D-6E8A-4147-A177-3AD203B41FA5}">
                      <a16:colId xmlns:a16="http://schemas.microsoft.com/office/drawing/2014/main" val="20000"/>
                    </a:ext>
                  </a:extLst>
                </a:gridCol>
                <a:gridCol w="9276629">
                  <a:extLst>
                    <a:ext uri="{9D8B030D-6E8A-4147-A177-3AD203B41FA5}">
                      <a16:colId xmlns:a16="http://schemas.microsoft.com/office/drawing/2014/main" val="20001"/>
                    </a:ext>
                  </a:extLst>
                </a:gridCol>
                <a:gridCol w="713170">
                  <a:extLst>
                    <a:ext uri="{9D8B030D-6E8A-4147-A177-3AD203B41FA5}">
                      <a16:colId xmlns:a16="http://schemas.microsoft.com/office/drawing/2014/main" val="20002"/>
                    </a:ext>
                  </a:extLst>
                </a:gridCol>
              </a:tblGrid>
              <a:tr h="446147">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392">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392">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392">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392">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392">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147">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147">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147">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8392">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6147">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8392">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8392">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8392">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8392">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46147">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8392">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3656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3808" y="68826"/>
            <a:ext cx="10018713" cy="737419"/>
          </a:xfrm>
        </p:spPr>
        <p:txBody>
          <a:bodyPr>
            <a:normAutofit fontScale="90000"/>
          </a:bodyPr>
          <a:lstStyle/>
          <a:p>
            <a:pPr>
              <a:defRPr/>
            </a:pPr>
            <a:r>
              <a:rPr lang="tr-TR" b="1" dirty="0" smtClean="0">
                <a:ln w="11430"/>
              </a:rPr>
              <a:t/>
            </a:r>
            <a:br>
              <a:rPr lang="tr-TR" b="1" dirty="0" smtClean="0">
                <a:ln w="11430"/>
              </a:rPr>
            </a:br>
            <a:endParaRPr lang="tr-TR" b="1" dirty="0">
              <a:ln w="11430"/>
            </a:endParaRPr>
          </a:p>
        </p:txBody>
      </p:sp>
      <p:sp>
        <p:nvSpPr>
          <p:cNvPr id="3" name="İçerik Yer Tutucusu 2"/>
          <p:cNvSpPr>
            <a:spLocks noGrp="1"/>
          </p:cNvSpPr>
          <p:nvPr>
            <p:ph idx="1"/>
          </p:nvPr>
        </p:nvSpPr>
        <p:spPr>
          <a:xfrm>
            <a:off x="1680955" y="1120876"/>
            <a:ext cx="10018713" cy="5737123"/>
          </a:xfrm>
        </p:spPr>
        <p:txBody>
          <a:bodyPr>
            <a:normAutofit/>
          </a:bodyPr>
          <a:lstStyle/>
          <a:p>
            <a:pPr algn="just"/>
            <a:endParaRPr lang="tr-TR" sz="4200" b="1" dirty="0">
              <a:latin typeface="Calibri" panose="020F0502020204030204" pitchFamily="34" charset="0"/>
              <a:ea typeface="Times New Roman" pitchFamily="18" charset="0"/>
              <a:cs typeface="Calibri" panose="020F0502020204030204" pitchFamily="34" charset="0"/>
            </a:endParaRPr>
          </a:p>
          <a:p>
            <a:pPr algn="just" eaLnBrk="0" hangingPunct="0">
              <a:lnSpc>
                <a:spcPct val="120000"/>
              </a:lnSpc>
              <a:tabLst>
                <a:tab pos="338138" algn="l"/>
              </a:tabLst>
            </a:pPr>
            <a:endParaRPr lang="tr-TR" sz="1000" b="1" dirty="0">
              <a:ea typeface="Times New Roman" pitchFamily="18" charset="0"/>
              <a:cs typeface="Times New Roman" pitchFamily="18" charset="0"/>
            </a:endParaRPr>
          </a:p>
        </p:txBody>
      </p:sp>
      <p:sp>
        <p:nvSpPr>
          <p:cNvPr id="4" name="Dikdörtgen 3"/>
          <p:cNvSpPr/>
          <p:nvPr/>
        </p:nvSpPr>
        <p:spPr>
          <a:xfrm>
            <a:off x="1828800" y="147483"/>
            <a:ext cx="7934632" cy="369332"/>
          </a:xfrm>
          <a:prstGeom prst="rect">
            <a:avLst/>
          </a:prstGeom>
        </p:spPr>
        <p:txBody>
          <a:bodyPr wrap="square">
            <a:spAutoFit/>
          </a:bodyPr>
          <a:lstStyle/>
          <a:p>
            <a:pPr lvl="0"/>
            <a:r>
              <a:rPr lang="tr-TR" b="1" dirty="0">
                <a:ea typeface="Calibri" pitchFamily="34" charset="0"/>
                <a:cs typeface="Times New Roman" pitchFamily="18" charset="0"/>
              </a:rPr>
              <a:t>3b. </a:t>
            </a:r>
            <a:r>
              <a:rPr lang="tr-TR" b="1" dirty="0"/>
              <a:t>Sağlıklı ve Güvenli Okul Çevresi</a:t>
            </a:r>
            <a:endParaRPr lang="tr-TR" sz="2800" b="1" dirty="0">
              <a:cs typeface="Arial" pitchFamily="34" charset="0"/>
            </a:endParaRPr>
          </a:p>
        </p:txBody>
      </p:sp>
      <p:graphicFrame>
        <p:nvGraphicFramePr>
          <p:cNvPr id="5" name="3 Tablo"/>
          <p:cNvGraphicFramePr>
            <a:graphicFrameLocks noGrp="1"/>
          </p:cNvGraphicFramePr>
          <p:nvPr>
            <p:extLst>
              <p:ext uri="{D42A27DB-BD31-4B8C-83A1-F6EECF244321}">
                <p14:modId xmlns:p14="http://schemas.microsoft.com/office/powerpoint/2010/main" val="2539717279"/>
              </p:ext>
            </p:extLst>
          </p:nvPr>
        </p:nvGraphicFramePr>
        <p:xfrm>
          <a:off x="1680956" y="442458"/>
          <a:ext cx="10174892" cy="6341805"/>
        </p:xfrm>
        <a:graphic>
          <a:graphicData uri="http://schemas.openxmlformats.org/drawingml/2006/table">
            <a:tbl>
              <a:tblPr/>
              <a:tblGrid>
                <a:gridCol w="376254">
                  <a:extLst>
                    <a:ext uri="{9D8B030D-6E8A-4147-A177-3AD203B41FA5}">
                      <a16:colId xmlns:a16="http://schemas.microsoft.com/office/drawing/2014/main" val="20000"/>
                    </a:ext>
                  </a:extLst>
                </a:gridCol>
                <a:gridCol w="9099115">
                  <a:extLst>
                    <a:ext uri="{9D8B030D-6E8A-4147-A177-3AD203B41FA5}">
                      <a16:colId xmlns:a16="http://schemas.microsoft.com/office/drawing/2014/main" val="20001"/>
                    </a:ext>
                  </a:extLst>
                </a:gridCol>
                <a:gridCol w="699523">
                  <a:extLst>
                    <a:ext uri="{9D8B030D-6E8A-4147-A177-3AD203B41FA5}">
                      <a16:colId xmlns:a16="http://schemas.microsoft.com/office/drawing/2014/main" val="20002"/>
                    </a:ext>
                  </a:extLst>
                </a:gridCol>
              </a:tblGrid>
              <a:tr h="511204">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10" dirty="0">
                          <a:latin typeface="+mn-lt"/>
                          <a:ea typeface="Times New Roman"/>
                          <a:cs typeface="Times New Roman"/>
                        </a:rPr>
                        <a:t>N</a:t>
                      </a:r>
                      <a:r>
                        <a:rPr lang="tr-TR" sz="1200" dirty="0">
                          <a:latin typeface="+mn-lt"/>
                          <a:ea typeface="Times New Roman"/>
                          <a:cs typeface="Times New Roman"/>
                        </a:rPr>
                        <a:t>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 (</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7544">
                <a:tc>
                  <a:txBody>
                    <a:bodyPr/>
                    <a:lstStyle/>
                    <a:p>
                      <a:pPr marL="64770" algn="ctr">
                        <a:spcBef>
                          <a:spcPts val="9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g</a:t>
                      </a:r>
                      <a:r>
                        <a:rPr lang="tr-TR" sz="1200" spc="1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a:t>
                      </a:r>
                      <a:r>
                        <a:rPr lang="tr-TR" sz="1200" spc="-4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40"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ren</a:t>
                      </a:r>
                      <a:r>
                        <a:rPr lang="tr-TR" sz="1200" spc="-3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hed</a:t>
                      </a:r>
                      <a:r>
                        <a:rPr lang="tr-TR" sz="1200" spc="-10" dirty="0">
                          <a:latin typeface="+mn-lt"/>
                          <a:ea typeface="Times New Roman"/>
                          <a:cs typeface="Times New Roman"/>
                        </a:rPr>
                        <a:t>e</a:t>
                      </a:r>
                      <a:r>
                        <a:rPr lang="tr-TR" sz="1200" dirty="0">
                          <a:latin typeface="+mn-lt"/>
                          <a:ea typeface="Times New Roman"/>
                          <a:cs typeface="Times New Roman"/>
                        </a:rPr>
                        <a:t>fl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5"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10" dirty="0">
                          <a:latin typeface="+mn-lt"/>
                          <a:ea typeface="Times New Roman"/>
                          <a:cs typeface="Times New Roman"/>
                        </a:rPr>
                        <a:t>t</a:t>
                      </a:r>
                      <a:r>
                        <a:rPr lang="tr-TR" sz="1200" dirty="0">
                          <a:latin typeface="+mn-lt"/>
                          <a:ea typeface="Times New Roman"/>
                          <a:cs typeface="Times New Roman"/>
                        </a:rPr>
                        <a:t>ir.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544">
                <a:tc>
                  <a:txBody>
                    <a:bodyPr/>
                    <a:lstStyle/>
                    <a:p>
                      <a:pPr marL="64770" algn="ctr">
                        <a:spcBef>
                          <a:spcPts val="9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ahçe</a:t>
                      </a:r>
                      <a:r>
                        <a:rPr lang="tr-TR" sz="1200" spc="-10" dirty="0">
                          <a:latin typeface="+mn-lt"/>
                          <a:ea typeface="Times New Roman"/>
                          <a:cs typeface="Times New Roman"/>
                        </a:rPr>
                        <a:t>n</a:t>
                      </a:r>
                      <a:r>
                        <a:rPr lang="tr-TR" sz="1200" dirty="0">
                          <a:latin typeface="+mn-lt"/>
                          <a:ea typeface="Times New Roman"/>
                          <a:cs typeface="Times New Roman"/>
                        </a:rPr>
                        <a:t>in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a:t>
                      </a:r>
                      <a:r>
                        <a:rPr lang="tr-TR" sz="1200" spc="5"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544">
                <a:tc>
                  <a:txBody>
                    <a:bodyPr/>
                    <a:lstStyle/>
                    <a:p>
                      <a:pPr marL="64770" algn="ctr">
                        <a:spcBef>
                          <a:spcPts val="100"/>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100"/>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6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5"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da</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5"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çö</a:t>
                      </a:r>
                      <a:r>
                        <a:rPr lang="tr-TR" sz="1200" spc="-15" dirty="0">
                          <a:latin typeface="+mn-lt"/>
                          <a:ea typeface="Times New Roman"/>
                          <a:cs typeface="Times New Roman"/>
                        </a:rPr>
                        <a:t>p</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55" dirty="0">
                          <a:latin typeface="+mn-lt"/>
                          <a:ea typeface="Times New Roman"/>
                          <a:cs typeface="Times New Roman"/>
                        </a:rPr>
                        <a:t> </a:t>
                      </a:r>
                      <a:r>
                        <a:rPr lang="tr-TR" sz="1200" dirty="0">
                          <a:latin typeface="+mn-lt"/>
                          <a:ea typeface="Times New Roman"/>
                          <a:cs typeface="Times New Roman"/>
                        </a:rPr>
                        <a:t>top</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10" dirty="0">
                          <a:latin typeface="+mn-lt"/>
                          <a:ea typeface="Times New Roman"/>
                          <a:cs typeface="Times New Roman"/>
                        </a:rPr>
                        <a:t>d</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t</a:t>
                      </a:r>
                      <a:r>
                        <a:rPr lang="tr-TR" sz="1200" dirty="0">
                          <a:latin typeface="+mn-lt"/>
                          <a:ea typeface="Times New Roman"/>
                          <a:cs typeface="Times New Roman"/>
                        </a:rPr>
                        <a:t>em</a:t>
                      </a:r>
                      <a:r>
                        <a:rPr lang="tr-TR" sz="1200" spc="-5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544">
                <a:tc>
                  <a:txBody>
                    <a:bodyPr/>
                    <a:lstStyle/>
                    <a:p>
                      <a:pPr marL="64770" algn="ctr">
                        <a:spcBef>
                          <a:spcPts val="9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i</a:t>
                      </a:r>
                      <a:r>
                        <a:rPr lang="tr-TR" sz="1200" spc="-20" dirty="0">
                          <a:latin typeface="+mn-lt"/>
                          <a:ea typeface="Times New Roman"/>
                          <a:cs typeface="Times New Roman"/>
                        </a:rPr>
                        <a:t>-</a:t>
                      </a:r>
                      <a:r>
                        <a:rPr lang="tr-TR" sz="1200" dirty="0">
                          <a:latin typeface="+mn-lt"/>
                          <a:ea typeface="Times New Roman"/>
                          <a:cs typeface="Times New Roman"/>
                        </a:rPr>
                        <a:t>dışı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bahçe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4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10" dirty="0">
                          <a:latin typeface="+mn-lt"/>
                          <a:ea typeface="Times New Roman"/>
                          <a:cs typeface="Times New Roman"/>
                        </a:rPr>
                        <a:t>n</a:t>
                      </a:r>
                      <a:r>
                        <a:rPr lang="tr-TR" sz="1200" dirty="0">
                          <a:latin typeface="+mn-lt"/>
                          <a:ea typeface="Times New Roman"/>
                          <a:cs typeface="Times New Roman"/>
                        </a:rPr>
                        <a:t>li</a:t>
                      </a:r>
                      <a:r>
                        <a:rPr lang="tr-TR" sz="1200" spc="-35"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5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spc="-10" dirty="0">
                          <a:latin typeface="+mn-lt"/>
                          <a:ea typeface="Times New Roman"/>
                          <a:cs typeface="Times New Roman"/>
                        </a:rPr>
                        <a:t>k</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dı</a:t>
                      </a:r>
                      <a:r>
                        <a:rPr lang="tr-TR" sz="1200" spc="-3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ak</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10"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7544">
                <a:tc>
                  <a:txBody>
                    <a:bodyPr/>
                    <a:lstStyle/>
                    <a:p>
                      <a:pPr marL="64770" algn="ctr">
                        <a:spcBef>
                          <a:spcPts val="9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a:t>
                      </a:r>
                      <a:r>
                        <a:rPr lang="tr-TR" sz="1200" spc="-125" dirty="0">
                          <a:latin typeface="+mn-lt"/>
                          <a:ea typeface="Times New Roman"/>
                          <a:cs typeface="Times New Roman"/>
                        </a:rPr>
                        <a:t> </a:t>
                      </a:r>
                      <a:r>
                        <a:rPr lang="tr-TR" sz="1200" dirty="0">
                          <a:latin typeface="+mn-lt"/>
                          <a:ea typeface="Times New Roman"/>
                          <a:cs typeface="Times New Roman"/>
                        </a:rPr>
                        <a:t>Şebe</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20" dirty="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12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544">
                <a:tc>
                  <a:txBody>
                    <a:bodyPr/>
                    <a:lstStyle/>
                    <a:p>
                      <a:pPr marL="64770" algn="ctr">
                        <a:spcBef>
                          <a:spcPts val="9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dirty="0">
                          <a:latin typeface="+mn-lt"/>
                          <a:ea typeface="Times New Roman"/>
                          <a:cs typeface="Times New Roman"/>
                        </a:rPr>
                        <a:t>Ku</a:t>
                      </a:r>
                      <a:r>
                        <a:rPr lang="tr-TR" sz="1200" spc="-15" dirty="0">
                          <a:latin typeface="+mn-lt"/>
                          <a:ea typeface="Times New Roman"/>
                          <a:cs typeface="Times New Roman"/>
                        </a:rPr>
                        <a:t>y</a:t>
                      </a:r>
                      <a:r>
                        <a:rPr lang="tr-TR" sz="1200" dirty="0">
                          <a:latin typeface="+mn-lt"/>
                          <a:ea typeface="Times New Roman"/>
                          <a:cs typeface="Times New Roman"/>
                        </a:rPr>
                        <a:t>u/Ş</a:t>
                      </a:r>
                      <a:r>
                        <a:rPr lang="tr-TR" sz="1200" spc="-15" dirty="0">
                          <a:latin typeface="+mn-lt"/>
                          <a:ea typeface="Times New Roman"/>
                          <a:cs typeface="Times New Roman"/>
                        </a:rPr>
                        <a:t>e</a:t>
                      </a:r>
                      <a:r>
                        <a:rPr lang="tr-TR" sz="1200" dirty="0">
                          <a:latin typeface="+mn-lt"/>
                          <a:ea typeface="Times New Roman"/>
                          <a:cs typeface="Times New Roman"/>
                        </a:rPr>
                        <a:t>be</a:t>
                      </a:r>
                      <a:r>
                        <a:rPr lang="tr-TR" sz="1200" spc="-10" dirty="0">
                          <a:latin typeface="+mn-lt"/>
                          <a:ea typeface="Times New Roman"/>
                          <a:cs typeface="Times New Roman"/>
                        </a:rPr>
                        <a:t>k</a:t>
                      </a:r>
                      <a:r>
                        <a:rPr lang="tr-TR" sz="1200" dirty="0">
                          <a:latin typeface="+mn-lt"/>
                          <a:ea typeface="Times New Roman"/>
                          <a:cs typeface="Times New Roman"/>
                        </a:rPr>
                        <a:t>e</a:t>
                      </a:r>
                      <a:r>
                        <a:rPr lang="tr-TR" sz="1200" spc="70" dirty="0">
                          <a:latin typeface="+mn-lt"/>
                          <a:ea typeface="Times New Roman"/>
                          <a:cs typeface="Times New Roman"/>
                        </a:rPr>
                        <a:t> </a:t>
                      </a:r>
                      <a:r>
                        <a:rPr lang="tr-TR" sz="1200" dirty="0">
                          <a:latin typeface="+mn-lt"/>
                          <a:ea typeface="Times New Roman"/>
                          <a:cs typeface="Times New Roman"/>
                        </a:rPr>
                        <a:t>su</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une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S</a:t>
                      </a:r>
                      <a:r>
                        <a:rPr lang="tr-TR" sz="1200" spc="-10" dirty="0">
                          <a:latin typeface="+mn-lt"/>
                          <a:ea typeface="Times New Roman"/>
                          <a:cs typeface="Times New Roman"/>
                        </a:rPr>
                        <a:t>HY</a:t>
                      </a:r>
                      <a:r>
                        <a:rPr lang="tr-TR" sz="1200" dirty="0">
                          <a:latin typeface="+mn-lt"/>
                          <a:ea typeface="Times New Roman"/>
                          <a:cs typeface="Times New Roman"/>
                        </a:rPr>
                        <a:t>’te</a:t>
                      </a:r>
                      <a:r>
                        <a:rPr lang="tr-TR" sz="1200" spc="8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len</a:t>
                      </a:r>
                      <a:r>
                        <a:rPr lang="tr-TR" sz="1200" spc="6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k</a:t>
                      </a:r>
                      <a:r>
                        <a:rPr lang="tr-TR" sz="1200" spc="10" dirty="0">
                          <a:latin typeface="+mn-lt"/>
                          <a:ea typeface="Times New Roman"/>
                          <a:cs typeface="Times New Roman"/>
                        </a:rPr>
                        <a:t>r</a:t>
                      </a:r>
                      <a:r>
                        <a:rPr lang="tr-TR" sz="1200" dirty="0">
                          <a:latin typeface="+mn-lt"/>
                          <a:ea typeface="Times New Roman"/>
                          <a:cs typeface="Times New Roman"/>
                        </a:rPr>
                        <a:t>obi</a:t>
                      </a:r>
                      <a:r>
                        <a:rPr lang="tr-TR" sz="1200" spc="-15" dirty="0">
                          <a:latin typeface="+mn-lt"/>
                          <a:ea typeface="Times New Roman"/>
                          <a:cs typeface="Times New Roman"/>
                        </a:rPr>
                        <a:t>y</a:t>
                      </a:r>
                      <a:r>
                        <a:rPr lang="tr-TR" sz="1200" dirty="0">
                          <a:latin typeface="+mn-lt"/>
                          <a:ea typeface="Times New Roman"/>
                          <a:cs typeface="Times New Roman"/>
                        </a:rPr>
                        <a:t>ol</a:t>
                      </a:r>
                      <a:r>
                        <a:rPr lang="tr-TR" sz="1200" spc="-15" dirty="0">
                          <a:latin typeface="+mn-lt"/>
                          <a:ea typeface="Times New Roman"/>
                          <a:cs typeface="Times New Roman"/>
                        </a:rPr>
                        <a:t>o</a:t>
                      </a:r>
                      <a:r>
                        <a:rPr lang="tr-TR" sz="1200" dirty="0">
                          <a:latin typeface="+mn-lt"/>
                          <a:ea typeface="Times New Roman"/>
                          <a:cs typeface="Times New Roman"/>
                        </a:rPr>
                        <a:t>jik</a:t>
                      </a:r>
                      <a:r>
                        <a:rPr lang="tr-TR" sz="1200" spc="50" dirty="0">
                          <a:latin typeface="+mn-lt"/>
                          <a:ea typeface="Times New Roman"/>
                          <a:cs typeface="Times New Roman"/>
                        </a:rPr>
                        <a:t> </a:t>
                      </a:r>
                      <a:r>
                        <a:rPr lang="tr-TR" sz="1200" dirty="0">
                          <a:latin typeface="+mn-lt"/>
                          <a:ea typeface="Times New Roman"/>
                          <a:cs typeface="Times New Roman"/>
                        </a:rPr>
                        <a:t>Şa</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8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aşı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544">
                <a:tc>
                  <a:txBody>
                    <a:bodyPr/>
                    <a:lstStyle/>
                    <a:p>
                      <a:pPr marL="64770" algn="ctr">
                        <a:spcBef>
                          <a:spcPts val="95"/>
                        </a:spcBef>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et</a:t>
                      </a:r>
                      <a:r>
                        <a:rPr lang="tr-TR" sz="1200" dirty="0">
                          <a:latin typeface="+mn-lt"/>
                          <a:ea typeface="Times New Roman"/>
                          <a:cs typeface="Times New Roman"/>
                        </a:rPr>
                        <a:t>ler</a:t>
                      </a:r>
                      <a:r>
                        <a:rPr lang="tr-TR" sz="1200" spc="-1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en</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ak</a:t>
                      </a:r>
                      <a:r>
                        <a:rPr lang="tr-TR" sz="1200" spc="-10" dirty="0">
                          <a:latin typeface="+mn-lt"/>
                          <a:ea typeface="Times New Roman"/>
                          <a:cs typeface="Times New Roman"/>
                        </a:rPr>
                        <a:t> 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dı</a:t>
                      </a:r>
                      <a:r>
                        <a:rPr lang="tr-TR" sz="1200" spc="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spc="-10" dirty="0">
                          <a:latin typeface="+mn-lt"/>
                          <a:ea typeface="Times New Roman"/>
                          <a:cs typeface="Times New Roman"/>
                        </a:rPr>
                        <a:t>l</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7544">
                <a:tc>
                  <a:txBody>
                    <a:bodyPr/>
                    <a:lstStyle/>
                    <a:p>
                      <a:pPr marL="64770" algn="ctr">
                        <a:spcBef>
                          <a:spcPts val="9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30"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ak</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ı</a:t>
                      </a:r>
                      <a:r>
                        <a:rPr lang="tr-TR" sz="1200" spc="-15" dirty="0">
                          <a:latin typeface="+mn-lt"/>
                          <a:ea typeface="Times New Roman"/>
                          <a:cs typeface="Times New Roman"/>
                        </a:rPr>
                        <a:t>v</a:t>
                      </a:r>
                      <a:r>
                        <a:rPr lang="tr-TR" sz="1200" dirty="0">
                          <a:latin typeface="+mn-lt"/>
                          <a:ea typeface="Times New Roman"/>
                          <a:cs typeface="Times New Roman"/>
                        </a:rPr>
                        <a:t>ı</a:t>
                      </a:r>
                      <a:r>
                        <a:rPr lang="tr-TR" sz="1200" spc="-1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öpük</a:t>
                      </a:r>
                      <a:r>
                        <a:rPr lang="tr-TR" sz="1200" spc="-45" dirty="0">
                          <a:latin typeface="+mn-lt"/>
                          <a:ea typeface="Times New Roman"/>
                          <a:cs typeface="Times New Roman"/>
                        </a:rPr>
                        <a:t> </a:t>
                      </a:r>
                      <a:r>
                        <a:rPr lang="tr-TR" sz="1200" dirty="0">
                          <a:latin typeface="+mn-lt"/>
                          <a:ea typeface="Times New Roman"/>
                          <a:cs typeface="Times New Roman"/>
                        </a:rPr>
                        <a:t>sabun,</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ası</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30" dirty="0">
                          <a:latin typeface="+mn-lt"/>
                          <a:ea typeface="Times New Roman"/>
                          <a:cs typeface="Times New Roman"/>
                        </a:rPr>
                        <a:t> </a:t>
                      </a:r>
                      <a:r>
                        <a:rPr lang="tr-TR" sz="1200" spc="5" dirty="0">
                          <a:latin typeface="+mn-lt"/>
                          <a:ea typeface="Times New Roman"/>
                          <a:cs typeface="Times New Roman"/>
                        </a:rPr>
                        <a:t>i</a:t>
                      </a:r>
                      <a:r>
                        <a:rPr lang="tr-TR" sz="1200" dirty="0">
                          <a:latin typeface="+mn-lt"/>
                          <a:ea typeface="Times New Roman"/>
                          <a:cs typeface="Times New Roman"/>
                        </a:rPr>
                        <a:t>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öp</a:t>
                      </a:r>
                      <a:r>
                        <a:rPr lang="tr-TR" sz="1200" spc="-30" dirty="0">
                          <a:latin typeface="+mn-lt"/>
                          <a:ea typeface="Times New Roman"/>
                          <a:cs typeface="Times New Roman"/>
                        </a:rPr>
                        <a:t> </a:t>
                      </a:r>
                      <a:r>
                        <a:rPr lang="tr-TR" sz="1200" dirty="0">
                          <a:latin typeface="+mn-lt"/>
                          <a:ea typeface="Times New Roman"/>
                          <a:cs typeface="Times New Roman"/>
                        </a:rPr>
                        <a:t>po</a:t>
                      </a:r>
                      <a:r>
                        <a:rPr lang="tr-TR" sz="1200" spc="-15" dirty="0">
                          <a:latin typeface="+mn-lt"/>
                          <a:ea typeface="Times New Roman"/>
                          <a:cs typeface="Times New Roman"/>
                        </a:rPr>
                        <a:t>ş</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7544">
                <a:tc>
                  <a:txBody>
                    <a:bodyPr/>
                    <a:lstStyle/>
                    <a:p>
                      <a:pPr marL="64770" algn="ctr">
                        <a:spcBef>
                          <a:spcPts val="95"/>
                        </a:spcBef>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ıs</a:t>
                      </a:r>
                      <a:r>
                        <a:rPr lang="tr-TR" sz="1200" spc="5" dirty="0">
                          <a:latin typeface="+mn-lt"/>
                          <a:ea typeface="Times New Roman"/>
                          <a:cs typeface="Times New Roman"/>
                        </a:rPr>
                        <a:t>ı</a:t>
                      </a:r>
                      <a:r>
                        <a:rPr lang="tr-TR" sz="1200"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a </a:t>
                      </a:r>
                      <a:r>
                        <a:rPr lang="tr-TR" sz="1200" spc="-10" dirty="0">
                          <a:latin typeface="+mn-lt"/>
                          <a:ea typeface="Times New Roman"/>
                          <a:cs typeface="Times New Roman"/>
                        </a:rPr>
                        <a:t>v</a:t>
                      </a:r>
                      <a:r>
                        <a:rPr lang="tr-TR" sz="1200" dirty="0">
                          <a:latin typeface="+mn-lt"/>
                          <a:ea typeface="Times New Roman"/>
                          <a:cs typeface="Times New Roman"/>
                        </a:rPr>
                        <a:t>e ha</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and</a:t>
                      </a:r>
                      <a:r>
                        <a:rPr lang="tr-TR" sz="1200" spc="-10" dirty="0">
                          <a:latin typeface="+mn-lt"/>
                          <a:ea typeface="Times New Roman"/>
                          <a:cs typeface="Times New Roman"/>
                        </a:rPr>
                        <a:t>ı</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s</a:t>
                      </a:r>
                      <a:r>
                        <a:rPr lang="tr-TR" sz="1200" spc="35"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e uygun o</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7544">
                <a:tc>
                  <a:txBody>
                    <a:bodyPr/>
                    <a:lstStyle/>
                    <a:p>
                      <a:pPr marL="64770" algn="ctr">
                        <a:spcBef>
                          <a:spcPts val="95"/>
                        </a:spcBef>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12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et</a:t>
                      </a:r>
                      <a:r>
                        <a:rPr lang="tr-TR" sz="1200" spc="-130" dirty="0">
                          <a:latin typeface="+mn-lt"/>
                          <a:ea typeface="Times New Roman"/>
                          <a:cs typeface="Times New Roman"/>
                        </a:rPr>
                        <a:t> </a:t>
                      </a:r>
                      <a:r>
                        <a:rPr lang="tr-TR" sz="1200" dirty="0">
                          <a:latin typeface="+mn-lt"/>
                          <a:ea typeface="Times New Roman"/>
                          <a:cs typeface="Times New Roman"/>
                        </a:rPr>
                        <a:t>dı</a:t>
                      </a:r>
                      <a:r>
                        <a:rPr lang="tr-TR" sz="1200" spc="-20" dirty="0">
                          <a:latin typeface="+mn-lt"/>
                          <a:ea typeface="Times New Roman"/>
                          <a:cs typeface="Times New Roman"/>
                        </a:rPr>
                        <a:t>ş</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130" dirty="0">
                          <a:latin typeface="+mn-lt"/>
                          <a:ea typeface="Times New Roman"/>
                          <a:cs typeface="Times New Roman"/>
                        </a:rPr>
                        <a:t> </a:t>
                      </a:r>
                      <a:r>
                        <a:rPr lang="tr-TR" sz="1200" dirty="0">
                          <a:latin typeface="+mn-lt"/>
                          <a:ea typeface="Times New Roman"/>
                          <a:cs typeface="Times New Roman"/>
                        </a:rPr>
                        <a:t>su</a:t>
                      </a:r>
                      <a:r>
                        <a:rPr lang="tr-TR" sz="1200" spc="-125" dirty="0">
                          <a:latin typeface="+mn-lt"/>
                          <a:ea typeface="Times New Roman"/>
                          <a:cs typeface="Times New Roman"/>
                        </a:rPr>
                        <a:t> </a:t>
                      </a:r>
                      <a:r>
                        <a:rPr lang="tr-TR" sz="1200" spc="5"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2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anak</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 dirty="0">
                          <a:latin typeface="+mn-lt"/>
                          <a:ea typeface="Times New Roman"/>
                          <a:cs typeface="Times New Roman"/>
                        </a:rPr>
                        <a:t>t</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8295">
                <a:tc>
                  <a:txBody>
                    <a:bodyPr/>
                    <a:lstStyle/>
                    <a:p>
                      <a:pPr algn="ctr">
                        <a:lnSpc>
                          <a:spcPts val="600"/>
                        </a:lnSpc>
                        <a:spcAft>
                          <a:spcPts val="0"/>
                        </a:spcAft>
                      </a:pPr>
                      <a:endParaRPr lang="tr-TR" sz="1200" dirty="0">
                        <a:latin typeface="+mn-lt"/>
                        <a:ea typeface="Calibri"/>
                        <a:cs typeface="Times New Roman"/>
                      </a:endParaRPr>
                    </a:p>
                    <a:p>
                      <a:pPr marL="64770" algn="ctr">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2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3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25"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20" dirty="0">
                          <a:latin typeface="+mn-lt"/>
                          <a:ea typeface="Times New Roman"/>
                          <a:cs typeface="Times New Roman"/>
                        </a:rPr>
                        <a:t> </a:t>
                      </a:r>
                      <a:r>
                        <a:rPr lang="tr-TR" sz="1200" spc="-15" dirty="0">
                          <a:latin typeface="+mn-lt"/>
                          <a:ea typeface="Times New Roman"/>
                          <a:cs typeface="Times New Roman"/>
                        </a:rPr>
                        <a:t>sağlık bilgisi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0"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be</a:t>
                      </a:r>
                      <a:r>
                        <a:rPr lang="tr-TR" sz="1200" spc="5"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esi</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r>
                        <a:rPr lang="tr-TR" sz="1200" spc="-30" dirty="0">
                          <a:latin typeface="+mn-lt"/>
                          <a:ea typeface="Times New Roman"/>
                          <a:cs typeface="Times New Roman"/>
                        </a:rPr>
                        <a:t> </a:t>
                      </a:r>
                      <a:r>
                        <a:rPr lang="tr-TR" sz="1200" dirty="0">
                          <a:latin typeface="+mn-lt"/>
                          <a:ea typeface="Times New Roman"/>
                          <a:cs typeface="Times New Roman"/>
                        </a:rPr>
                        <a:t>(</a:t>
                      </a:r>
                      <a:r>
                        <a:rPr lang="tr-TR" sz="1200" spc="-15" dirty="0">
                          <a:latin typeface="+mn-lt"/>
                          <a:ea typeface="Times New Roman"/>
                          <a:cs typeface="Times New Roman"/>
                        </a:rPr>
                        <a:t>sağlık bilgisi</a:t>
                      </a:r>
                      <a:r>
                        <a:rPr lang="tr-TR" sz="1200" spc="-30" dirty="0">
                          <a:latin typeface="+mn-lt"/>
                          <a:ea typeface="Times New Roman"/>
                          <a:cs typeface="Times New Roman"/>
                        </a:rPr>
                        <a:t> </a:t>
                      </a:r>
                      <a:r>
                        <a:rPr lang="tr-TR" sz="1200" dirty="0">
                          <a:latin typeface="+mn-lt"/>
                          <a:ea typeface="Times New Roman"/>
                          <a:cs typeface="Times New Roman"/>
                        </a:rPr>
                        <a:t>ile</a:t>
                      </a:r>
                      <a:r>
                        <a:rPr lang="tr-TR" sz="1200" spc="-3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r>
                        <a:rPr lang="tr-TR" sz="1200" spc="-3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5" dirty="0">
                          <a:latin typeface="+mn-lt"/>
                          <a:ea typeface="Times New Roman"/>
                          <a:cs typeface="Times New Roman"/>
                        </a:rPr>
                        <a:t> </a:t>
                      </a:r>
                      <a:r>
                        <a:rPr lang="tr-TR" sz="1200" spc="-10" dirty="0" smtClean="0">
                          <a:latin typeface="+mn-lt"/>
                          <a:ea typeface="Times New Roman"/>
                          <a:cs typeface="Times New Roman"/>
                        </a:rPr>
                        <a:t>y</a:t>
                      </a:r>
                      <a:r>
                        <a:rPr lang="tr-TR" sz="1200" dirty="0" smtClean="0">
                          <a:latin typeface="+mn-lt"/>
                          <a:ea typeface="Times New Roman"/>
                          <a:cs typeface="Times New Roman"/>
                        </a:rPr>
                        <a:t>öne</a:t>
                      </a:r>
                      <a:r>
                        <a:rPr lang="tr-TR" sz="1200" spc="5" dirty="0" smtClean="0">
                          <a:latin typeface="+mn-lt"/>
                          <a:ea typeface="Times New Roman"/>
                          <a:cs typeface="Times New Roman"/>
                        </a:rPr>
                        <a:t>t</a:t>
                      </a:r>
                      <a:r>
                        <a:rPr lang="tr-TR" sz="1200" spc="-20" dirty="0" smtClean="0">
                          <a:latin typeface="+mn-lt"/>
                          <a:ea typeface="Times New Roman"/>
                          <a:cs typeface="Times New Roman"/>
                        </a:rPr>
                        <a:t>m</a:t>
                      </a:r>
                      <a:r>
                        <a:rPr lang="tr-TR" sz="1200" dirty="0" smtClean="0">
                          <a:latin typeface="+mn-lt"/>
                          <a:ea typeface="Times New Roman"/>
                          <a:cs typeface="Times New Roman"/>
                        </a:rPr>
                        <a:t>e</a:t>
                      </a:r>
                      <a:r>
                        <a:rPr lang="tr-TR" sz="1200" spc="5" dirty="0" smtClean="0">
                          <a:latin typeface="+mn-lt"/>
                          <a:ea typeface="Times New Roman"/>
                          <a:cs typeface="Times New Roman"/>
                        </a:rPr>
                        <a:t>l</a:t>
                      </a:r>
                      <a:r>
                        <a:rPr lang="tr-TR" sz="1200" spc="-10" dirty="0" smtClean="0">
                          <a:latin typeface="+mn-lt"/>
                          <a:ea typeface="Times New Roman"/>
                          <a:cs typeface="Times New Roman"/>
                        </a:rPr>
                        <a:t>i</a:t>
                      </a:r>
                      <a:r>
                        <a:rPr lang="tr-TR" sz="1200" spc="-15" dirty="0" smtClean="0">
                          <a:latin typeface="+mn-lt"/>
                          <a:ea typeface="Times New Roman"/>
                          <a:cs typeface="Times New Roman"/>
                        </a:rPr>
                        <a:t>k</a:t>
                      </a:r>
                      <a:r>
                        <a:rPr lang="tr-TR" sz="1200" dirty="0" smtClean="0">
                          <a:latin typeface="+mn-lt"/>
                          <a:ea typeface="Times New Roman"/>
                          <a:cs typeface="Times New Roman"/>
                        </a:rPr>
                        <a:t>le</a:t>
                      </a:r>
                      <a:r>
                        <a:rPr lang="tr-TR" sz="1200" spc="5" dirty="0" smtClean="0">
                          <a:latin typeface="+mn-lt"/>
                          <a:ea typeface="Times New Roman"/>
                          <a:cs typeface="Times New Roman"/>
                        </a:rPr>
                        <a:t>r</a:t>
                      </a:r>
                      <a:r>
                        <a:rPr lang="tr-TR" sz="1200" dirty="0" smtClean="0">
                          <a:latin typeface="+mn-lt"/>
                          <a:ea typeface="Times New Roman"/>
                          <a:cs typeface="Times New Roman"/>
                        </a:rPr>
                        <a:t>e</a:t>
                      </a:r>
                      <a:r>
                        <a:rPr lang="tr-TR" sz="1200" baseline="0" dirty="0" smtClean="0">
                          <a:latin typeface="+mn-lt"/>
                          <a:ea typeface="Times New Roman"/>
                          <a:cs typeface="Times New Roman"/>
                        </a:rPr>
                        <a:t> </a:t>
                      </a:r>
                      <a:r>
                        <a:rPr lang="tr-TR" sz="1200" spc="-15" dirty="0" smtClean="0">
                          <a:latin typeface="+mn-lt"/>
                          <a:ea typeface="Times New Roman"/>
                          <a:cs typeface="Times New Roman"/>
                        </a:rPr>
                        <a:t>g</a:t>
                      </a:r>
                      <a:r>
                        <a:rPr lang="tr-TR" sz="1200" dirty="0" smtClean="0">
                          <a:latin typeface="+mn-lt"/>
                          <a:ea typeface="Times New Roman"/>
                          <a:cs typeface="Times New Roman"/>
                        </a:rPr>
                        <a:t>öre</a:t>
                      </a:r>
                      <a:r>
                        <a:rPr lang="tr-TR" sz="1200" spc="5" dirty="0">
                          <a:latin typeface="+mn-lt"/>
                          <a:ea typeface="Times New Roman"/>
                          <a:cs typeface="Times New Roman"/>
                        </a:rPr>
                        <a:t>)</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7544">
                <a:tc>
                  <a:txBody>
                    <a:bodyPr/>
                    <a:lstStyle/>
                    <a:p>
                      <a:pPr marL="64770" algn="ctr">
                        <a:spcBef>
                          <a:spcPts val="9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3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30"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4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pan</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3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3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rde</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10" dirty="0">
                          <a:latin typeface="+mn-lt"/>
                          <a:ea typeface="Times New Roman"/>
                          <a:cs typeface="Times New Roman"/>
                        </a:rPr>
                        <a:t>l</a:t>
                      </a:r>
                      <a:r>
                        <a:rPr lang="tr-TR" sz="1200" dirty="0">
                          <a:latin typeface="+mn-lt"/>
                          <a:ea typeface="Times New Roman"/>
                          <a:cs typeface="Times New Roman"/>
                        </a:rPr>
                        <a:t>ar</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oşu</a:t>
                      </a:r>
                      <a:r>
                        <a:rPr lang="tr-TR" sz="1200" spc="5" dirty="0">
                          <a:latin typeface="+mn-lt"/>
                          <a:ea typeface="Times New Roman"/>
                          <a:cs typeface="Times New Roman"/>
                        </a:rPr>
                        <a:t>l</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k</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7544">
                <a:tc>
                  <a:txBody>
                    <a:bodyPr/>
                    <a:lstStyle/>
                    <a:p>
                      <a:pPr marL="64770" algn="ctr">
                        <a:spcBef>
                          <a:spcPts val="95"/>
                        </a:spcBef>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10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le</a:t>
                      </a:r>
                      <a:r>
                        <a:rPr lang="tr-TR" sz="1200" spc="-9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v</a:t>
                      </a:r>
                      <a:r>
                        <a:rPr lang="tr-TR" sz="1200" dirty="0">
                          <a:latin typeface="+mn-lt"/>
                          <a:ea typeface="Times New Roman"/>
                          <a:cs typeface="Times New Roman"/>
                        </a:rPr>
                        <a:t>li</a:t>
                      </a:r>
                      <a:r>
                        <a:rPr lang="tr-TR" sz="1200" spc="-85" dirty="0">
                          <a:latin typeface="+mn-lt"/>
                          <a:ea typeface="Times New Roman"/>
                          <a:cs typeface="Times New Roman"/>
                        </a:rPr>
                        <a:t> </a:t>
                      </a:r>
                      <a:r>
                        <a:rPr lang="tr-TR" sz="1200" spc="-15" dirty="0">
                          <a:latin typeface="+mn-lt"/>
                          <a:ea typeface="Times New Roman"/>
                          <a:cs typeface="Times New Roman"/>
                        </a:rPr>
                        <a:t>p</a:t>
                      </a:r>
                      <a:r>
                        <a:rPr lang="tr-TR" sz="1200" dirty="0">
                          <a:latin typeface="+mn-lt"/>
                          <a:ea typeface="Times New Roman"/>
                          <a:cs typeface="Times New Roman"/>
                        </a:rPr>
                        <a:t>e</a:t>
                      </a:r>
                      <a:r>
                        <a:rPr lang="tr-TR" sz="1200" spc="5" dirty="0">
                          <a:latin typeface="+mn-lt"/>
                          <a:ea typeface="Times New Roman"/>
                          <a:cs typeface="Times New Roman"/>
                        </a:rPr>
                        <a:t>r</a:t>
                      </a:r>
                      <a:r>
                        <a:rPr lang="tr-TR" sz="1200" spc="-10" dirty="0">
                          <a:latin typeface="+mn-lt"/>
                          <a:ea typeface="Times New Roman"/>
                          <a:cs typeface="Times New Roman"/>
                        </a:rPr>
                        <a:t>s</a:t>
                      </a:r>
                      <a:r>
                        <a:rPr lang="tr-TR" sz="1200" dirty="0">
                          <a:latin typeface="+mn-lt"/>
                          <a:ea typeface="Times New Roman"/>
                          <a:cs typeface="Times New Roman"/>
                        </a:rPr>
                        <a:t>onel</a:t>
                      </a:r>
                      <a:r>
                        <a:rPr lang="tr-TR" sz="1200" spc="-9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7544">
                <a:tc>
                  <a:txBody>
                    <a:bodyPr/>
                    <a:lstStyle/>
                    <a:p>
                      <a:pPr marL="64770" algn="ctr">
                        <a:spcBef>
                          <a:spcPts val="95"/>
                        </a:spcBef>
                        <a:spcAft>
                          <a:spcPts val="0"/>
                        </a:spcAft>
                      </a:pPr>
                      <a:r>
                        <a:rPr lang="tr-TR" sz="1200" dirty="0">
                          <a:latin typeface="+mn-lt"/>
                          <a:ea typeface="Times New Roman"/>
                          <a:cs typeface="Times New Roman"/>
                        </a:rPr>
                        <a:t>14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4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25"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aç</a:t>
                      </a:r>
                      <a:r>
                        <a:rPr lang="tr-TR" sz="1200" spc="-20" dirty="0">
                          <a:latin typeface="+mn-lt"/>
                          <a:ea typeface="Times New Roman"/>
                          <a:cs typeface="Times New Roman"/>
                        </a:rPr>
                        <a:t>-</a:t>
                      </a:r>
                      <a:r>
                        <a:rPr lang="tr-TR" sz="1200" dirty="0">
                          <a:latin typeface="+mn-lt"/>
                          <a:ea typeface="Times New Roman"/>
                          <a:cs typeface="Times New Roman"/>
                        </a:rPr>
                        <a:t>ge</a:t>
                      </a:r>
                      <a:r>
                        <a:rPr lang="tr-TR" sz="1200" spc="5" dirty="0">
                          <a:latin typeface="+mn-lt"/>
                          <a:ea typeface="Times New Roman"/>
                          <a:cs typeface="Times New Roman"/>
                        </a:rPr>
                        <a:t>r</a:t>
                      </a:r>
                      <a:r>
                        <a:rPr lang="tr-TR" sz="1200" dirty="0">
                          <a:latin typeface="+mn-lt"/>
                          <a:ea typeface="Times New Roman"/>
                          <a:cs typeface="Times New Roman"/>
                        </a:rPr>
                        <a:t>eç</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5" dirty="0">
                          <a:latin typeface="+mn-lt"/>
                          <a:ea typeface="Times New Roman"/>
                          <a:cs typeface="Times New Roman"/>
                        </a:rPr>
                        <a:t> 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bu</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er</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0" dirty="0">
                          <a:latin typeface="+mn-lt"/>
                          <a:ea typeface="Times New Roman"/>
                          <a:cs typeface="Times New Roman"/>
                        </a:rPr>
                        <a:t> </a:t>
                      </a:r>
                      <a:r>
                        <a:rPr lang="tr-TR" sz="1200" dirty="0">
                          <a:latin typeface="+mn-lt"/>
                          <a:ea typeface="Times New Roman"/>
                          <a:cs typeface="Times New Roman"/>
                        </a:rPr>
                        <a:t>ula</a:t>
                      </a:r>
                      <a:r>
                        <a:rPr lang="tr-TR" sz="1200" spc="-15" dirty="0">
                          <a:latin typeface="+mn-lt"/>
                          <a:ea typeface="Times New Roman"/>
                          <a:cs typeface="Times New Roman"/>
                        </a:rPr>
                        <a:t>ş</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aca</a:t>
                      </a:r>
                      <a:r>
                        <a:rPr lang="tr-TR" sz="1200" spc="-10"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de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uh</a:t>
                      </a:r>
                      <a:r>
                        <a:rPr lang="tr-TR" sz="1200" spc="10" dirty="0">
                          <a:latin typeface="+mn-lt"/>
                          <a:ea typeface="Times New Roman"/>
                          <a:cs typeface="Times New Roman"/>
                        </a:rPr>
                        <a:t>a</a:t>
                      </a:r>
                      <a:r>
                        <a:rPr lang="tr-TR" sz="1200" dirty="0">
                          <a:latin typeface="+mn-lt"/>
                          <a:ea typeface="Times New Roman"/>
                          <a:cs typeface="Times New Roman"/>
                        </a:rPr>
                        <a:t>fa</a:t>
                      </a:r>
                      <a:r>
                        <a:rPr lang="tr-TR" sz="1200" spc="-10" dirty="0">
                          <a:latin typeface="+mn-lt"/>
                          <a:ea typeface="Times New Roman"/>
                          <a:cs typeface="Times New Roman"/>
                        </a:rPr>
                        <a:t>z</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7544">
                <a:tc>
                  <a:txBody>
                    <a:bodyPr/>
                    <a:lstStyle/>
                    <a:p>
                      <a:pPr marL="64770" algn="ctr">
                        <a:lnSpc>
                          <a:spcPts val="1230"/>
                        </a:lnSpc>
                        <a:spcAft>
                          <a:spcPts val="0"/>
                        </a:spcAft>
                      </a:pPr>
                      <a:r>
                        <a:rPr lang="tr-TR" sz="1200" dirty="0">
                          <a:latin typeface="+mn-lt"/>
                          <a:ea typeface="Times New Roman"/>
                          <a:cs typeface="Times New Roman"/>
                        </a:rPr>
                        <a:t>15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6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y</a:t>
                      </a:r>
                      <a:r>
                        <a:rPr lang="tr-TR" sz="1200" dirty="0">
                          <a:latin typeface="+mn-lt"/>
                          <a:ea typeface="Times New Roman"/>
                          <a:cs typeface="Times New Roman"/>
                        </a:rPr>
                        <a:t>ıda</a:t>
                      </a:r>
                      <a:r>
                        <a:rPr lang="tr-TR" sz="1200" spc="-6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el</a:t>
                      </a:r>
                      <a:r>
                        <a:rPr lang="tr-TR" sz="1200" spc="-5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ky</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dım</a:t>
                      </a:r>
                      <a:r>
                        <a:rPr lang="tr-TR" sz="1200" spc="-65" dirty="0">
                          <a:latin typeface="+mn-lt"/>
                          <a:ea typeface="Times New Roman"/>
                          <a:cs typeface="Times New Roman"/>
                        </a:rPr>
                        <a:t> </a:t>
                      </a:r>
                      <a:r>
                        <a:rPr lang="tr-TR" sz="1200" dirty="0">
                          <a:latin typeface="+mn-lt"/>
                          <a:ea typeface="Times New Roman"/>
                          <a:cs typeface="Times New Roman"/>
                        </a:rPr>
                        <a:t>sert</a:t>
                      </a:r>
                      <a:r>
                        <a:rPr lang="tr-TR" sz="1200" spc="-10" dirty="0">
                          <a:latin typeface="+mn-lt"/>
                          <a:ea typeface="Times New Roman"/>
                          <a:cs typeface="Times New Roman"/>
                        </a:rPr>
                        <a:t>i</a:t>
                      </a:r>
                      <a:r>
                        <a:rPr lang="tr-TR" sz="1200" dirty="0">
                          <a:latin typeface="+mn-lt"/>
                          <a:ea typeface="Times New Roman"/>
                          <a:cs typeface="Times New Roman"/>
                        </a:rPr>
                        <a:t>fi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ı</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5" dirty="0">
                          <a:latin typeface="+mn-lt"/>
                          <a:ea typeface="Times New Roman"/>
                          <a:cs typeface="Times New Roman"/>
                        </a:rPr>
                        <a:t> </a:t>
                      </a:r>
                      <a:r>
                        <a:rPr lang="tr-TR" sz="1200" dirty="0">
                          <a:latin typeface="+mn-lt"/>
                          <a:ea typeface="Times New Roman"/>
                          <a:cs typeface="Times New Roman"/>
                        </a:rPr>
                        <a:t>pe</a:t>
                      </a:r>
                      <a:r>
                        <a:rPr lang="tr-TR" sz="1200" spc="-10" dirty="0">
                          <a:latin typeface="+mn-lt"/>
                          <a:ea typeface="Times New Roman"/>
                          <a:cs typeface="Times New Roman"/>
                        </a:rPr>
                        <a:t>r</a:t>
                      </a:r>
                      <a:r>
                        <a:rPr lang="tr-TR" sz="1200" dirty="0">
                          <a:latin typeface="+mn-lt"/>
                          <a:ea typeface="Times New Roman"/>
                          <a:cs typeface="Times New Roman"/>
                        </a:rPr>
                        <a:t>son</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5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97544">
                <a:tc>
                  <a:txBody>
                    <a:bodyPr/>
                    <a:lstStyle/>
                    <a:p>
                      <a:pPr marL="64770" algn="ctr">
                        <a:lnSpc>
                          <a:spcPts val="1230"/>
                        </a:lnSpc>
                        <a:spcAft>
                          <a:spcPts val="0"/>
                        </a:spcAft>
                      </a:pPr>
                      <a:r>
                        <a:rPr lang="tr-TR" sz="1200" dirty="0">
                          <a:latin typeface="+mn-lt"/>
                          <a:ea typeface="Times New Roman"/>
                          <a:cs typeface="Times New Roman"/>
                        </a:rPr>
                        <a:t>16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6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60" dirty="0">
                          <a:latin typeface="+mn-lt"/>
                          <a:ea typeface="Times New Roman"/>
                          <a:cs typeface="Times New Roman"/>
                        </a:rPr>
                        <a:t> </a:t>
                      </a:r>
                      <a:r>
                        <a:rPr lang="tr-TR" sz="1200" dirty="0">
                          <a:latin typeface="+mn-lt"/>
                          <a:ea typeface="Times New Roman"/>
                          <a:cs typeface="Times New Roman"/>
                        </a:rPr>
                        <a:t>u</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en</a:t>
                      </a:r>
                      <a:r>
                        <a:rPr lang="tr-TR" sz="1200" spc="-65" dirty="0">
                          <a:latin typeface="+mn-lt"/>
                          <a:ea typeface="Times New Roman"/>
                          <a:cs typeface="Times New Roman"/>
                        </a:rPr>
                        <a:t> </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5" dirty="0">
                          <a:latin typeface="+mn-lt"/>
                          <a:ea typeface="Times New Roman"/>
                          <a:cs typeface="Times New Roman"/>
                        </a:rPr>
                        <a:t>f</a:t>
                      </a:r>
                      <a:r>
                        <a:rPr lang="tr-TR" sz="1200" dirty="0">
                          <a:latin typeface="+mn-lt"/>
                          <a:ea typeface="Times New Roman"/>
                          <a:cs typeface="Times New Roman"/>
                        </a:rPr>
                        <a:t>on</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8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40" dirty="0">
                          <a:latin typeface="+mn-lt"/>
                          <a:ea typeface="Times New Roman"/>
                          <a:cs typeface="Times New Roman"/>
                        </a:rPr>
                        <a:t> </a:t>
                      </a:r>
                      <a:r>
                        <a:rPr lang="tr-TR" sz="1200" dirty="0">
                          <a:latin typeface="+mn-lt"/>
                          <a:ea typeface="Times New Roman"/>
                          <a:cs typeface="Times New Roman"/>
                        </a:rPr>
                        <a:t>ç</a:t>
                      </a:r>
                      <a:r>
                        <a:rPr lang="tr-TR" sz="1200" spc="-10" dirty="0">
                          <a:latin typeface="+mn-lt"/>
                          <a:ea typeface="Times New Roman"/>
                          <a:cs typeface="Times New Roman"/>
                        </a:rPr>
                        <a:t>al</a:t>
                      </a:r>
                      <a:r>
                        <a:rPr lang="tr-TR" sz="1200" dirty="0">
                          <a:latin typeface="+mn-lt"/>
                          <a:ea typeface="Times New Roman"/>
                          <a:cs typeface="Times New Roman"/>
                        </a:rPr>
                        <a:t>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6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a:t>
                      </a:r>
                      <a:r>
                        <a:rPr lang="tr-TR" sz="1200" spc="-5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de</a:t>
                      </a:r>
                      <a:r>
                        <a:rPr lang="tr-TR" sz="1200" spc="-70" dirty="0">
                          <a:latin typeface="+mn-lt"/>
                          <a:ea typeface="Times New Roman"/>
                          <a:cs typeface="Times New Roman"/>
                        </a:rPr>
                        <a:t> </a:t>
                      </a:r>
                      <a:r>
                        <a:rPr lang="tr-TR" sz="1200" dirty="0">
                          <a:latin typeface="+mn-lt"/>
                          <a:ea typeface="Times New Roman"/>
                          <a:cs typeface="Times New Roman"/>
                        </a:rPr>
                        <a:t>as</a:t>
                      </a:r>
                      <a:r>
                        <a:rPr lang="tr-TR" sz="1200" spc="-10" dirty="0">
                          <a:latin typeface="+mn-lt"/>
                          <a:ea typeface="Times New Roman"/>
                          <a:cs typeface="Times New Roman"/>
                        </a:rPr>
                        <a:t>ı</a:t>
                      </a:r>
                      <a:r>
                        <a:rPr lang="tr-TR" sz="1200" dirty="0">
                          <a:latin typeface="+mn-lt"/>
                          <a:ea typeface="Times New Roman"/>
                          <a:cs typeface="Times New Roman"/>
                        </a:rPr>
                        <a:t>lı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7544">
                <a:tc>
                  <a:txBody>
                    <a:bodyPr/>
                    <a:lstStyle/>
                    <a:p>
                      <a:pPr marL="64770" algn="ctr">
                        <a:lnSpc>
                          <a:spcPts val="1230"/>
                        </a:lnSpc>
                        <a:spcAft>
                          <a:spcPts val="0"/>
                        </a:spcAft>
                      </a:pPr>
                      <a:r>
                        <a:rPr lang="tr-TR" sz="1200" dirty="0">
                          <a:latin typeface="+mn-lt"/>
                          <a:ea typeface="Times New Roman"/>
                          <a:cs typeface="Times New Roman"/>
                        </a:rPr>
                        <a:t>17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75" dirty="0">
                          <a:latin typeface="+mn-lt"/>
                          <a:ea typeface="Times New Roman"/>
                          <a:cs typeface="Times New Roman"/>
                        </a:rPr>
                        <a:t> </a:t>
                      </a:r>
                      <a:r>
                        <a:rPr lang="tr-TR" sz="1200" dirty="0">
                          <a:latin typeface="+mn-lt"/>
                          <a:ea typeface="Times New Roman"/>
                          <a:cs typeface="Times New Roman"/>
                        </a:rPr>
                        <a:t>to</a:t>
                      </a:r>
                      <a:r>
                        <a:rPr lang="tr-TR" sz="1200" spc="-15" dirty="0">
                          <a:latin typeface="+mn-lt"/>
                          <a:ea typeface="Times New Roman"/>
                          <a:cs typeface="Times New Roman"/>
                        </a:rPr>
                        <a:t>p</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70" dirty="0">
                          <a:latin typeface="+mn-lt"/>
                          <a:ea typeface="Times New Roman"/>
                          <a:cs typeface="Times New Roman"/>
                        </a:rPr>
                        <a:t> </a:t>
                      </a:r>
                      <a:r>
                        <a:rPr lang="tr-TR" sz="1200" dirty="0">
                          <a:latin typeface="+mn-lt"/>
                          <a:ea typeface="Times New Roman"/>
                          <a:cs typeface="Times New Roman"/>
                        </a:rPr>
                        <a:t>al</a:t>
                      </a:r>
                      <a:r>
                        <a:rPr lang="tr-TR" sz="1200" spc="-10" dirty="0">
                          <a:latin typeface="+mn-lt"/>
                          <a:ea typeface="Times New Roman"/>
                          <a:cs typeface="Times New Roman"/>
                        </a:rPr>
                        <a:t>a</a:t>
                      </a:r>
                      <a:r>
                        <a:rPr lang="tr-TR" sz="1200" dirty="0">
                          <a:latin typeface="+mn-lt"/>
                          <a:ea typeface="Times New Roman"/>
                          <a:cs typeface="Times New Roman"/>
                        </a:rPr>
                        <a:t>nı</a:t>
                      </a:r>
                      <a:r>
                        <a:rPr lang="tr-TR" sz="1200" spc="-60" dirty="0">
                          <a:latin typeface="+mn-lt"/>
                          <a:ea typeface="Times New Roman"/>
                          <a:cs typeface="Times New Roman"/>
                        </a:rPr>
                        <a:t> </a:t>
                      </a:r>
                      <a:r>
                        <a:rPr lang="tr-TR" sz="1200" spc="-15" dirty="0">
                          <a:latin typeface="+mn-lt"/>
                          <a:ea typeface="Times New Roman"/>
                          <a:cs typeface="Times New Roman"/>
                        </a:rPr>
                        <a:t>b</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dirty="0">
                          <a:latin typeface="+mn-lt"/>
                          <a:ea typeface="Times New Roman"/>
                          <a:cs typeface="Times New Roman"/>
                        </a:rPr>
                        <a:t>ir</a:t>
                      </a:r>
                      <a:r>
                        <a:rPr lang="tr-TR" sz="1200" spc="-7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üm</a:t>
                      </a:r>
                      <a:r>
                        <a:rPr lang="tr-TR" sz="1200" spc="-8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60" dirty="0">
                          <a:latin typeface="+mn-lt"/>
                          <a:ea typeface="Times New Roman"/>
                          <a:cs typeface="Times New Roman"/>
                        </a:rPr>
                        <a:t> </a:t>
                      </a:r>
                      <a:r>
                        <a:rPr lang="tr-TR" sz="1200" dirty="0">
                          <a:latin typeface="+mn-lt"/>
                          <a:ea typeface="Times New Roman"/>
                          <a:cs typeface="Times New Roman"/>
                        </a:rPr>
                        <a:t>çalı</a:t>
                      </a:r>
                      <a:r>
                        <a:rPr lang="tr-TR" sz="1200" spc="-20" dirty="0">
                          <a:latin typeface="+mn-lt"/>
                          <a:ea typeface="Times New Roman"/>
                          <a:cs typeface="Times New Roman"/>
                        </a:rPr>
                        <a:t>ş</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6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7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ından</a:t>
                      </a:r>
                      <a:r>
                        <a:rPr lang="tr-TR" sz="1200" spc="-75" dirty="0">
                          <a:latin typeface="+mn-lt"/>
                          <a:ea typeface="Times New Roman"/>
                          <a:cs typeface="Times New Roman"/>
                        </a:rPr>
                        <a:t> </a:t>
                      </a:r>
                      <a:r>
                        <a:rPr lang="tr-TR" sz="1200" dirty="0">
                          <a:latin typeface="+mn-lt"/>
                          <a:ea typeface="Times New Roman"/>
                          <a:cs typeface="Times New Roman"/>
                        </a:rPr>
                        <a:t>bi</a:t>
                      </a:r>
                      <a:r>
                        <a:rPr lang="tr-TR" sz="1200" spc="-10" dirty="0">
                          <a:latin typeface="+mn-lt"/>
                          <a:ea typeface="Times New Roman"/>
                          <a:cs typeface="Times New Roman"/>
                        </a:rPr>
                        <a:t>l</a:t>
                      </a:r>
                      <a:r>
                        <a:rPr lang="tr-TR" sz="1200" dirty="0">
                          <a:latin typeface="+mn-lt"/>
                          <a:ea typeface="Times New Roman"/>
                          <a:cs typeface="Times New Roman"/>
                        </a:rPr>
                        <a:t>in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94058">
                <a:tc>
                  <a:txBody>
                    <a:bodyPr/>
                    <a:lstStyle/>
                    <a:p>
                      <a:pPr marL="64770" algn="ctr">
                        <a:lnSpc>
                          <a:spcPts val="1230"/>
                        </a:lnSpc>
                        <a:spcAft>
                          <a:spcPts val="0"/>
                        </a:spcAft>
                      </a:pPr>
                      <a:r>
                        <a:rPr lang="tr-TR" sz="1200" dirty="0">
                          <a:latin typeface="+mn-lt"/>
                          <a:ea typeface="Times New Roman"/>
                          <a:cs typeface="Times New Roman"/>
                        </a:rPr>
                        <a:t>18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8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iriş,</a:t>
                      </a:r>
                      <a:r>
                        <a:rPr lang="tr-TR" sz="1200" spc="-8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7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6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spc="-10" dirty="0">
                          <a:latin typeface="+mn-lt"/>
                          <a:ea typeface="Times New Roman"/>
                          <a:cs typeface="Times New Roman"/>
                        </a:rPr>
                        <a:t>i</a:t>
                      </a:r>
                      <a:r>
                        <a:rPr lang="tr-TR" sz="1200" dirty="0">
                          <a:latin typeface="+mn-lt"/>
                          <a:ea typeface="Times New Roman"/>
                          <a:cs typeface="Times New Roman"/>
                        </a:rPr>
                        <a:t>nin</a:t>
                      </a:r>
                      <a:r>
                        <a:rPr lang="tr-TR" sz="1200" spc="-5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asına</a:t>
                      </a:r>
                      <a:r>
                        <a:rPr lang="tr-TR" sz="1200" spc="-70"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10" dirty="0">
                          <a:latin typeface="+mn-lt"/>
                          <a:ea typeface="Times New Roman"/>
                          <a:cs typeface="Times New Roman"/>
                        </a:rPr>
                        <a:t>l</a:t>
                      </a:r>
                      <a:r>
                        <a:rPr lang="tr-TR" sz="1200" dirty="0">
                          <a:latin typeface="+mn-lt"/>
                          <a:ea typeface="Times New Roman"/>
                          <a:cs typeface="Times New Roman"/>
                        </a:rPr>
                        <a:t>ik</a:t>
                      </a:r>
                      <a:r>
                        <a:rPr lang="tr-TR" sz="1200" spc="-8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3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8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endParaRPr lang="tr-TR" sz="1200" dirty="0">
                        <a:latin typeface="+mn-lt"/>
                        <a:ea typeface="Calibri"/>
                        <a:cs typeface="Times New Roman"/>
                      </a:endParaRPr>
                    </a:p>
                    <a:p>
                      <a:pPr marL="72000">
                        <a:lnSpc>
                          <a:spcPts val="1260"/>
                        </a:lnSpc>
                        <a:spcAft>
                          <a:spcPts val="0"/>
                        </a:spcAft>
                      </a:pPr>
                      <a:r>
                        <a:rPr lang="tr-TR" sz="1200" spc="-15" dirty="0">
                          <a:latin typeface="+mn-lt"/>
                          <a:ea typeface="Times New Roman"/>
                          <a:cs typeface="Times New Roman"/>
                        </a:rPr>
                        <a:t>Kurum</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urulu</a:t>
                      </a:r>
                      <a:r>
                        <a:rPr lang="tr-TR" sz="1200" spc="-15" dirty="0">
                          <a:latin typeface="+mn-lt"/>
                          <a:ea typeface="Times New Roman"/>
                          <a:cs typeface="Times New Roman"/>
                        </a:rPr>
                        <a:t>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rla</a:t>
                      </a:r>
                      <a:r>
                        <a:rPr lang="tr-TR" sz="1200" spc="-6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de</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60" dirty="0">
                          <a:latin typeface="+mn-lt"/>
                          <a:ea typeface="Times New Roman"/>
                          <a:cs typeface="Times New Roman"/>
                        </a:rPr>
                        <a:t> </a:t>
                      </a:r>
                      <a:r>
                        <a:rPr lang="tr-TR" sz="1200" dirty="0">
                          <a:latin typeface="+mn-lt"/>
                          <a:ea typeface="Times New Roman"/>
                          <a:cs typeface="Times New Roman"/>
                        </a:rPr>
                        <a:t>(</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a:t>
                      </a:r>
                      <a:r>
                        <a:rPr lang="tr-TR" sz="1200" spc="-55" dirty="0">
                          <a:latin typeface="+mn-lt"/>
                          <a:ea typeface="Times New Roman"/>
                          <a:cs typeface="Times New Roman"/>
                        </a:rPr>
                        <a:t> </a:t>
                      </a:r>
                      <a:r>
                        <a:rPr lang="tr-TR" sz="1200" spc="5"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t>
                      </a:r>
                      <a:r>
                        <a:rPr lang="tr-TR" sz="1200" spc="-50" dirty="0">
                          <a:latin typeface="+mn-lt"/>
                          <a:ea typeface="Times New Roman"/>
                          <a:cs typeface="Times New Roman"/>
                        </a:rPr>
                        <a:t> </a:t>
                      </a:r>
                      <a:r>
                        <a:rPr lang="tr-TR" sz="1200" dirty="0">
                          <a:latin typeface="+mn-lt"/>
                          <a:ea typeface="Times New Roman"/>
                          <a:cs typeface="Times New Roman"/>
                        </a:rPr>
                        <a:t>ser</a:t>
                      </a:r>
                      <a:r>
                        <a:rPr lang="tr-TR" sz="1200" spc="-15" dirty="0">
                          <a:latin typeface="+mn-lt"/>
                          <a:ea typeface="Times New Roman"/>
                          <a:cs typeface="Times New Roman"/>
                        </a:rPr>
                        <a:t>v</a:t>
                      </a:r>
                      <a:r>
                        <a:rPr lang="tr-TR" sz="1200" dirty="0">
                          <a:latin typeface="+mn-lt"/>
                          <a:ea typeface="Times New Roman"/>
                          <a:cs typeface="Times New Roman"/>
                        </a:rPr>
                        <a:t>is</a:t>
                      </a:r>
                      <a:r>
                        <a:rPr lang="tr-TR" sz="1200" spc="-5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ri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t>
                      </a:r>
                      <a:r>
                        <a:rPr lang="tr-TR" sz="1200" spc="-5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ik</a:t>
                      </a:r>
                      <a:r>
                        <a:rPr lang="tr-TR" sz="1200" spc="-6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5" dirty="0">
                          <a:latin typeface="+mn-lt"/>
                          <a:ea typeface="Times New Roman"/>
                          <a:cs typeface="Times New Roman"/>
                        </a:rPr>
                        <a:t> </a:t>
                      </a:r>
                      <a:r>
                        <a:rPr lang="tr-TR" sz="1200" dirty="0">
                          <a:latin typeface="+mn-lt"/>
                          <a:ea typeface="Times New Roman"/>
                          <a:cs typeface="Times New Roman"/>
                        </a:rPr>
                        <a:t>si</a:t>
                      </a:r>
                      <a:r>
                        <a:rPr lang="tr-TR" sz="1200" spc="-10" dirty="0">
                          <a:latin typeface="+mn-lt"/>
                          <a:ea typeface="Times New Roman"/>
                          <a:cs typeface="Times New Roman"/>
                        </a:rPr>
                        <a:t>s</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4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a:t>
                      </a:r>
                      <a:r>
                        <a:rPr lang="tr-TR" sz="1200" spc="45" dirty="0">
                          <a:latin typeface="+mn-lt"/>
                          <a:ea typeface="Times New Roman"/>
                          <a:cs typeface="Times New Roman"/>
                        </a:rPr>
                        <a:t>i</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97544">
                <a:tc>
                  <a:txBody>
                    <a:bodyPr/>
                    <a:lstStyle/>
                    <a:p>
                      <a:pPr marL="64770" algn="ctr">
                        <a:lnSpc>
                          <a:spcPts val="1230"/>
                        </a:lnSpc>
                        <a:spcAft>
                          <a:spcPts val="0"/>
                        </a:spcAft>
                      </a:pPr>
                      <a:r>
                        <a:rPr lang="tr-TR" sz="1200" dirty="0">
                          <a:latin typeface="+mn-lt"/>
                          <a:ea typeface="Times New Roman"/>
                          <a:cs typeface="Times New Roman"/>
                        </a:rPr>
                        <a:t>19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5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er</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5" dirty="0">
                          <a:latin typeface="+mn-lt"/>
                          <a:ea typeface="Times New Roman"/>
                          <a:cs typeface="Times New Roman"/>
                        </a:rPr>
                        <a:t>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5" dirty="0">
                          <a:latin typeface="+mn-lt"/>
                          <a:ea typeface="Times New Roman"/>
                          <a:cs typeface="Times New Roman"/>
                        </a:rPr>
                        <a:t>k</a:t>
                      </a:r>
                      <a:r>
                        <a:rPr lang="tr-TR" sz="1200" dirty="0">
                          <a:latin typeface="+mn-lt"/>
                          <a:ea typeface="Times New Roman"/>
                          <a:cs typeface="Times New Roman"/>
                        </a:rPr>
                        <a:t>ile</a:t>
                      </a:r>
                      <a:r>
                        <a:rPr lang="tr-TR" sz="1200" spc="-10" dirty="0">
                          <a:latin typeface="+mn-lt"/>
                          <a:ea typeface="Times New Roman"/>
                          <a:cs typeface="Times New Roman"/>
                        </a:rPr>
                        <a:t>n</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0"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a:t>
                      </a:r>
                      <a:r>
                        <a:rPr lang="tr-TR" sz="1200" spc="-10"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50" dirty="0">
                          <a:latin typeface="+mn-lt"/>
                          <a:ea typeface="Times New Roman"/>
                          <a:cs typeface="Times New Roman"/>
                        </a:rPr>
                        <a:t> </a:t>
                      </a:r>
                      <a:r>
                        <a:rPr lang="tr-TR" sz="1200" spc="5" dirty="0">
                          <a:latin typeface="+mn-lt"/>
                          <a:ea typeface="Times New Roman"/>
                          <a:cs typeface="Times New Roman"/>
                        </a:rPr>
                        <a:t>(</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hç</a:t>
                      </a:r>
                      <a:r>
                        <a:rPr lang="tr-TR" sz="1200" spc="-10" dirty="0">
                          <a:latin typeface="+mn-lt"/>
                          <a:ea typeface="Times New Roman"/>
                          <a:cs typeface="Times New Roman"/>
                        </a:rPr>
                        <a:t>e</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45" dirty="0">
                          <a:latin typeface="+mn-lt"/>
                          <a:ea typeface="Times New Roman"/>
                          <a:cs typeface="Times New Roman"/>
                        </a:rPr>
                        <a:t> </a:t>
                      </a:r>
                      <a:r>
                        <a:rPr lang="tr-TR" sz="1200" dirty="0">
                          <a:latin typeface="+mn-lt"/>
                          <a:ea typeface="Times New Roman"/>
                          <a:cs typeface="Times New Roman"/>
                        </a:rPr>
                        <a:t>dâhil)</a:t>
                      </a:r>
                      <a:r>
                        <a:rPr lang="tr-TR" sz="1200" spc="-60" dirty="0">
                          <a:latin typeface="+mn-lt"/>
                          <a:ea typeface="Times New Roman"/>
                          <a:cs typeface="Times New Roman"/>
                        </a:rPr>
                        <a:t> </a:t>
                      </a:r>
                      <a:r>
                        <a:rPr lang="tr-TR" sz="1200" dirty="0">
                          <a:latin typeface="+mn-lt"/>
                          <a:ea typeface="Times New Roman"/>
                          <a:cs typeface="Times New Roman"/>
                        </a:rPr>
                        <a:t>tüt</a:t>
                      </a:r>
                      <a:r>
                        <a:rPr lang="tr-TR" sz="1200" spc="-15" dirty="0">
                          <a:latin typeface="+mn-lt"/>
                          <a:ea typeface="Times New Roman"/>
                          <a:cs typeface="Times New Roman"/>
                        </a:rPr>
                        <a:t>ü</a:t>
                      </a:r>
                      <a:r>
                        <a:rPr lang="tr-TR" sz="1200" dirty="0">
                          <a:latin typeface="+mn-lt"/>
                          <a:ea typeface="Times New Roman"/>
                          <a:cs typeface="Times New Roman"/>
                        </a:rPr>
                        <a:t>n</a:t>
                      </a:r>
                      <a:r>
                        <a:rPr lang="tr-TR" sz="1200" spc="-50" dirty="0">
                          <a:latin typeface="+mn-lt"/>
                          <a:ea typeface="Times New Roman"/>
                          <a:cs typeface="Times New Roman"/>
                        </a:rPr>
                        <a:t> </a:t>
                      </a:r>
                      <a:r>
                        <a:rPr lang="tr-TR" sz="1200" dirty="0">
                          <a:latin typeface="+mn-lt"/>
                          <a:ea typeface="Times New Roman"/>
                          <a:cs typeface="Times New Roman"/>
                        </a:rPr>
                        <a:t>ü</a:t>
                      </a:r>
                      <a:r>
                        <a:rPr lang="tr-TR" sz="1200" spc="-10" dirty="0">
                          <a:latin typeface="+mn-lt"/>
                          <a:ea typeface="Times New Roman"/>
                          <a:cs typeface="Times New Roman"/>
                        </a:rPr>
                        <a:t>r</a:t>
                      </a:r>
                      <a:r>
                        <a:rPr lang="tr-TR" sz="1200" dirty="0">
                          <a:latin typeface="+mn-lt"/>
                          <a:ea typeface="Times New Roman"/>
                          <a:cs typeface="Times New Roman"/>
                        </a:rPr>
                        <a:t>ün</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969397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415487" y="655925"/>
            <a:ext cx="10018712" cy="5335211"/>
          </a:xfrm>
          <a:prstGeom prst="rect">
            <a:avLst/>
          </a:prstGeom>
        </p:spPr>
      </p:pic>
      <p:sp>
        <p:nvSpPr>
          <p:cNvPr id="4" name="Rectangle 2"/>
          <p:cNvSpPr>
            <a:spLocks noGrp="1" noChangeArrowheads="1"/>
          </p:cNvSpPr>
          <p:nvPr>
            <p:ph type="title"/>
          </p:nvPr>
        </p:nvSpPr>
        <p:spPr bwMode="auto">
          <a:xfrm>
            <a:off x="1484313" y="71150"/>
            <a:ext cx="58702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3200" b="1" dirty="0" smtClean="0">
                <a:latin typeface="Calibri" panose="020F0502020204030204" pitchFamily="34" charset="0"/>
                <a:cs typeface="Calibri" panose="020F0502020204030204" pitchFamily="34" charset="0"/>
              </a:rPr>
              <a:t>3c. Sağlıklı Beslenme</a:t>
            </a:r>
            <a:endParaRPr lang="tr-TR" sz="3200" b="1" dirty="0">
              <a:latin typeface="Calibri" panose="020F0502020204030204" pitchFamily="34" charset="0"/>
              <a:cs typeface="Calibri" panose="020F0502020204030204" pitchFamily="34" charset="0"/>
            </a:endParaRPr>
          </a:p>
        </p:txBody>
      </p:sp>
      <p:sp>
        <p:nvSpPr>
          <p:cNvPr id="6" name="Metin kutusu 5"/>
          <p:cNvSpPr txBox="1"/>
          <p:nvPr/>
        </p:nvSpPr>
        <p:spPr>
          <a:xfrm>
            <a:off x="1986116" y="5991136"/>
            <a:ext cx="9370142" cy="646331"/>
          </a:xfrm>
          <a:prstGeom prst="rect">
            <a:avLst/>
          </a:prstGeom>
          <a:noFill/>
        </p:spPr>
        <p:txBody>
          <a:bodyPr wrap="square" rtlCol="0">
            <a:spAutoFit/>
          </a:bodyPr>
          <a:lstStyle/>
          <a:p>
            <a:pPr lvl="0" eaLnBrk="0" fontAlgn="base" hangingPunct="0">
              <a:spcBef>
                <a:spcPct val="0"/>
              </a:spcBef>
              <a:spcAft>
                <a:spcPct val="0"/>
              </a:spcAft>
            </a:pPr>
            <a:r>
              <a:rPr lang="tr-TR" b="1" dirty="0">
                <a:solidFill>
                  <a:prstClr val="black"/>
                </a:solidFill>
                <a:latin typeface="Calibri" panose="020F0502020204030204" pitchFamily="34" charset="0"/>
                <a:ea typeface="Calibri" panose="020F0502020204030204" pitchFamily="34" charset="0"/>
                <a:cs typeface="Calibri" panose="020F0502020204030204" pitchFamily="34" charset="0"/>
              </a:rPr>
              <a:t>NOT</a:t>
            </a:r>
            <a:r>
              <a:rPr lang="tr-TR"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tr-TR" b="1" dirty="0" smtClean="0">
                <a:solidFill>
                  <a:prstClr val="black"/>
                </a:solidFill>
                <a:latin typeface="Calibri" panose="020F0502020204030204" pitchFamily="34" charset="0"/>
                <a:cs typeface="Calibri" panose="020F0502020204030204" pitchFamily="34" charset="0"/>
              </a:rPr>
              <a:t> </a:t>
            </a:r>
            <a:r>
              <a:rPr lang="tr-TR" b="1" dirty="0">
                <a:solidFill>
                  <a:prstClr val="black"/>
                </a:solidFill>
                <a:latin typeface="Calibri" panose="020F0502020204030204" pitchFamily="34" charset="0"/>
                <a:cs typeface="Calibri" panose="020F0502020204030204" pitchFamily="34" charset="0"/>
              </a:rPr>
              <a:t>Değerlendirmelerde okul/kurum ve </a:t>
            </a:r>
            <a:r>
              <a:rPr lang="tr-TR" b="1" dirty="0" smtClean="0">
                <a:solidFill>
                  <a:prstClr val="black"/>
                </a:solidFill>
                <a:latin typeface="Calibri" panose="020F0502020204030204" pitchFamily="34" charset="0"/>
                <a:cs typeface="Calibri" panose="020F0502020204030204" pitchFamily="34" charset="0"/>
              </a:rPr>
              <a:t>eklentileri </a:t>
            </a:r>
            <a:r>
              <a:rPr lang="tr-TR" b="1" dirty="0">
                <a:solidFill>
                  <a:prstClr val="black"/>
                </a:solidFill>
                <a:latin typeface="Calibri" panose="020F0502020204030204" pitchFamily="34" charset="0"/>
                <a:cs typeface="Calibri" panose="020F0502020204030204" pitchFamily="34" charset="0"/>
              </a:rPr>
              <a:t>(pansiyon, yemekhane, kantin, büfe, çay ocağı, atölye </a:t>
            </a:r>
            <a:r>
              <a:rPr lang="tr-TR" b="1" dirty="0" err="1">
                <a:solidFill>
                  <a:prstClr val="black"/>
                </a:solidFill>
                <a:latin typeface="Calibri" panose="020F0502020204030204" pitchFamily="34" charset="0"/>
                <a:cs typeface="Calibri" panose="020F0502020204030204" pitchFamily="34" charset="0"/>
              </a:rPr>
              <a:t>vb</a:t>
            </a:r>
            <a:r>
              <a:rPr lang="tr-TR" b="1" dirty="0">
                <a:solidFill>
                  <a:prstClr val="black"/>
                </a:solidFill>
                <a:latin typeface="Calibri" panose="020F0502020204030204" pitchFamily="34" charset="0"/>
                <a:cs typeface="Calibri" panose="020F0502020204030204" pitchFamily="34" charset="0"/>
              </a:rPr>
              <a:t>) dikkate alınacaktır.</a:t>
            </a:r>
          </a:p>
        </p:txBody>
      </p:sp>
    </p:spTree>
    <p:extLst>
      <p:ext uri="{BB962C8B-B14F-4D97-AF65-F5344CB8AC3E}">
        <p14:creationId xmlns:p14="http://schemas.microsoft.com/office/powerpoint/2010/main" val="218915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skisehir.hsm.saglik.gov.tr/haberresimleri/800/CI4O45IB.JPG"/>
          <p:cNvPicPr>
            <a:picLocks noChangeAspect="1" noChangeArrowheads="1"/>
          </p:cNvPicPr>
          <p:nvPr/>
        </p:nvPicPr>
        <p:blipFill>
          <a:blip r:embed="rId2" cstate="print"/>
          <a:srcRect/>
          <a:stretch>
            <a:fillRect/>
          </a:stretch>
        </p:blipFill>
        <p:spPr bwMode="auto">
          <a:xfrm>
            <a:off x="1139229" y="188640"/>
            <a:ext cx="3240360" cy="23792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4" descr="http://www.usakhsm.gov.tr/images/ana_sayfa/asi_site.jpg">
            <a:hlinkClick r:id="rId3"/>
          </p:cNvPr>
          <p:cNvPicPr>
            <a:picLocks noChangeAspect="1" noChangeArrowheads="1"/>
          </p:cNvPicPr>
          <p:nvPr/>
        </p:nvPicPr>
        <p:blipFill>
          <a:blip r:embed="rId4" cstate="print">
            <a:lum bright="6000" contrast="6000"/>
          </a:blip>
          <a:srcRect/>
          <a:stretch>
            <a:fillRect/>
          </a:stretch>
        </p:blipFill>
        <p:spPr bwMode="auto">
          <a:xfrm>
            <a:off x="4614048" y="120236"/>
            <a:ext cx="3600401"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descr="http://www.guroymak1noluasm.com/asm/wp-content/uploads/2014/01/agiz-ve-dis-sagligi.jpg">
            <a:hlinkClick r:id="rId5"/>
          </p:cNvPr>
          <p:cNvPicPr>
            <a:picLocks noChangeAspect="1" noChangeArrowheads="1"/>
          </p:cNvPicPr>
          <p:nvPr/>
        </p:nvPicPr>
        <p:blipFill>
          <a:blip r:embed="rId6" cstate="print">
            <a:lum bright="6000" contrast="6000"/>
          </a:blip>
          <a:srcRect/>
          <a:stretch>
            <a:fillRect/>
          </a:stretch>
        </p:blipFill>
        <p:spPr bwMode="auto">
          <a:xfrm>
            <a:off x="8412905" y="120236"/>
            <a:ext cx="3456384"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6" descr="okulda sağlığın korunması ve geliştirilmesi ile ilgili görsel sonucu">
            <a:hlinkClick r:id="rId7"/>
          </p:cNvPr>
          <p:cNvPicPr>
            <a:picLocks noChangeAspect="1" noChangeArrowheads="1"/>
          </p:cNvPicPr>
          <p:nvPr/>
        </p:nvPicPr>
        <p:blipFill>
          <a:blip r:embed="rId8" cstate="print"/>
          <a:srcRect/>
          <a:stretch>
            <a:fillRect/>
          </a:stretch>
        </p:blipFill>
        <p:spPr bwMode="auto">
          <a:xfrm>
            <a:off x="1040181" y="4265685"/>
            <a:ext cx="3240360" cy="2392293"/>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http://illedesaglik.com/wp-content/uploads/2015/10/sa%C4%9Fl%C4%B1k-hizmeti-nedir-Selvi-%C3%B6z%C3%A7etin-avukat.jpg">
            <a:hlinkClick r:id="rId9"/>
          </p:cNvPr>
          <p:cNvPicPr>
            <a:picLocks noChangeAspect="1" noChangeArrowheads="1"/>
          </p:cNvPicPr>
          <p:nvPr/>
        </p:nvPicPr>
        <p:blipFill>
          <a:blip r:embed="rId10" cstate="print">
            <a:lum bright="6000" contrast="6000"/>
          </a:blip>
          <a:srcRect/>
          <a:stretch>
            <a:fillRect/>
          </a:stretch>
        </p:blipFill>
        <p:spPr bwMode="auto">
          <a:xfrm>
            <a:off x="4481747" y="4325740"/>
            <a:ext cx="3528746" cy="2352256"/>
          </a:xfrm>
          <a:prstGeom prst="ellipse">
            <a:avLst/>
          </a:prstGeom>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8" descr="İlgili resim">
            <a:hlinkClick r:id="rId11"/>
          </p:cNvPr>
          <p:cNvPicPr>
            <a:picLocks noChangeAspect="1" noChangeArrowheads="1"/>
          </p:cNvPicPr>
          <p:nvPr/>
        </p:nvPicPr>
        <p:blipFill>
          <a:blip r:embed="rId12" cstate="print"/>
          <a:srcRect/>
          <a:stretch>
            <a:fillRect/>
          </a:stretch>
        </p:blipFill>
        <p:spPr bwMode="auto">
          <a:xfrm>
            <a:off x="8412905" y="4353722"/>
            <a:ext cx="3528392" cy="2304256"/>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Unvan 3"/>
          <p:cNvSpPr txBox="1">
            <a:spLocks/>
          </p:cNvSpPr>
          <p:nvPr/>
        </p:nvSpPr>
        <p:spPr>
          <a:xfrm>
            <a:off x="2546555" y="2780928"/>
            <a:ext cx="7551174" cy="1200329"/>
          </a:xfrm>
          <a:prstGeom prst="rect">
            <a:avLst/>
          </a:prstGeom>
          <a:noFill/>
          <a:ln w="76200">
            <a:solidFill>
              <a:schemeClr val="tx1"/>
            </a:solidFill>
          </a:ln>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smtClean="0">
                <a:ln w="11430"/>
                <a:solidFill>
                  <a:srgbClr val="C00000"/>
                </a:solidFill>
                <a:latin typeface="Calibri"/>
              </a:rPr>
              <a:t>Okul Sağlığı Kapsamında </a:t>
            </a:r>
          </a:p>
          <a:p>
            <a:pPr algn="ctr">
              <a:defRPr/>
            </a:pPr>
            <a:r>
              <a:rPr lang="tr-TR" sz="4000" b="1" dirty="0" smtClean="0">
                <a:ln w="11430"/>
                <a:solidFill>
                  <a:srgbClr val="C00000"/>
                </a:solidFill>
                <a:latin typeface="Calibri"/>
              </a:rPr>
              <a:t>Yürütülen Program / Projeler </a:t>
            </a:r>
            <a:endParaRPr kumimoji="0" lang="tr-TR" sz="4000" b="1" i="0" u="none" strike="noStrike" kern="1200" cap="none" spc="0" normalizeH="0" baseline="0" noProof="0" dirty="0">
              <a:ln w="11430"/>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314553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üyümenin izlenmesi ile ilgili görsel sonucu"/>
          <p:cNvPicPr>
            <a:picLocks noChangeAspect="1" noChangeArrowheads="1"/>
          </p:cNvPicPr>
          <p:nvPr/>
        </p:nvPicPr>
        <p:blipFill>
          <a:blip r:embed="rId2" cstate="print"/>
          <a:srcRect/>
          <a:stretch>
            <a:fillRect/>
          </a:stretch>
        </p:blipFill>
        <p:spPr bwMode="auto">
          <a:xfrm>
            <a:off x="4945627" y="570271"/>
            <a:ext cx="6056669" cy="5958348"/>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6" name="Oval 5"/>
          <p:cNvSpPr/>
          <p:nvPr/>
        </p:nvSpPr>
        <p:spPr>
          <a:xfrm>
            <a:off x="1366683" y="-1"/>
            <a:ext cx="3303640" cy="3244645"/>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w="11430"/>
                <a:solidFill>
                  <a:srgbClr val="C00000"/>
                </a:solidFill>
                <a:latin typeface="Calibri" panose="020F0502020204030204" pitchFamily="34" charset="0"/>
                <a:cs typeface="Calibri" panose="020F0502020204030204" pitchFamily="34" charset="0"/>
              </a:rPr>
              <a:t>Büyüme Gelişmenin İzlenmesi Programı </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77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0" cy="983226"/>
          </a:xfrm>
          <a:solidFill>
            <a:srgbClr val="FF0000"/>
          </a:solidFill>
        </p:spPr>
        <p:txBody>
          <a:bodyPr/>
          <a:lstStyle/>
          <a:p>
            <a:pPr lvl="0" defTabSz="1088502">
              <a:spcBef>
                <a:spcPts val="0"/>
              </a:spcBef>
              <a:defRPr/>
            </a:pPr>
            <a:r>
              <a:rPr lang="tr-TR" sz="3600" b="1" dirty="0">
                <a:ln w="11430"/>
                <a:latin typeface="Calibri"/>
                <a:ea typeface="+mn-ea"/>
                <a:cs typeface="Arial" charset="0"/>
              </a:rPr>
              <a:t>Programın Tanıtımı ve Kapsamı   </a:t>
            </a:r>
          </a:p>
        </p:txBody>
      </p:sp>
      <p:sp>
        <p:nvSpPr>
          <p:cNvPr id="3" name="İçerik Yer Tutucusu 2"/>
          <p:cNvSpPr>
            <a:spLocks noGrp="1"/>
          </p:cNvSpPr>
          <p:nvPr>
            <p:ph idx="1"/>
          </p:nvPr>
        </p:nvSpPr>
        <p:spPr>
          <a:xfrm>
            <a:off x="1189704" y="1165860"/>
            <a:ext cx="10313320" cy="5274269"/>
          </a:xfrm>
        </p:spPr>
        <p:txBody>
          <a:bodyPr>
            <a:normAutofit/>
          </a:bodyPr>
          <a:lstStyle/>
          <a:p>
            <a:pPr algn="just">
              <a:lnSpc>
                <a:spcPct val="120000"/>
              </a:lnSpc>
              <a:buFont typeface="Wingdings" pitchFamily="2" charset="2"/>
              <a:buChar char="Ø"/>
            </a:pPr>
            <a:r>
              <a:rPr lang="tr-TR" dirty="0">
                <a:ea typeface="Verdana" pitchFamily="34" charset="0"/>
                <a:cs typeface="Arial" pitchFamily="34" charset="0"/>
              </a:rPr>
              <a:t> </a:t>
            </a:r>
            <a:r>
              <a:rPr lang="tr-TR" sz="2800" dirty="0">
                <a:latin typeface="Calibri" pitchFamily="34" charset="0"/>
                <a:cs typeface="Calibri" pitchFamily="34" charset="0"/>
              </a:rPr>
              <a:t>Ülkemizde okul sağlığı çalışmaları, 1930 yılında çıkarılan 1593 sayılı Umumi Hıfzıssıhha Kanunu ile başlatılmıştır.</a:t>
            </a:r>
          </a:p>
          <a:p>
            <a:pPr algn="just">
              <a:lnSpc>
                <a:spcPct val="120000"/>
              </a:lnSpc>
            </a:pPr>
            <a:endParaRPr lang="tr-TR" sz="2800" dirty="0">
              <a:latin typeface="Calibri" pitchFamily="34" charset="0"/>
              <a:cs typeface="Calibri" pitchFamily="34" charset="0"/>
            </a:endParaRPr>
          </a:p>
          <a:p>
            <a:pPr algn="just">
              <a:lnSpc>
                <a:spcPct val="120000"/>
              </a:lnSpc>
              <a:buFont typeface="Wingdings" pitchFamily="2" charset="2"/>
              <a:buChar char="Ø"/>
            </a:pPr>
            <a:r>
              <a:rPr lang="tr-TR" sz="2800" dirty="0">
                <a:latin typeface="Calibri" pitchFamily="34" charset="0"/>
                <a:cs typeface="Calibri" pitchFamily="34" charset="0"/>
              </a:rPr>
              <a:t> Okul sağlığı çalışmalarının başarısı, sağlık ve eğitim sistemlerinin işbirliği ve entegrasyonunun sağlanabilmesi için </a:t>
            </a:r>
            <a:r>
              <a:rPr lang="tr-TR" sz="2800" b="1" dirty="0">
                <a:latin typeface="Calibri" pitchFamily="34" charset="0"/>
                <a:cs typeface="Calibri" pitchFamily="34" charset="0"/>
              </a:rPr>
              <a:t>17.05.2016</a:t>
            </a:r>
            <a:r>
              <a:rPr lang="tr-TR" sz="2800" dirty="0">
                <a:latin typeface="Calibri" pitchFamily="34" charset="0"/>
                <a:cs typeface="Calibri" pitchFamily="34" charset="0"/>
              </a:rPr>
              <a:t> tarihinde T.C. Millî Eğitim Bakanlığı ve T.C. Sağlık Bakanlığı arasında</a:t>
            </a:r>
            <a:r>
              <a:rPr lang="tr-TR" sz="2800" b="1" dirty="0">
                <a:latin typeface="Calibri" pitchFamily="34" charset="0"/>
                <a:cs typeface="Calibri" pitchFamily="34" charset="0"/>
              </a:rPr>
              <a:t> “Okul Sağlığı Hizmetleri İşbirliği Protokolü” </a:t>
            </a:r>
            <a:r>
              <a:rPr lang="tr-TR" sz="2800" dirty="0">
                <a:latin typeface="Calibri" pitchFamily="34" charset="0"/>
                <a:cs typeface="Calibri" pitchFamily="34" charset="0"/>
              </a:rPr>
              <a:t>imzalanmıştır.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1049" y="37144"/>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8950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258171" y="1088314"/>
            <a:ext cx="10589700" cy="4752047"/>
          </a:xfrm>
          <a:prstGeom prst="rect">
            <a:avLst/>
          </a:prstGeom>
        </p:spPr>
      </p:pic>
      <p:sp>
        <p:nvSpPr>
          <p:cNvPr id="4" name="Rectangle 1"/>
          <p:cNvSpPr>
            <a:spLocks noGrp="1" noChangeArrowheads="1"/>
          </p:cNvSpPr>
          <p:nvPr>
            <p:ph type="title"/>
          </p:nvPr>
        </p:nvSpPr>
        <p:spPr bwMode="auto">
          <a:xfrm>
            <a:off x="1484310" y="287864"/>
            <a:ext cx="10018713" cy="35394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2000" b="1" dirty="0" smtClean="0">
                <a:latin typeface="Calibri" panose="020F0502020204030204" pitchFamily="34" charset="0"/>
                <a:cs typeface="Calibri" panose="020F0502020204030204" pitchFamily="34" charset="0"/>
              </a:rPr>
              <a:t>EK - 1: ÇOCUK VE ERGEN İZLEMLERİ ÖZET TABLO</a:t>
            </a:r>
            <a:endParaRPr lang="tr-T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098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838632" y="369452"/>
            <a:ext cx="8485239"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700" b="1" dirty="0" smtClean="0">
                <a:latin typeface="+mn-lt"/>
              </a:rPr>
              <a:t>FORM-1: ÖĞRENCİ MUAYENE/İZLEM BİLDİRİM FORMU (EK-3)</a:t>
            </a:r>
            <a:endParaRPr lang="tr-TR" sz="1700" b="1" dirty="0">
              <a:latin typeface="+mn-lt"/>
            </a:endParaRPr>
          </a:p>
        </p:txBody>
      </p:sp>
      <p:pic>
        <p:nvPicPr>
          <p:cNvPr id="5" name="40 Resim"/>
          <p:cNvPicPr>
            <a:picLocks noGrp="1"/>
          </p:cNvPicPr>
          <p:nvPr>
            <p:ph idx="1"/>
          </p:nvPr>
        </p:nvPicPr>
        <p:blipFill>
          <a:blip r:embed="rId2" cstate="print"/>
          <a:srcRect/>
          <a:stretch>
            <a:fillRect/>
          </a:stretch>
        </p:blipFill>
        <p:spPr bwMode="auto">
          <a:xfrm>
            <a:off x="1907458" y="993058"/>
            <a:ext cx="9163665" cy="5864942"/>
          </a:xfrm>
          <a:prstGeom prst="rect">
            <a:avLst/>
          </a:prstGeom>
          <a:noFill/>
          <a:ln w="76200">
            <a:solidFill>
              <a:schemeClr val="tx1"/>
            </a:solidFill>
            <a:miter lim="800000"/>
            <a:headEnd/>
            <a:tailEnd/>
          </a:ln>
        </p:spPr>
      </p:pic>
    </p:spTree>
    <p:extLst>
      <p:ext uri="{BB962C8B-B14F-4D97-AF65-F5344CB8AC3E}">
        <p14:creationId xmlns:p14="http://schemas.microsoft.com/office/powerpoint/2010/main" val="2862760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1376873" y="837698"/>
            <a:ext cx="100187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mn-lt"/>
                <a:ea typeface="Times New Roman" pitchFamily="18" charset="0"/>
                <a:cs typeface="Times New Roman" pitchFamily="18" charset="0"/>
              </a:rPr>
              <a:t>ÇOCUK VE ERGEN İZLEM ZAMANLARI VE ARALIKLARI</a:t>
            </a:r>
            <a:endParaRPr kumimoji="0" lang="tr-TR" sz="2400" b="0" i="0" u="none" strike="noStrike" cap="none" normalizeH="0" baseline="0" dirty="0" smtClean="0">
              <a:ln>
                <a:noFill/>
              </a:ln>
              <a:solidFill>
                <a:schemeClr val="tx1"/>
              </a:solidFill>
              <a:effectLst/>
              <a:latin typeface="+mn-lt"/>
              <a:cs typeface="Arial" pitchFamily="34" charset="0"/>
            </a:endParaRPr>
          </a:p>
        </p:txBody>
      </p:sp>
      <p:sp>
        <p:nvSpPr>
          <p:cNvPr id="5" name="Rectangle 3"/>
          <p:cNvSpPr>
            <a:spLocks noGrp="1" noChangeArrowheads="1"/>
          </p:cNvSpPr>
          <p:nvPr>
            <p:ph idx="1"/>
          </p:nvPr>
        </p:nvSpPr>
        <p:spPr bwMode="auto">
          <a:xfrm>
            <a:off x="1563688" y="1632367"/>
            <a:ext cx="3598247"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3.YAŞ izlemi (35.-37.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4</a:t>
            </a:r>
            <a:r>
              <a:rPr lang="tr-TR" sz="2000" dirty="0" smtClean="0">
                <a:latin typeface="+mn-lt"/>
                <a:ea typeface="Times New Roman" pitchFamily="18" charset="0"/>
                <a:cs typeface="Arial" pitchFamily="34" charset="0"/>
              </a:rPr>
              <a:t>.</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(45.-51.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5.</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(57.-63.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6.</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(67.-78.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7.</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(79.-90.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8.</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(91.-102.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9.</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(103.-114.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10</a:t>
            </a:r>
            <a:r>
              <a:rPr lang="tr-TR" sz="2000" dirty="0" smtClean="0">
                <a:latin typeface="+mn-lt"/>
                <a:ea typeface="Times New Roman" pitchFamily="18" charset="0"/>
                <a:cs typeface="Arial" pitchFamily="34" charset="0"/>
              </a:rPr>
              <a:t>.</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(115.-126. aylar)</a:t>
            </a:r>
            <a:endParaRPr lang="tr-TR" sz="2000" dirty="0" smtClean="0">
              <a:latin typeface="+mn-lt"/>
              <a:cs typeface="Arial" pitchFamily="34"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2000" b="0" i="0" u="none" strike="noStrike" cap="none" normalizeH="0" baseline="0" dirty="0" smtClean="0">
                <a:ln>
                  <a:noFill/>
                </a:ln>
                <a:solidFill>
                  <a:schemeClr val="tx1"/>
                </a:solidFill>
                <a:effectLst/>
                <a:latin typeface="+mn-lt"/>
                <a:ea typeface="Times New Roman" pitchFamily="18" charset="0"/>
                <a:cs typeface="Arial" pitchFamily="34" charset="0"/>
              </a:rPr>
              <a:t>11.</a:t>
            </a:r>
            <a:r>
              <a:rPr kumimoji="0" lang="tr-TR" sz="2000" b="0" i="0" u="none" strike="noStrike" cap="none" normalizeH="0" baseline="0" dirty="0" smtClean="0">
                <a:ln>
                  <a:noFill/>
                </a:ln>
                <a:solidFill>
                  <a:schemeClr val="tx1"/>
                </a:solidFill>
                <a:effectLst/>
                <a:latin typeface="+mn-lt"/>
                <a:ea typeface="Times New Roman" pitchFamily="18" charset="0"/>
                <a:cs typeface="Times New Roman" pitchFamily="18" charset="0"/>
              </a:rPr>
              <a:t>YAŞ izlemi (127.-138. aylar)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6" name="Rectangle 3"/>
          <p:cNvSpPr>
            <a:spLocks noChangeArrowheads="1"/>
          </p:cNvSpPr>
          <p:nvPr/>
        </p:nvSpPr>
        <p:spPr bwMode="auto">
          <a:xfrm>
            <a:off x="6813754" y="1628800"/>
            <a:ext cx="4581833"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12.YAŞ izlemi (139.-150.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13.YAŞ izlemi (151.-162.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14.YAŞ izlemi (163.-174.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15.YAŞ izlemi (175.-186.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16.YAŞ izlemi (187.-198.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17.YAŞ izlemi (199.-210.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18.YAŞ izlemi (211.-222.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2000" dirty="0" smtClean="0">
                <a:latin typeface="+mn-lt"/>
              </a:rPr>
              <a:t>19.YAŞ izlemi (223.-234. aylar)</a:t>
            </a:r>
            <a:endParaRPr kumimoji="0" lang="tr-TR" sz="2000" b="0" i="0" u="none" strike="noStrike" cap="none" normalizeH="0" baseline="0" dirty="0" smtClean="0">
              <a:ln>
                <a:noFill/>
              </a:ln>
              <a:solidFill>
                <a:schemeClr val="tx1"/>
              </a:solidFill>
              <a:effectLst/>
              <a:latin typeface="+mn-lt"/>
              <a:cs typeface="Arial" pitchFamily="34" charset="0"/>
            </a:endParaRPr>
          </a:p>
        </p:txBody>
      </p:sp>
      <p:sp>
        <p:nvSpPr>
          <p:cNvPr id="7" name="Metin kutusu 6"/>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1187" y="0"/>
            <a:ext cx="1710813" cy="1834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7705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2" y="685800"/>
            <a:ext cx="5860386" cy="1752599"/>
          </a:xfrm>
        </p:spPr>
        <p:txBody>
          <a:bodyPr>
            <a:normAutofit/>
          </a:bodyPr>
          <a:lstStyle/>
          <a:p>
            <a:r>
              <a:rPr lang="tr-TR" b="1" dirty="0">
                <a:ln w="11430"/>
                <a:solidFill>
                  <a:srgbClr val="C00000"/>
                </a:solidFill>
                <a:latin typeface="Calibri"/>
              </a:rPr>
              <a:t/>
            </a:r>
            <a:br>
              <a:rPr lang="tr-TR" b="1" dirty="0">
                <a:ln w="11430"/>
                <a:solidFill>
                  <a:srgbClr val="C00000"/>
                </a:solidFill>
                <a:latin typeface="Calibri"/>
              </a:rPr>
            </a:br>
            <a:endParaRPr lang="tr-TR" dirty="0"/>
          </a:p>
        </p:txBody>
      </p:sp>
      <p:sp>
        <p:nvSpPr>
          <p:cNvPr id="4" name="Oval 3"/>
          <p:cNvSpPr/>
          <p:nvPr/>
        </p:nvSpPr>
        <p:spPr>
          <a:xfrm>
            <a:off x="1268361" y="111840"/>
            <a:ext cx="3352800" cy="314263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n w="11430"/>
                <a:solidFill>
                  <a:srgbClr val="C00000"/>
                </a:solidFill>
                <a:latin typeface="Calibri"/>
              </a:rPr>
              <a:t>Okul Çağı Çocuklarında İşitme Tarama Programı</a:t>
            </a:r>
            <a:endParaRPr lang="tr-TR" sz="2800" dirty="0"/>
          </a:p>
        </p:txBody>
      </p:sp>
      <p:pic>
        <p:nvPicPr>
          <p:cNvPr id="5" name="Picture 2" descr="işitme testi ile ilgili görsel sonucu"/>
          <p:cNvPicPr>
            <a:picLocks noChangeAspect="1" noChangeArrowheads="1"/>
          </p:cNvPicPr>
          <p:nvPr/>
        </p:nvPicPr>
        <p:blipFill>
          <a:blip r:embed="rId2" cstate="print"/>
          <a:srcRect/>
          <a:stretch>
            <a:fillRect/>
          </a:stretch>
        </p:blipFill>
        <p:spPr bwMode="auto">
          <a:xfrm>
            <a:off x="5093111" y="373626"/>
            <a:ext cx="6361470" cy="6312309"/>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084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216310"/>
            <a:ext cx="5634244" cy="6548283"/>
          </a:xfrm>
        </p:spPr>
        <p:txBody>
          <a:bodyPr>
            <a:normAutofit fontScale="92500"/>
          </a:bodyPr>
          <a:lstStyle/>
          <a:p>
            <a:pPr algn="just">
              <a:lnSpc>
                <a:spcPct val="120000"/>
              </a:lnSpc>
              <a:buFont typeface="Wingdings" pitchFamily="2" charset="2"/>
              <a:buChar char="Ø"/>
            </a:pPr>
            <a:r>
              <a:rPr lang="tr-TR" dirty="0" smtClean="0"/>
              <a:t>İşitmenin </a:t>
            </a:r>
            <a:r>
              <a:rPr lang="tr-TR" dirty="0"/>
              <a:t>normal gelişimini engelleyecek risk etmenlerini saptamak ve işitmesi normal olmayan olguları erken dönemde tanımak amacıyla </a:t>
            </a:r>
            <a:r>
              <a:rPr lang="tr-TR" b="1" dirty="0"/>
              <a:t>İlköğretim 1. Sınıfa devam eden çocuklara yapılmaktadır. </a:t>
            </a:r>
          </a:p>
          <a:p>
            <a:pPr algn="just">
              <a:lnSpc>
                <a:spcPct val="120000"/>
              </a:lnSpc>
            </a:pPr>
            <a:endParaRPr lang="tr-TR" sz="1000" b="1" dirty="0"/>
          </a:p>
          <a:p>
            <a:pPr algn="just">
              <a:lnSpc>
                <a:spcPct val="120000"/>
              </a:lnSpc>
              <a:buFont typeface="Wingdings" pitchFamily="2" charset="2"/>
              <a:buChar char="Ø"/>
            </a:pPr>
            <a:r>
              <a:rPr lang="tr-TR" dirty="0">
                <a:cs typeface="Times New Roman" pitchFamily="18" charset="0"/>
              </a:rPr>
              <a:t>Tarama programının amacı; okul çağı çocuklarda görülen işitme kaybını erken dönemde saptamak, tanılamak ve rehabilitasyonunu sağlamaktır.</a:t>
            </a:r>
          </a:p>
          <a:p>
            <a:pPr algn="just">
              <a:lnSpc>
                <a:spcPct val="120000"/>
              </a:lnSpc>
            </a:pPr>
            <a:endParaRPr lang="tr-TR" sz="1000" b="1" dirty="0"/>
          </a:p>
          <a:p>
            <a:pPr algn="just">
              <a:lnSpc>
                <a:spcPct val="120000"/>
              </a:lnSpc>
              <a:buFont typeface="Wingdings" pitchFamily="2" charset="2"/>
              <a:buChar char="Ø"/>
            </a:pPr>
            <a:r>
              <a:rPr lang="tr-TR" dirty="0"/>
              <a:t>Test Toplum Sağlığı Merkezlerinde görev yapan ebe, hemşire, sağlık memuru </a:t>
            </a:r>
            <a:r>
              <a:rPr lang="tr-TR" dirty="0" smtClean="0"/>
              <a:t>yada  </a:t>
            </a:r>
            <a:r>
              <a:rPr lang="tr-TR" dirty="0" err="1"/>
              <a:t>odyometristler</a:t>
            </a:r>
            <a:r>
              <a:rPr lang="tr-TR" dirty="0"/>
              <a:t> tarafından, okullarda tarama </a:t>
            </a:r>
            <a:r>
              <a:rPr lang="tr-TR" dirty="0" err="1"/>
              <a:t>odyometri</a:t>
            </a:r>
            <a:r>
              <a:rPr lang="tr-TR" dirty="0"/>
              <a:t> cihazı  kullanılarak  yapılmaktadır.</a:t>
            </a:r>
            <a:endParaRPr lang="tr-TR" sz="800" dirty="0"/>
          </a:p>
          <a:p>
            <a:endParaRPr lang="tr-TR" dirty="0"/>
          </a:p>
        </p:txBody>
      </p:sp>
      <p:pic>
        <p:nvPicPr>
          <p:cNvPr id="4" name="Picture 3" descr="C:\Users\SERAYE~1\AppData\Local\Temp\Rar$DI48.464\20160427_141039.jpg"/>
          <p:cNvPicPr>
            <a:picLocks noChangeAspect="1" noChangeArrowheads="1"/>
          </p:cNvPicPr>
          <p:nvPr/>
        </p:nvPicPr>
        <p:blipFill>
          <a:blip r:embed="rId2" cstate="print"/>
          <a:srcRect/>
          <a:stretch>
            <a:fillRect/>
          </a:stretch>
        </p:blipFill>
        <p:spPr bwMode="auto">
          <a:xfrm>
            <a:off x="7855974" y="1966452"/>
            <a:ext cx="3883742" cy="3401961"/>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8429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70040" y="1"/>
            <a:ext cx="3431458" cy="312665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Okullarda Koruyucu Ağız Diş Sağlığı Programı </a:t>
            </a:r>
            <a:endParaRPr lang="tr-TR" sz="2800" dirty="0">
              <a:latin typeface="Calibri" panose="020F0502020204030204" pitchFamily="34" charset="0"/>
              <a:cs typeface="Calibri" panose="020F0502020204030204" pitchFamily="34" charset="0"/>
            </a:endParaRPr>
          </a:p>
        </p:txBody>
      </p:sp>
      <p:pic>
        <p:nvPicPr>
          <p:cNvPr id="6" name="Picture 2" descr="ağız diş sağlığı ile ilgili görsel sonucu"/>
          <p:cNvPicPr>
            <a:picLocks noChangeAspect="1" noChangeArrowheads="1"/>
          </p:cNvPicPr>
          <p:nvPr/>
        </p:nvPicPr>
        <p:blipFill>
          <a:blip r:embed="rId2" cstate="print"/>
          <a:srcRect/>
          <a:stretch>
            <a:fillRect/>
          </a:stretch>
        </p:blipFill>
        <p:spPr bwMode="auto">
          <a:xfrm>
            <a:off x="5269893" y="904568"/>
            <a:ext cx="5368608" cy="556505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1580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3" y="363538"/>
            <a:ext cx="10018712" cy="5427662"/>
          </a:xfrm>
        </p:spPr>
        <p:txBody>
          <a:bodyPr/>
          <a:lstStyle/>
          <a:p>
            <a:pPr mar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a:cs typeface="Arial" charset="0"/>
              </a:rPr>
              <a:t>Okul Sağlığı çalışmaları kapsamında, anasınıfı ve ilkokul öğrencilerinin ağız ve diş sağlığı muayenelerinin gerçekleştirilmesi için, </a:t>
            </a:r>
            <a:r>
              <a:rPr lang="tr-TR" sz="2800" b="1" dirty="0">
                <a:solidFill>
                  <a:prstClr val="black"/>
                </a:solidFill>
                <a:latin typeface="Calibri"/>
                <a:cs typeface="Arial" charset="0"/>
              </a:rPr>
              <a:t>‘’Koruyucu Ağız Diş Sağlığı Programı’’ </a:t>
            </a:r>
            <a:r>
              <a:rPr lang="tr-TR" sz="2800" dirty="0">
                <a:solidFill>
                  <a:prstClr val="black"/>
                </a:solidFill>
                <a:latin typeface="Calibri"/>
                <a:cs typeface="Arial" charset="0"/>
              </a:rPr>
              <a:t>başlatılmıştır</a:t>
            </a:r>
            <a:r>
              <a:rPr lang="tr-TR" sz="2800" dirty="0" smtClean="0">
                <a:solidFill>
                  <a:prstClr val="black"/>
                </a:solidFill>
                <a:latin typeface="Calibri"/>
                <a:cs typeface="Arial" charset="0"/>
              </a:rPr>
              <a:t>.</a:t>
            </a:r>
          </a:p>
          <a:p>
            <a:pPr marL="0" lvl="0" indent="0" algn="just" defTabSz="914400" fontAlgn="base">
              <a:lnSpc>
                <a:spcPct val="120000"/>
              </a:lnSpc>
              <a:spcBef>
                <a:spcPct val="0"/>
              </a:spcBef>
              <a:spcAft>
                <a:spcPct val="0"/>
              </a:spcAft>
              <a:buClrTx/>
              <a:buSzTx/>
              <a:buFont typeface="Wingdings" pitchFamily="2" charset="2"/>
              <a:buChar char="Ø"/>
            </a:pPr>
            <a:endParaRPr lang="tr-TR" sz="2800" dirty="0">
              <a:solidFill>
                <a:prstClr val="black"/>
              </a:solidFill>
              <a:latin typeface="Calibri"/>
              <a:cs typeface="Arial" charset="0"/>
            </a:endParaRPr>
          </a:p>
          <a:p>
            <a:pPr marL="0" lvl="0" indent="0" algn="just" defTabSz="914400" fontAlgn="base">
              <a:lnSpc>
                <a:spcPct val="120000"/>
              </a:lnSpc>
              <a:spcBef>
                <a:spcPct val="0"/>
              </a:spcBef>
              <a:spcAft>
                <a:spcPct val="0"/>
              </a:spcAft>
              <a:buClrTx/>
              <a:buSzTx/>
              <a:buFont typeface="Wingdings" pitchFamily="2" charset="2"/>
              <a:buChar char="Ø"/>
            </a:pPr>
            <a:r>
              <a:rPr lang="tr-TR" sz="2800" dirty="0" smtClean="0">
                <a:solidFill>
                  <a:prstClr val="black"/>
                </a:solidFill>
                <a:latin typeface="Calibri"/>
                <a:cs typeface="Arial" charset="0"/>
              </a:rPr>
              <a:t>Öğrenci, öğretmen ve velilere yönelik farkındalık  eğitimlerinin yapılması,</a:t>
            </a:r>
          </a:p>
          <a:p>
            <a:pPr marL="540000" lvl="0" indent="0" algn="just" defTabSz="914400" fontAlgn="base">
              <a:spcBef>
                <a:spcPct val="0"/>
              </a:spcBef>
              <a:spcAft>
                <a:spcPct val="0"/>
              </a:spcAft>
              <a:buClrTx/>
              <a:buSzTx/>
              <a:buFont typeface="Wingdings" pitchFamily="2" charset="2"/>
              <a:buChar char="ü"/>
            </a:pPr>
            <a:r>
              <a:rPr lang="tr-TR" sz="2800" dirty="0" smtClean="0">
                <a:solidFill>
                  <a:prstClr val="black"/>
                </a:solidFill>
                <a:latin typeface="Calibri"/>
                <a:cs typeface="Arial" charset="0"/>
              </a:rPr>
              <a:t> </a:t>
            </a:r>
            <a:r>
              <a:rPr lang="tr-TR" sz="2800" dirty="0">
                <a:solidFill>
                  <a:prstClr val="black"/>
                </a:solidFill>
                <a:latin typeface="Calibri"/>
                <a:cs typeface="Arial" charset="0"/>
              </a:rPr>
              <a:t>Anasınıfı ve İlkokul öğrencilerine, kademeli olarak  </a:t>
            </a:r>
            <a:r>
              <a:rPr lang="tr-TR" sz="2800" dirty="0" err="1">
                <a:solidFill>
                  <a:prstClr val="black"/>
                </a:solidFill>
                <a:latin typeface="Calibri"/>
                <a:cs typeface="Arial" charset="0"/>
              </a:rPr>
              <a:t>florürlü</a:t>
            </a:r>
            <a:r>
              <a:rPr lang="tr-TR" sz="2800" dirty="0">
                <a:solidFill>
                  <a:prstClr val="black"/>
                </a:solidFill>
                <a:latin typeface="Calibri"/>
                <a:cs typeface="Arial" charset="0"/>
              </a:rPr>
              <a:t>  vernik uygulanması ,</a:t>
            </a:r>
          </a:p>
          <a:p>
            <a:pPr marL="540000" lvl="0" indent="0" algn="just" defTabSz="914400" fontAlgn="base">
              <a:spcBef>
                <a:spcPct val="0"/>
              </a:spcBef>
              <a:spcAft>
                <a:spcPct val="0"/>
              </a:spcAft>
              <a:buClrTx/>
              <a:buSzTx/>
              <a:buNone/>
            </a:pP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7858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48695" y="0"/>
            <a:ext cx="2920182" cy="267437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Beyaz Bayrak Projesi</a:t>
            </a:r>
          </a:p>
        </p:txBody>
      </p:sp>
      <p:pic>
        <p:nvPicPr>
          <p:cNvPr id="6" name="Picture 4" descr="İlgili resim"/>
          <p:cNvPicPr>
            <a:picLocks noChangeAspect="1" noChangeArrowheads="1"/>
          </p:cNvPicPr>
          <p:nvPr/>
        </p:nvPicPr>
        <p:blipFill>
          <a:blip r:embed="rId2" cstate="print"/>
          <a:srcRect/>
          <a:stretch>
            <a:fillRect/>
          </a:stretch>
        </p:blipFill>
        <p:spPr bwMode="auto">
          <a:xfrm>
            <a:off x="4168877" y="1960002"/>
            <a:ext cx="6949913" cy="3378913"/>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06196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796413"/>
            <a:ext cx="10018713" cy="4994787"/>
          </a:xfrm>
        </p:spPr>
        <p:txBody>
          <a:bodyPr>
            <a:normAutofit/>
          </a:bodyPr>
          <a:lstStyle/>
          <a:p>
            <a:pPr algn="just">
              <a:lnSpc>
                <a:spcPct val="120000"/>
              </a:lnSpc>
              <a:buFont typeface="Wingdings" pitchFamily="2" charset="2"/>
              <a:buChar char="Ø"/>
            </a:pPr>
            <a:r>
              <a:rPr lang="tr-TR" dirty="0">
                <a:latin typeface="Calibri" panose="020F0502020204030204" pitchFamily="34" charset="0"/>
                <a:cs typeface="Calibri" panose="020F0502020204030204" pitchFamily="34" charset="0"/>
              </a:rPr>
              <a:t>Okul sağlığının daha iyi düzeye çıkarılması amacıyla Millî Eğitim Bakanlığı ile Sağlık Bakanlığımız arasında 2006 yılından itibaren uygulanmakta olan  “</a:t>
            </a:r>
            <a:r>
              <a:rPr lang="tr-TR" b="1" dirty="0">
                <a:latin typeface="Calibri" panose="020F0502020204030204" pitchFamily="34" charset="0"/>
                <a:cs typeface="Calibri" panose="020F0502020204030204" pitchFamily="34" charset="0"/>
              </a:rPr>
              <a:t>Beyaz Bayrak İşbirliği protokolü</a:t>
            </a:r>
            <a:r>
              <a:rPr lang="tr-TR" dirty="0">
                <a:latin typeface="Calibri" panose="020F0502020204030204" pitchFamily="34" charset="0"/>
                <a:cs typeface="Calibri" panose="020F0502020204030204" pitchFamily="34" charset="0"/>
              </a:rPr>
              <a:t>” 08.06.2015 tarihinden itibaren </a:t>
            </a:r>
            <a:r>
              <a:rPr lang="tr-TR" b="1" dirty="0">
                <a:latin typeface="Calibri" panose="020F0502020204030204" pitchFamily="34" charset="0"/>
                <a:cs typeface="Calibri" panose="020F0502020204030204" pitchFamily="34" charset="0"/>
              </a:rPr>
              <a:t>4 yıl </a:t>
            </a:r>
            <a:r>
              <a:rPr lang="tr-TR" dirty="0">
                <a:latin typeface="Calibri" panose="020F0502020204030204" pitchFamily="34" charset="0"/>
                <a:cs typeface="Calibri" panose="020F0502020204030204" pitchFamily="34" charset="0"/>
              </a:rPr>
              <a:t>süreyle geçerli olmak üzere yeniden imzalanarak yürürlüğe konulmuştur</a:t>
            </a:r>
            <a:r>
              <a:rPr lang="tr-TR" dirty="0" smtClean="0">
                <a:latin typeface="Calibri" panose="020F0502020204030204" pitchFamily="34" charset="0"/>
                <a:cs typeface="Calibri" panose="020F0502020204030204" pitchFamily="34" charset="0"/>
              </a:rPr>
              <a:t>.</a:t>
            </a:r>
            <a:endParaRPr lang="tr-TR" dirty="0">
              <a:latin typeface="Calibri" panose="020F0502020204030204" pitchFamily="34" charset="0"/>
              <a:cs typeface="Calibri" panose="020F0502020204030204" pitchFamily="34" charset="0"/>
            </a:endParaRPr>
          </a:p>
          <a:p>
            <a:pPr algn="just">
              <a:lnSpc>
                <a:spcPct val="120000"/>
              </a:lnSpc>
              <a:buFont typeface="Wingdings" pitchFamily="2" charset="2"/>
              <a:buChar char="Ø"/>
            </a:pPr>
            <a:r>
              <a:rPr lang="tr-TR" dirty="0">
                <a:latin typeface="Calibri" panose="020F0502020204030204" pitchFamily="34" charset="0"/>
                <a:cs typeface="Calibri" panose="020F0502020204030204" pitchFamily="34" charset="0"/>
              </a:rPr>
              <a:t> Bu protokol ile; eğitim kurumlarının, temizlik ve hijyen konusunda teşvik edilmesi, toplum sağlığının korunması ve geliştirilmesi, yaşam kalitesinin yükseltilmesi, yeterli eğitim almış sağlıklı nesiller yetiştirilmesi amaçlanmaktadır.   </a:t>
            </a:r>
          </a:p>
          <a:p>
            <a:endParaRPr lang="tr-TR" dirty="0">
              <a:latin typeface="Calibri" panose="020F0502020204030204" pitchFamily="34" charset="0"/>
              <a:cs typeface="Calibri" panose="020F0502020204030204" pitchFamily="34" charset="0"/>
            </a:endParaRP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5337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294968"/>
            <a:ext cx="10018713" cy="6164825"/>
          </a:xfrm>
        </p:spPr>
        <p:txBody>
          <a:bodyPr>
            <a:normAutofit/>
          </a:bodyPr>
          <a:lstStyle/>
          <a:p>
            <a:pPr algn="just">
              <a:lnSpc>
                <a:spcPct val="120000"/>
              </a:lnSpc>
              <a:buFont typeface="Wingdings" pitchFamily="2" charset="2"/>
              <a:buChar char="Ø"/>
            </a:pPr>
            <a:r>
              <a:rPr lang="tr-TR" dirty="0"/>
              <a:t> Protokol kapsamında Milli Eğitim Bakanlığına bağlı kamu ve özel; okul öncesi, ilkokul, ortaokul ve liseler ile mesleki eğitim merkezi, halk eğitim merkezi, eğitim uygulama okulu ve iş sağlığı eğitim merkezleri Beyaz Bayraklı okul olabilmektedir.</a:t>
            </a:r>
          </a:p>
          <a:p>
            <a:pPr algn="just">
              <a:lnSpc>
                <a:spcPct val="120000"/>
              </a:lnSpc>
              <a:buFont typeface="Wingdings" pitchFamily="2" charset="2"/>
              <a:buChar char="Ø"/>
            </a:pPr>
            <a:r>
              <a:rPr lang="tr-TR" dirty="0"/>
              <a:t> "Beyaz bayrak eğitim kurumu denetim </a:t>
            </a:r>
            <a:r>
              <a:rPr lang="tr-TR" dirty="0" err="1"/>
              <a:t>formu"nda</a:t>
            </a:r>
            <a:r>
              <a:rPr lang="tr-TR" dirty="0"/>
              <a:t> belirtilen kriterlere uygun olan eğitim kurumları başvuru formu ile İl Milli Eğitim Müdürlüklerine başvuru yapabilirler. </a:t>
            </a:r>
          </a:p>
          <a:p>
            <a:pPr algn="just">
              <a:lnSpc>
                <a:spcPct val="120000"/>
              </a:lnSpc>
              <a:buFont typeface="Wingdings" pitchFamily="2" charset="2"/>
              <a:buChar char="Ø"/>
            </a:pPr>
            <a:r>
              <a:rPr lang="tr-TR" dirty="0"/>
              <a:t> Başvuruda bulunan eğitim kurumlarının denetimleri 2 ay içerisinde gerçekleştirilir. Okul denetimlerine çıkılmadan önce denetim yapılacak tarih aralığı eğitim kurumlarına bildirilir. </a:t>
            </a:r>
          </a:p>
          <a:p>
            <a:pPr marL="0" indent="0">
              <a:buNone/>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1656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27" y="0"/>
            <a:ext cx="12192000" cy="1002890"/>
          </a:xfrm>
          <a:solidFill>
            <a:srgbClr val="FF0000"/>
          </a:solidFill>
        </p:spPr>
        <p:txBody>
          <a:bodyPr/>
          <a:lstStyle/>
          <a:p>
            <a:r>
              <a:rPr lang="tr-TR" sz="3600" b="1" dirty="0">
                <a:ln w="11430"/>
                <a:solidFill>
                  <a:prstClr val="black"/>
                </a:solidFill>
                <a:latin typeface="Calibri"/>
                <a:cs typeface="Arial" charset="0"/>
              </a:rPr>
              <a:t>Programın Tanıtımı ve Kapsamı </a:t>
            </a:r>
            <a:endParaRPr lang="tr-TR" dirty="0"/>
          </a:p>
        </p:txBody>
      </p:sp>
      <p:sp>
        <p:nvSpPr>
          <p:cNvPr id="3" name="İçerik Yer Tutucusu 2"/>
          <p:cNvSpPr>
            <a:spLocks noGrp="1"/>
          </p:cNvSpPr>
          <p:nvPr>
            <p:ph idx="1"/>
          </p:nvPr>
        </p:nvSpPr>
        <p:spPr>
          <a:xfrm>
            <a:off x="1484310" y="1111045"/>
            <a:ext cx="10018713" cy="5171768"/>
          </a:xfrm>
        </p:spPr>
        <p:txBody>
          <a:bodyPr>
            <a:normAutofit/>
          </a:bodyPr>
          <a:lstStyle/>
          <a:p>
            <a:pPr marL="0" lvl="0" indent="0" algn="just" defTabSz="914400" fontAlgn="base">
              <a:lnSpc>
                <a:spcPct val="120000"/>
              </a:lnSpc>
              <a:spcBef>
                <a:spcPct val="0"/>
              </a:spcBef>
              <a:spcAft>
                <a:spcPct val="0"/>
              </a:spcAft>
              <a:buClrTx/>
              <a:buSzTx/>
              <a:buNone/>
            </a:pPr>
            <a:r>
              <a:rPr lang="tr-TR" sz="2800" b="1" dirty="0">
                <a:solidFill>
                  <a:prstClr val="black"/>
                </a:solidFill>
                <a:latin typeface="Calibri" panose="020F0502020204030204" pitchFamily="34" charset="0"/>
                <a:cs typeface="Calibri" panose="020F0502020204030204" pitchFamily="34" charset="0"/>
              </a:rPr>
              <a:t>Okul Sağlığı Hizmetleri  İşbirliği Protokolü ile;</a:t>
            </a:r>
          </a:p>
          <a:p>
            <a:pPr marL="0" lvl="0" indent="0" algn="just" defTabSz="914400" fontAlgn="base">
              <a:lnSpc>
                <a:spcPct val="120000"/>
              </a:lnSpc>
              <a:spcBef>
                <a:spcPct val="0"/>
              </a:spcBef>
              <a:spcAft>
                <a:spcPct val="0"/>
              </a:spcAft>
              <a:buClrTx/>
              <a:buSzTx/>
              <a:buNone/>
            </a:pPr>
            <a:endParaRPr lang="tr-TR" sz="2800" b="1" dirty="0">
              <a:solidFill>
                <a:prstClr val="black"/>
              </a:solidFill>
              <a:latin typeface="Calibri" panose="020F0502020204030204" pitchFamily="34" charset="0"/>
              <a:cs typeface="Calibri" panose="020F0502020204030204" pitchFamily="34" charset="0"/>
            </a:endParaRP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Öğrencilerin ve  okul çalışanlarının sağlığının korunması </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Temizlik ve hijyen konusunda teşvik edilmesi ve geliştirilmesi</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Sağlıklı okul yaşamının sağlanması ve sürdürülmesi </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Öğrenciye ve dolayısıyla topluma sağlıklı hayat tarzlarının ve alışkanlıklarının kazandırılması,</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Sağlık eğitiminin verilmesi amacıyla yapılacak işlemlerde eşgüdüm sağlanması hedeflenmiştir.</a:t>
            </a:r>
            <a:endParaRPr lang="tr-TR" sz="2800"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9876" y="0"/>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1976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84310" y="1042219"/>
            <a:ext cx="10018713" cy="4748981"/>
          </a:xfrm>
          <a:solidFill>
            <a:schemeClr val="bg1"/>
          </a:solidFill>
          <a:ln w="76200">
            <a:solidFill>
              <a:schemeClr val="accent1"/>
            </a:solidFill>
          </a:ln>
        </p:spPr>
        <p:txBody>
          <a:bodyPr>
            <a:normAutofit fontScale="97500"/>
          </a:bodyPr>
          <a:lstStyle/>
          <a:p>
            <a:pPr algn="ctr"/>
            <a:r>
              <a:rPr lang="tr-TR" sz="2200" dirty="0" smtClean="0">
                <a:latin typeface="Calibri" panose="020F0502020204030204" pitchFamily="34" charset="0"/>
                <a:cs typeface="Calibri" panose="020F0502020204030204" pitchFamily="34" charset="0"/>
              </a:rPr>
              <a:t/>
            </a:r>
            <a:br>
              <a:rPr lang="tr-TR" sz="2200" dirty="0" smtClean="0">
                <a:latin typeface="Calibri" panose="020F0502020204030204" pitchFamily="34" charset="0"/>
                <a:cs typeface="Calibri" panose="020F0502020204030204" pitchFamily="34" charset="0"/>
              </a:rPr>
            </a:br>
            <a:r>
              <a:rPr lang="tr-TR" sz="2900" dirty="0" smtClean="0">
                <a:latin typeface="Calibri" panose="020F0502020204030204" pitchFamily="34" charset="0"/>
                <a:cs typeface="Calibri" panose="020F0502020204030204" pitchFamily="34" charset="0"/>
              </a:rPr>
              <a:t>Değerlendirme </a:t>
            </a:r>
            <a:r>
              <a:rPr lang="tr-TR" sz="2900" dirty="0">
                <a:latin typeface="Calibri" panose="020F0502020204030204" pitchFamily="34" charset="0"/>
                <a:cs typeface="Calibri" panose="020F0502020204030204" pitchFamily="34" charset="0"/>
              </a:rPr>
              <a:t>sonucunda "Beyaz Bayrak" almaya hak kazanan eğitim kurumlarına, </a:t>
            </a:r>
            <a:br>
              <a:rPr lang="tr-TR" sz="2900" dirty="0">
                <a:latin typeface="Calibri" panose="020F0502020204030204" pitchFamily="34" charset="0"/>
                <a:cs typeface="Calibri" panose="020F0502020204030204" pitchFamily="34" charset="0"/>
              </a:rPr>
            </a:br>
            <a:r>
              <a:rPr lang="tr-TR" sz="2900" dirty="0">
                <a:latin typeface="Calibri" panose="020F0502020204030204" pitchFamily="34" charset="0"/>
                <a:cs typeface="Calibri" panose="020F0502020204030204" pitchFamily="34" charset="0"/>
              </a:rPr>
              <a:t/>
            </a:r>
            <a:br>
              <a:rPr lang="tr-TR" sz="2900" dirty="0">
                <a:latin typeface="Calibri" panose="020F0502020204030204" pitchFamily="34" charset="0"/>
                <a:cs typeface="Calibri" panose="020F0502020204030204" pitchFamily="34" charset="0"/>
              </a:rPr>
            </a:br>
            <a:r>
              <a:rPr lang="tr-TR" sz="2900" dirty="0">
                <a:latin typeface="Calibri" panose="020F0502020204030204" pitchFamily="34" charset="0"/>
                <a:cs typeface="Calibri" panose="020F0502020204030204" pitchFamily="34" charset="0"/>
              </a:rPr>
              <a:t> Okul sağlığını ve temizliğini simgeleyen </a:t>
            </a:r>
            <a:r>
              <a:rPr lang="tr-TR" sz="2900" b="1" dirty="0">
                <a:latin typeface="Calibri" panose="020F0502020204030204" pitchFamily="34" charset="0"/>
                <a:cs typeface="Calibri" panose="020F0502020204030204" pitchFamily="34" charset="0"/>
              </a:rPr>
              <a:t>"Sertifika“, </a:t>
            </a:r>
            <a:br>
              <a:rPr lang="tr-TR" sz="2900" b="1" dirty="0">
                <a:latin typeface="Calibri" panose="020F0502020204030204" pitchFamily="34" charset="0"/>
                <a:cs typeface="Calibri" panose="020F0502020204030204" pitchFamily="34" charset="0"/>
              </a:rPr>
            </a:br>
            <a:r>
              <a:rPr lang="tr-TR" sz="2900" dirty="0">
                <a:latin typeface="Calibri" panose="020F0502020204030204" pitchFamily="34" charset="0"/>
                <a:cs typeface="Calibri" panose="020F0502020204030204" pitchFamily="34" charset="0"/>
              </a:rPr>
              <a:t> Milli Eğitim Bakanlığınca </a:t>
            </a:r>
            <a:r>
              <a:rPr lang="tr-TR" sz="2900" b="1" dirty="0">
                <a:latin typeface="Calibri" panose="020F0502020204030204" pitchFamily="34" charset="0"/>
                <a:cs typeface="Calibri" panose="020F0502020204030204" pitchFamily="34" charset="0"/>
              </a:rPr>
              <a:t>"Beyaz Bayrak" , </a:t>
            </a:r>
            <a:br>
              <a:rPr lang="tr-TR" sz="2900" b="1" dirty="0">
                <a:latin typeface="Calibri" panose="020F0502020204030204" pitchFamily="34" charset="0"/>
                <a:cs typeface="Calibri" panose="020F0502020204030204" pitchFamily="34" charset="0"/>
              </a:rPr>
            </a:br>
            <a:r>
              <a:rPr lang="tr-TR" sz="2900" dirty="0">
                <a:latin typeface="Calibri" panose="020F0502020204030204" pitchFamily="34" charset="0"/>
                <a:cs typeface="Calibri" panose="020F0502020204030204" pitchFamily="34" charset="0"/>
              </a:rPr>
              <a:t> Sağlık Bakanlığınca </a:t>
            </a:r>
            <a:r>
              <a:rPr lang="tr-TR" sz="2900" b="1" dirty="0">
                <a:latin typeface="Calibri" panose="020F0502020204030204" pitchFamily="34" charset="0"/>
                <a:cs typeface="Calibri" panose="020F0502020204030204" pitchFamily="34" charset="0"/>
              </a:rPr>
              <a:t>"Pirinç Levha" </a:t>
            </a:r>
            <a:r>
              <a:rPr lang="tr-TR" sz="2900" dirty="0" smtClean="0">
                <a:latin typeface="Calibri" panose="020F0502020204030204" pitchFamily="34" charset="0"/>
                <a:cs typeface="Calibri" panose="020F0502020204030204" pitchFamily="34" charset="0"/>
              </a:rPr>
              <a:t>verilmektedir. </a:t>
            </a:r>
            <a:r>
              <a:rPr lang="tr-TR" sz="2900" dirty="0">
                <a:latin typeface="Calibri" panose="020F0502020204030204" pitchFamily="34" charset="0"/>
                <a:cs typeface="Calibri" panose="020F0502020204030204" pitchFamily="34" charset="0"/>
              </a:rPr>
              <a:t/>
            </a:r>
            <a:br>
              <a:rPr lang="tr-TR" sz="2900" dirty="0">
                <a:latin typeface="Calibri" panose="020F0502020204030204" pitchFamily="34" charset="0"/>
                <a:cs typeface="Calibri" panose="020F0502020204030204" pitchFamily="34" charset="0"/>
              </a:rPr>
            </a:br>
            <a:endParaRPr lang="tr-TR" sz="2900" dirty="0">
              <a:latin typeface="Calibri" panose="020F0502020204030204" pitchFamily="34" charset="0"/>
              <a:cs typeface="Calibri" panose="020F0502020204030204" pitchFamily="34" charset="0"/>
            </a:endParaRPr>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7536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650839" y="163042"/>
            <a:ext cx="3689058" cy="276530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beyaz bayrak pirinç levha ile ilgili görsel sonucu"/>
          <p:cNvPicPr>
            <a:picLocks noChangeAspect="1" noChangeArrowheads="1"/>
          </p:cNvPicPr>
          <p:nvPr/>
        </p:nvPicPr>
        <p:blipFill>
          <a:blip r:embed="rId3" cstate="print"/>
          <a:srcRect/>
          <a:stretch>
            <a:fillRect/>
          </a:stretch>
        </p:blipFill>
        <p:spPr bwMode="auto">
          <a:xfrm>
            <a:off x="6906623" y="216312"/>
            <a:ext cx="3571900" cy="271203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6" descr="beyaz bayrak ile ilgili görsel sonucu"/>
          <p:cNvPicPr>
            <a:picLocks noChangeAspect="1" noChangeArrowheads="1"/>
          </p:cNvPicPr>
          <p:nvPr/>
        </p:nvPicPr>
        <p:blipFill>
          <a:blip r:embed="rId4" cstate="print"/>
          <a:srcRect/>
          <a:stretch>
            <a:fillRect/>
          </a:stretch>
        </p:blipFill>
        <p:spPr bwMode="auto">
          <a:xfrm>
            <a:off x="4204800" y="3327047"/>
            <a:ext cx="3857652"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5 Metin kutusu"/>
          <p:cNvSpPr txBox="1"/>
          <p:nvPr/>
        </p:nvSpPr>
        <p:spPr>
          <a:xfrm>
            <a:off x="1650839" y="2992751"/>
            <a:ext cx="1741291" cy="36933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smtClean="0">
                <a:solidFill>
                  <a:schemeClr val="tx2"/>
                </a:solidFill>
                <a:latin typeface="Times New Roman" pitchFamily="18" charset="0"/>
                <a:cs typeface="Times New Roman" pitchFamily="18" charset="0"/>
              </a:rPr>
              <a:t>Sertifika</a:t>
            </a:r>
            <a:endParaRPr lang="tr-TR" b="1" dirty="0">
              <a:solidFill>
                <a:schemeClr val="tx2"/>
              </a:solidFill>
              <a:latin typeface="Times New Roman" pitchFamily="18" charset="0"/>
              <a:cs typeface="Times New Roman" pitchFamily="18" charset="0"/>
            </a:endParaRPr>
          </a:p>
        </p:txBody>
      </p:sp>
      <p:sp>
        <p:nvSpPr>
          <p:cNvPr id="9" name="7 Metin kutusu"/>
          <p:cNvSpPr txBox="1"/>
          <p:nvPr/>
        </p:nvSpPr>
        <p:spPr>
          <a:xfrm>
            <a:off x="8721213" y="3045523"/>
            <a:ext cx="1757310" cy="369332"/>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smtClean="0">
                <a:solidFill>
                  <a:schemeClr val="tx2"/>
                </a:solidFill>
                <a:latin typeface="Times New Roman" pitchFamily="18" charset="0"/>
                <a:cs typeface="Times New Roman" pitchFamily="18" charset="0"/>
              </a:rPr>
              <a:t>Pirinç Levha </a:t>
            </a:r>
            <a:endParaRPr lang="tr-TR" b="1" dirty="0">
              <a:solidFill>
                <a:schemeClr val="tx2"/>
              </a:solidFill>
              <a:latin typeface="Times New Roman" pitchFamily="18" charset="0"/>
              <a:cs typeface="Times New Roman" pitchFamily="18" charset="0"/>
            </a:endParaRPr>
          </a:p>
        </p:txBody>
      </p:sp>
      <p:sp>
        <p:nvSpPr>
          <p:cNvPr id="10" name="6 Metin kutusu"/>
          <p:cNvSpPr txBox="1"/>
          <p:nvPr/>
        </p:nvSpPr>
        <p:spPr>
          <a:xfrm>
            <a:off x="4204800" y="5944557"/>
            <a:ext cx="3946142" cy="36933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smtClean="0">
                <a:solidFill>
                  <a:schemeClr val="tx2"/>
                </a:solidFill>
                <a:latin typeface="Times New Roman" pitchFamily="18" charset="0"/>
                <a:cs typeface="Times New Roman" pitchFamily="18" charset="0"/>
              </a:rPr>
              <a:t>Beyaz Bayrak </a:t>
            </a:r>
            <a:endParaRPr lang="tr-TR" b="1" dirty="0">
              <a:solidFill>
                <a:schemeClr val="tx2"/>
              </a:solidFill>
              <a:latin typeface="Times New Roman" pitchFamily="18" charset="0"/>
              <a:cs typeface="Times New Roman" pitchFamily="18" charset="0"/>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6484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4653116"/>
          </a:xfrm>
        </p:spPr>
        <p:txBody>
          <a:bodyPr>
            <a:normAutofit/>
          </a:bodyPr>
          <a:lstStyle/>
          <a:p>
            <a:pPr algn="l"/>
            <a:r>
              <a:rPr lang="tr-TR" sz="3200" dirty="0" smtClean="0">
                <a:latin typeface="Calibri" pitchFamily="34" charset="0"/>
                <a:cs typeface="Calibri" pitchFamily="34" charset="0"/>
              </a:rPr>
              <a:t>İlçemizde beyaz bayrak alan okul sayısı</a:t>
            </a:r>
            <a:br>
              <a:rPr lang="tr-TR" sz="3200" dirty="0" smtClean="0">
                <a:latin typeface="Calibri" pitchFamily="34" charset="0"/>
                <a:cs typeface="Calibri" pitchFamily="34" charset="0"/>
              </a:rPr>
            </a:br>
            <a:r>
              <a:rPr lang="tr-TR" sz="3200" dirty="0" smtClean="0">
                <a:latin typeface="Calibri" pitchFamily="34" charset="0"/>
                <a:cs typeface="Calibri" pitchFamily="34" charset="0"/>
              </a:rPr>
              <a:t>Başvuru yapan okul sayısı</a:t>
            </a:r>
            <a:endParaRPr lang="tr-TR" sz="3200" dirty="0">
              <a:latin typeface="Calibri" pitchFamily="34" charset="0"/>
              <a:cs typeface="Calibri" pitchFamily="34" charset="0"/>
            </a:endParaRPr>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92751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15844" y="186811"/>
            <a:ext cx="3185653" cy="295951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Beslenme Dostu Okullar Programı</a:t>
            </a:r>
            <a:endParaRPr lang="tr-TR" sz="2800" dirty="0">
              <a:latin typeface="Calibri" panose="020F0502020204030204" pitchFamily="34" charset="0"/>
              <a:cs typeface="Calibri" panose="020F0502020204030204" pitchFamily="34" charset="0"/>
            </a:endParaRPr>
          </a:p>
        </p:txBody>
      </p:sp>
      <p:pic>
        <p:nvPicPr>
          <p:cNvPr id="6" name="Picture 2" descr="beslenme dostu okul ile ilgili görsel sonucu"/>
          <p:cNvPicPr>
            <a:picLocks noChangeAspect="1" noChangeArrowheads="1"/>
          </p:cNvPicPr>
          <p:nvPr/>
        </p:nvPicPr>
        <p:blipFill>
          <a:blip r:embed="rId2" cstate="print"/>
          <a:srcRect/>
          <a:stretch>
            <a:fillRect/>
          </a:stretch>
        </p:blipFill>
        <p:spPr bwMode="auto">
          <a:xfrm>
            <a:off x="4768645" y="1288025"/>
            <a:ext cx="6420465" cy="52307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28255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707923"/>
            <a:ext cx="10018713" cy="5083278"/>
          </a:xfrm>
          <a:ln w="76200">
            <a:solidFill>
              <a:schemeClr val="accent1"/>
            </a:solidFill>
          </a:ln>
        </p:spPr>
        <p:txBody>
          <a:bodyPr>
            <a:normAutofit/>
          </a:bodyPr>
          <a:lstStyle/>
          <a:p>
            <a:pPr algn="just">
              <a:lnSpc>
                <a:spcPct val="120000"/>
              </a:lnSpc>
              <a:buFont typeface="Wingdings" pitchFamily="2" charset="2"/>
              <a:buChar char="Ø"/>
              <a:defRPr/>
            </a:pPr>
            <a:r>
              <a:rPr lang="tr-TR" dirty="0"/>
              <a:t>Beslenme Dostu Okullar Programı koruyucu sağlık hizmetleri kapsamında 21.01.2010  tarihinden itibaren ülkemizde yürütülmektedir. </a:t>
            </a:r>
          </a:p>
          <a:p>
            <a:pPr algn="just">
              <a:lnSpc>
                <a:spcPct val="120000"/>
              </a:lnSpc>
              <a:defRPr/>
            </a:pPr>
            <a:endParaRPr lang="tr-TR" sz="1400" dirty="0"/>
          </a:p>
          <a:p>
            <a:pPr algn="just">
              <a:lnSpc>
                <a:spcPct val="120000"/>
              </a:lnSpc>
              <a:buFont typeface="Wingdings" pitchFamily="2" charset="2"/>
              <a:buChar char="Ø"/>
              <a:defRPr/>
            </a:pPr>
            <a:r>
              <a:rPr lang="tr-TR" dirty="0"/>
              <a:t> Programın amacı ülke genelinde okullardaki öğrencilerin sağlıklı beslenme ve hareketli yaşam konularında desteklenmesi ve teşvik edilmesi ve bu konuda yapılan iyi uygulamaların desteklenmesi ile okul sağlığının geliştirilmesidir. </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4870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56853" y="0"/>
            <a:ext cx="3116824" cy="2959510"/>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 Çağı Çocuklarının Aşılamalar</a:t>
            </a:r>
            <a:endParaRPr lang="tr-TR" sz="2800" dirty="0">
              <a:latin typeface="Calibri" panose="020F0502020204030204" pitchFamily="34" charset="0"/>
              <a:cs typeface="Calibri" panose="020F0502020204030204" pitchFamily="34" charset="0"/>
            </a:endParaRPr>
          </a:p>
        </p:txBody>
      </p:sp>
      <p:pic>
        <p:nvPicPr>
          <p:cNvPr id="6" name="Picture 2" descr="okul aşısı ile ilgili görsel sonucu"/>
          <p:cNvPicPr>
            <a:picLocks noChangeAspect="1" noChangeArrowheads="1"/>
          </p:cNvPicPr>
          <p:nvPr/>
        </p:nvPicPr>
        <p:blipFill>
          <a:blip r:embed="rId2" cstate="print"/>
          <a:srcRect/>
          <a:stretch>
            <a:fillRect/>
          </a:stretch>
        </p:blipFill>
        <p:spPr bwMode="auto">
          <a:xfrm>
            <a:off x="4798142" y="648930"/>
            <a:ext cx="5449827" cy="5574890"/>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192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2994" y="285136"/>
            <a:ext cx="9949526" cy="6096000"/>
          </a:xfrm>
          <a:solidFill>
            <a:schemeClr val="bg1"/>
          </a:solidFill>
          <a:ln w="76200">
            <a:solidFill>
              <a:schemeClr val="accent1"/>
            </a:solidFill>
          </a:ln>
        </p:spPr>
        <p:txBody>
          <a:bodyPr>
            <a:normAutofit fontScale="85000" lnSpcReduction="10000"/>
          </a:bodyPr>
          <a:lstStyle/>
          <a:p>
            <a:pPr marL="0" indent="0" algn="just">
              <a:lnSpc>
                <a:spcPct val="150000"/>
              </a:lnSpc>
              <a:buNone/>
            </a:pPr>
            <a:r>
              <a:rPr lang="tr-TR" sz="4000" b="1" dirty="0" smtClean="0">
                <a:solidFill>
                  <a:srgbClr val="002060"/>
                </a:solidFill>
                <a:latin typeface="Calibri" panose="020F0502020204030204" pitchFamily="34" charset="0"/>
                <a:cs typeface="Calibri" panose="020F0502020204030204" pitchFamily="34" charset="0"/>
              </a:rPr>
              <a:t>       İlköğretim </a:t>
            </a:r>
            <a:r>
              <a:rPr lang="tr-TR" sz="4000" b="1" dirty="0">
                <a:solidFill>
                  <a:srgbClr val="002060"/>
                </a:solidFill>
                <a:latin typeface="Calibri" panose="020F0502020204030204" pitchFamily="34" charset="0"/>
                <a:cs typeface="Calibri" panose="020F0502020204030204" pitchFamily="34" charset="0"/>
              </a:rPr>
              <a:t>1. sınıfta öğrenim gören öğrencilere</a:t>
            </a:r>
          </a:p>
          <a:p>
            <a:pPr marL="0" indent="0" algn="ctr">
              <a:lnSpc>
                <a:spcPct val="150000"/>
              </a:lnSpc>
              <a:buNone/>
            </a:pPr>
            <a:r>
              <a:rPr lang="tr-TR" sz="4000" dirty="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DaBT</a:t>
            </a:r>
            <a:r>
              <a:rPr lang="tr-TR" sz="4000" b="1" dirty="0">
                <a:latin typeface="Calibri" panose="020F0502020204030204" pitchFamily="34" charset="0"/>
                <a:cs typeface="Calibri" panose="020F0502020204030204" pitchFamily="34" charset="0"/>
              </a:rPr>
              <a:t>-İPA (</a:t>
            </a:r>
            <a:r>
              <a:rPr lang="tr-TR" sz="4000" b="1" dirty="0" err="1">
                <a:latin typeface="Calibri" panose="020F0502020204030204" pitchFamily="34" charset="0"/>
                <a:cs typeface="Calibri" panose="020F0502020204030204" pitchFamily="34" charset="0"/>
              </a:rPr>
              <a:t>Difteri+Boğmaca+Tetanoz+Çocuk</a:t>
            </a:r>
            <a:r>
              <a:rPr lang="tr-TR" sz="4000" b="1" dirty="0">
                <a:latin typeface="Calibri" panose="020F0502020204030204" pitchFamily="34" charset="0"/>
                <a:cs typeface="Calibri" panose="020F0502020204030204" pitchFamily="34" charset="0"/>
              </a:rPr>
              <a:t> Felci/Dörtlü Karma) </a:t>
            </a:r>
            <a:endParaRPr lang="tr-TR" sz="4000" b="1" dirty="0" smtClean="0">
              <a:latin typeface="Calibri" panose="020F0502020204030204" pitchFamily="34" charset="0"/>
              <a:cs typeface="Calibri" panose="020F0502020204030204" pitchFamily="34" charset="0"/>
            </a:endParaRPr>
          </a:p>
          <a:p>
            <a:pPr marL="0" indent="0" algn="ctr">
              <a:lnSpc>
                <a:spcPct val="150000"/>
              </a:lnSpc>
              <a:buNone/>
            </a:pPr>
            <a:r>
              <a:rPr lang="tr-TR" sz="4000" b="1" dirty="0" smtClean="0">
                <a:latin typeface="Calibri" panose="020F0502020204030204" pitchFamily="34" charset="0"/>
                <a:cs typeface="Calibri" panose="020F0502020204030204" pitchFamily="34" charset="0"/>
              </a:rPr>
              <a:t> </a:t>
            </a:r>
            <a:r>
              <a:rPr lang="tr-TR" sz="4000" b="1" dirty="0">
                <a:latin typeface="Calibri" panose="020F0502020204030204" pitchFamily="34" charset="0"/>
                <a:cs typeface="Calibri" panose="020F0502020204030204" pitchFamily="34" charset="0"/>
              </a:rPr>
              <a:t>KKK (</a:t>
            </a:r>
            <a:r>
              <a:rPr lang="tr-TR" sz="4000" b="1" dirty="0" err="1">
                <a:latin typeface="Calibri" panose="020F0502020204030204" pitchFamily="34" charset="0"/>
                <a:cs typeface="Calibri" panose="020F0502020204030204" pitchFamily="34" charset="0"/>
              </a:rPr>
              <a:t>Kızamık+Kızamıkçık+Kabakulak</a:t>
            </a:r>
            <a:r>
              <a:rPr lang="tr-TR" sz="4000" b="1" dirty="0">
                <a:latin typeface="Calibri" panose="020F0502020204030204" pitchFamily="34" charset="0"/>
                <a:cs typeface="Calibri" panose="020F0502020204030204" pitchFamily="34" charset="0"/>
              </a:rPr>
              <a:t>) aşıları, </a:t>
            </a:r>
          </a:p>
          <a:p>
            <a:pPr algn="just">
              <a:lnSpc>
                <a:spcPct val="150000"/>
              </a:lnSpc>
              <a:buFont typeface="Wingdings" pitchFamily="2" charset="2"/>
              <a:buChar char="Ø"/>
            </a:pPr>
            <a:r>
              <a:rPr lang="tr-TR" sz="4000" dirty="0">
                <a:solidFill>
                  <a:srgbClr val="002060"/>
                </a:solidFill>
                <a:latin typeface="Calibri" panose="020F0502020204030204" pitchFamily="34" charset="0"/>
                <a:cs typeface="Calibri" panose="020F0502020204030204" pitchFamily="34" charset="0"/>
              </a:rPr>
              <a:t> </a:t>
            </a:r>
            <a:r>
              <a:rPr lang="tr-TR" sz="4000" b="1" dirty="0" smtClean="0">
                <a:solidFill>
                  <a:srgbClr val="002060"/>
                </a:solidFill>
                <a:latin typeface="Calibri" panose="020F0502020204030204" pitchFamily="34" charset="0"/>
                <a:cs typeface="Calibri" panose="020F0502020204030204" pitchFamily="34" charset="0"/>
              </a:rPr>
              <a:t>Ortaokullarda 8.Sınıflara </a:t>
            </a:r>
            <a:r>
              <a:rPr lang="tr-TR" sz="4000" b="1" dirty="0">
                <a:solidFill>
                  <a:srgbClr val="002060"/>
                </a:solidFill>
                <a:latin typeface="Calibri" panose="020F0502020204030204" pitchFamily="34" charset="0"/>
                <a:cs typeface="Calibri" panose="020F0502020204030204" pitchFamily="34" charset="0"/>
              </a:rPr>
              <a:t>öğrenim gören öğrencilere ise </a:t>
            </a:r>
            <a:endParaRPr lang="tr-TR" sz="4000" b="1" dirty="0" smtClean="0">
              <a:solidFill>
                <a:srgbClr val="002060"/>
              </a:solidFill>
              <a:latin typeface="Calibri" panose="020F0502020204030204" pitchFamily="34" charset="0"/>
              <a:cs typeface="Calibri" panose="020F0502020204030204" pitchFamily="34" charset="0"/>
            </a:endParaRPr>
          </a:p>
          <a:p>
            <a:pPr marL="0" indent="0" algn="ctr">
              <a:lnSpc>
                <a:spcPct val="150000"/>
              </a:lnSpc>
              <a:buNone/>
            </a:pPr>
            <a:r>
              <a:rPr lang="tr-TR" sz="4000" dirty="0" smtClean="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Td</a:t>
            </a:r>
            <a:r>
              <a:rPr lang="tr-TR" sz="4000" b="1" dirty="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Tetanoz+Difteri</a:t>
            </a:r>
            <a:r>
              <a:rPr lang="tr-TR" sz="4000" b="1" dirty="0">
                <a:latin typeface="Calibri" panose="020F0502020204030204" pitchFamily="34" charset="0"/>
                <a:cs typeface="Calibri" panose="020F0502020204030204" pitchFamily="34" charset="0"/>
              </a:rPr>
              <a:t>) aşısı uygulanmıştır. </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434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216310"/>
            <a:ext cx="10018713" cy="6272979"/>
          </a:xfrm>
        </p:spPr>
        <p:txBody>
          <a:bodyPr>
            <a:normAutofit/>
          </a:bodyPr>
          <a:lstStyle/>
          <a:p>
            <a:pPr algn="just">
              <a:lnSpc>
                <a:spcPct val="120000"/>
              </a:lnSpc>
              <a:buFont typeface="Wingdings" pitchFamily="2" charset="2"/>
              <a:buChar char="Ø"/>
            </a:pPr>
            <a:r>
              <a:rPr lang="tr-TR" dirty="0">
                <a:latin typeface="Calibri" pitchFamily="34" charset="0"/>
                <a:cs typeface="Calibri" pitchFamily="34" charset="0"/>
              </a:rPr>
              <a:t>Mevzuatımıza göre aşı uygulamalarından önce bilgilendirmenin yazılı veya sözlü olarak yapılması zorunlu olup, onamın alınması </a:t>
            </a:r>
            <a:r>
              <a:rPr lang="tr-TR" b="1" dirty="0">
                <a:latin typeface="Calibri" pitchFamily="34" charset="0"/>
                <a:cs typeface="Calibri" pitchFamily="34" charset="0"/>
              </a:rPr>
              <a:t>zorunlu değildir. </a:t>
            </a:r>
          </a:p>
          <a:p>
            <a:pPr>
              <a:lnSpc>
                <a:spcPct val="120000"/>
              </a:lnSpc>
              <a:buFont typeface="Wingdings" pitchFamily="2" charset="2"/>
              <a:buChar char="Ø"/>
            </a:pPr>
            <a:endParaRPr lang="tr-TR" dirty="0">
              <a:latin typeface="Calibri" pitchFamily="34" charset="0"/>
              <a:cs typeface="Calibri" pitchFamily="34" charset="0"/>
            </a:endParaRPr>
          </a:p>
          <a:p>
            <a:pPr algn="just">
              <a:lnSpc>
                <a:spcPct val="120000"/>
              </a:lnSpc>
              <a:buFont typeface="Wingdings" pitchFamily="2" charset="2"/>
              <a:buChar char="Ø"/>
            </a:pPr>
            <a:r>
              <a:rPr lang="tr-TR" dirty="0">
                <a:latin typeface="Calibri" pitchFamily="34" charset="0"/>
                <a:cs typeface="Calibri" pitchFamily="34" charset="0"/>
              </a:rPr>
              <a:t> Velinin uygulamayı reddi halinde, bu durumun aşı uygulamasına dair yazılı belge kayda alınması gerekmektedir. </a:t>
            </a:r>
          </a:p>
          <a:p>
            <a:pPr>
              <a:lnSpc>
                <a:spcPct val="120000"/>
              </a:lnSpc>
              <a:buFont typeface="Wingdings" pitchFamily="2" charset="2"/>
              <a:buChar char="Ø"/>
            </a:pPr>
            <a:endParaRPr lang="tr-TR" dirty="0">
              <a:latin typeface="Calibri" pitchFamily="34" charset="0"/>
              <a:cs typeface="Calibri" pitchFamily="34" charset="0"/>
            </a:endParaRPr>
          </a:p>
          <a:p>
            <a:pPr algn="just">
              <a:lnSpc>
                <a:spcPct val="120000"/>
              </a:lnSpc>
              <a:buFont typeface="Wingdings" pitchFamily="2" charset="2"/>
              <a:buChar char="Ø"/>
            </a:pPr>
            <a:r>
              <a:rPr lang="tr-TR" dirty="0">
                <a:latin typeface="Calibri" pitchFamily="34" charset="0"/>
                <a:cs typeface="Calibri" pitchFamily="34" charset="0"/>
              </a:rPr>
              <a:t> Konu hakkında Milli Eğitim Bakanlığı ilgi yazı ile bilgilendirilmiş olup</a:t>
            </a:r>
            <a:r>
              <a:rPr lang="tr-TR" dirty="0" smtClean="0">
                <a:latin typeface="Calibri" pitchFamily="34" charset="0"/>
                <a:cs typeface="Calibri" pitchFamily="34" charset="0"/>
              </a:rPr>
              <a:t>, aşı </a:t>
            </a:r>
            <a:r>
              <a:rPr lang="tr-TR" dirty="0">
                <a:latin typeface="Calibri" pitchFamily="34" charset="0"/>
                <a:cs typeface="Calibri" pitchFamily="34" charset="0"/>
              </a:rPr>
              <a:t>uygulamaları öncesinde; ekte gönderilen </a:t>
            </a:r>
            <a:r>
              <a:rPr lang="tr-TR" b="1" dirty="0">
                <a:latin typeface="Calibri" pitchFamily="34" charset="0"/>
                <a:cs typeface="Calibri" pitchFamily="34" charset="0"/>
              </a:rPr>
              <a:t>Okul Çağı Aşılaması Veli Bilgi </a:t>
            </a:r>
            <a:r>
              <a:rPr lang="tr-TR" b="1" dirty="0" err="1">
                <a:latin typeface="Calibri" pitchFamily="34" charset="0"/>
                <a:cs typeface="Calibri" pitchFamily="34" charset="0"/>
              </a:rPr>
              <a:t>Notu’</a:t>
            </a:r>
            <a:r>
              <a:rPr lang="tr-TR" dirty="0" err="1">
                <a:latin typeface="Calibri" pitchFamily="34" charset="0"/>
                <a:cs typeface="Calibri" pitchFamily="34" charset="0"/>
              </a:rPr>
              <a:t>nun</a:t>
            </a:r>
            <a:r>
              <a:rPr lang="tr-TR" b="1" dirty="0">
                <a:latin typeface="Calibri" pitchFamily="34" charset="0"/>
                <a:cs typeface="Calibri" pitchFamily="34" charset="0"/>
              </a:rPr>
              <a:t> </a:t>
            </a:r>
            <a:r>
              <a:rPr lang="tr-TR" dirty="0">
                <a:latin typeface="Calibri" pitchFamily="34" charset="0"/>
                <a:cs typeface="Calibri" pitchFamily="34" charset="0"/>
              </a:rPr>
              <a:t>Milli Eğitim  Müdürlüğü/Okul  Müdürlükleri  aracılığı ile velilere ulaştırılması sağlanacaktır.</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37102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88025" y="0"/>
            <a:ext cx="2841522" cy="273336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3200" b="1" dirty="0">
                <a:solidFill>
                  <a:srgbClr val="C00000"/>
                </a:solidFill>
                <a:latin typeface="Calibri" panose="020F0502020204030204" pitchFamily="34" charset="0"/>
                <a:cs typeface="Calibri" panose="020F0502020204030204" pitchFamily="34" charset="0"/>
              </a:rPr>
              <a:t>Okul Sütü Programı</a:t>
            </a:r>
          </a:p>
        </p:txBody>
      </p:sp>
      <p:pic>
        <p:nvPicPr>
          <p:cNvPr id="6" name="Picture 4" descr="okul sütü ile ilgili görsel sonucu"/>
          <p:cNvPicPr>
            <a:picLocks noChangeAspect="1" noChangeArrowheads="1"/>
          </p:cNvPicPr>
          <p:nvPr/>
        </p:nvPicPr>
        <p:blipFill>
          <a:blip r:embed="rId2" cstate="print"/>
          <a:srcRect/>
          <a:stretch>
            <a:fillRect/>
          </a:stretch>
        </p:blipFill>
        <p:spPr bwMode="auto">
          <a:xfrm>
            <a:off x="4208206" y="1717901"/>
            <a:ext cx="5820697" cy="3788164"/>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69603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07690" y="0"/>
            <a:ext cx="3156156" cy="31069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Okullarda Diyabet Eğitim Programı</a:t>
            </a:r>
          </a:p>
        </p:txBody>
      </p:sp>
      <p:pic>
        <p:nvPicPr>
          <p:cNvPr id="6" name="Picture 4" descr="okullarda diyabet programı ile ilgili görsel sonucu"/>
          <p:cNvPicPr>
            <a:picLocks noChangeAspect="1" noChangeArrowheads="1"/>
          </p:cNvPicPr>
          <p:nvPr/>
        </p:nvPicPr>
        <p:blipFill>
          <a:blip r:embed="rId2" cstate="print"/>
          <a:srcRect/>
          <a:stretch>
            <a:fillRect/>
          </a:stretch>
        </p:blipFill>
        <p:spPr bwMode="auto">
          <a:xfrm>
            <a:off x="4463846" y="2121309"/>
            <a:ext cx="5187087" cy="36305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61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1999" cy="1002890"/>
          </a:xfrm>
          <a:solidFill>
            <a:srgbClr val="FF0000"/>
          </a:solidFill>
          <a:ln w="57150">
            <a:solidFill>
              <a:schemeClr val="tx1"/>
            </a:solidFill>
          </a:ln>
        </p:spPr>
        <p:txBody>
          <a:bodyPr/>
          <a:lstStyle/>
          <a:p>
            <a:r>
              <a:rPr lang="tr-TR" b="1" dirty="0">
                <a:ln w="11430"/>
                <a:latin typeface="Calibri"/>
                <a:cs typeface="Arial" charset="0"/>
              </a:rPr>
              <a:t>Programın Tanıtımı ve Kapsamı </a:t>
            </a:r>
            <a:endParaRPr lang="tr-TR" dirty="0"/>
          </a:p>
        </p:txBody>
      </p:sp>
      <p:sp>
        <p:nvSpPr>
          <p:cNvPr id="3" name="İçerik Yer Tutucusu 2"/>
          <p:cNvSpPr>
            <a:spLocks noGrp="1"/>
          </p:cNvSpPr>
          <p:nvPr>
            <p:ph idx="1"/>
          </p:nvPr>
        </p:nvSpPr>
        <p:spPr>
          <a:xfrm>
            <a:off x="1484310" y="1288026"/>
            <a:ext cx="10018713" cy="5486400"/>
          </a:xfrm>
        </p:spPr>
        <p:txBody>
          <a:bodyPr>
            <a:normAutofit/>
          </a:bodyPr>
          <a:lstStyle/>
          <a:p>
            <a:pPr algn="just">
              <a:lnSpc>
                <a:spcPct val="120000"/>
              </a:lnSpc>
              <a:buFont typeface="Wingdings" pitchFamily="2" charset="2"/>
              <a:buChar char="Ø"/>
            </a:pPr>
            <a:r>
              <a:rPr lang="tr-TR" dirty="0">
                <a:latin typeface="Calibri" pitchFamily="34" charset="0"/>
                <a:ea typeface="Verdana" pitchFamily="34" charset="0"/>
                <a:cs typeface="Calibri" pitchFamily="34" charset="0"/>
              </a:rPr>
              <a:t> Protokol kapsamında Ülkemizdeki okul sağlığı çalışmalarının kapsamlı ve bütüncül olması için </a:t>
            </a:r>
            <a:r>
              <a:rPr lang="tr-TR" b="1" dirty="0">
                <a:latin typeface="Calibri" pitchFamily="34" charset="0"/>
                <a:ea typeface="Verdana" pitchFamily="34" charset="0"/>
                <a:cs typeface="Calibri" pitchFamily="34" charset="0"/>
              </a:rPr>
              <a:t>“Okulda Sağlığın Korunması ve Geliştirilmesi Programı”</a:t>
            </a:r>
            <a:r>
              <a:rPr lang="tr-TR" dirty="0">
                <a:latin typeface="Calibri" pitchFamily="34" charset="0"/>
                <a:ea typeface="Verdana" pitchFamily="34" charset="0"/>
                <a:cs typeface="Calibri" pitchFamily="34" charset="0"/>
              </a:rPr>
              <a:t> başlatılmıştır. </a:t>
            </a:r>
          </a:p>
          <a:p>
            <a:pPr algn="just">
              <a:lnSpc>
                <a:spcPct val="120000"/>
              </a:lnSpc>
              <a:buFont typeface="Wingdings" pitchFamily="2" charset="2"/>
              <a:buChar char="Ø"/>
            </a:pPr>
            <a:endParaRPr lang="tr-TR" dirty="0">
              <a:latin typeface="Calibri" pitchFamily="34" charset="0"/>
              <a:ea typeface="Verdana" pitchFamily="34" charset="0"/>
              <a:cs typeface="Calibri" pitchFamily="34" charset="0"/>
            </a:endParaRPr>
          </a:p>
          <a:p>
            <a:pPr algn="just">
              <a:lnSpc>
                <a:spcPct val="120000"/>
              </a:lnSpc>
              <a:buFont typeface="Wingdings" pitchFamily="2" charset="2"/>
              <a:buChar char="Ø"/>
            </a:pPr>
            <a:r>
              <a:rPr lang="tr-TR" dirty="0">
                <a:latin typeface="Calibri" pitchFamily="34" charset="0"/>
                <a:ea typeface="Verdana" pitchFamily="34" charset="0"/>
                <a:cs typeface="Calibri" pitchFamily="34" charset="0"/>
              </a:rPr>
              <a:t> Bu program, okullarda şu ana kadar okul sağlığı kapsamında yürütülen ve yürütülecek olan tüm program ve projelerin çerçevesini oluşturacak şekilde tasarlanmıştır. </a:t>
            </a:r>
          </a:p>
          <a:p>
            <a:pPr algn="just">
              <a:lnSpc>
                <a:spcPct val="120000"/>
              </a:lnSpc>
              <a:buFont typeface="Wingdings" pitchFamily="2" charset="2"/>
              <a:buChar char="Ø"/>
            </a:pPr>
            <a:endParaRPr lang="tr-TR" dirty="0">
              <a:latin typeface="Calibri" pitchFamily="34" charset="0"/>
              <a:ea typeface="Verdana" pitchFamily="34" charset="0"/>
              <a:cs typeface="Calibri" pitchFamily="34" charset="0"/>
            </a:endParaRPr>
          </a:p>
          <a:p>
            <a:pPr algn="just">
              <a:lnSpc>
                <a:spcPct val="120000"/>
              </a:lnSpc>
              <a:buFont typeface="Wingdings" pitchFamily="2" charset="2"/>
              <a:buChar char="Ø"/>
            </a:pPr>
            <a:r>
              <a:rPr lang="tr-TR" dirty="0">
                <a:latin typeface="Calibri" pitchFamily="34" charset="0"/>
                <a:ea typeface="Verdana" pitchFamily="34" charset="0"/>
                <a:cs typeface="Calibri" pitchFamily="34" charset="0"/>
              </a:rPr>
              <a:t> Söz konusu programın, ülkemizin okul sağlığı modelini oluşturması hedeflenmiştir. </a:t>
            </a:r>
          </a:p>
          <a:p>
            <a:endParaRPr lang="tr-TR" dirty="0">
              <a:latin typeface="Calibri" pitchFamily="34" charset="0"/>
              <a:cs typeface="Calibri"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9876" y="0"/>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70542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514167"/>
            <a:ext cx="10018713" cy="4277033"/>
          </a:xfrm>
          <a:solidFill>
            <a:schemeClr val="bg1"/>
          </a:solidFill>
          <a:ln w="76200">
            <a:solidFill>
              <a:schemeClr val="accent1"/>
            </a:solidFill>
          </a:ln>
        </p:spPr>
        <p:txBody>
          <a:bodyPr>
            <a:normAutofit/>
          </a:bodyPr>
          <a:lstStyle/>
          <a:p>
            <a:r>
              <a:rPr lang="tr-TR" dirty="0">
                <a:latin typeface="Calibri" pitchFamily="34" charset="0"/>
                <a:cs typeface="Calibri" pitchFamily="34" charset="0"/>
              </a:rPr>
              <a:t>Okullarda Diyabet Programı’nın kapsamı, Sağlık Bakanlığı, Milli Eğitim Bakanlığı ve Çocuk Endokrinoloji Diyabet Derneği arasında ülke genelinde resmi ve özel eğitim kurumlarındaki öğretmenlerin, öğrencilerin ve velilerinin çocuklarda diyabetin erken tanısı ve diyabetli öğrencilerin okuldaki bakımı konularındaki yeterliliklerini geliştirme çalışmalarını içeren konularda işbirliği yapılması ile ilgili esas, usul ve yükümlülükleri kapsar.</a:t>
            </a:r>
          </a:p>
          <a:p>
            <a:endParaRPr lang="tr-TR" dirty="0">
              <a:latin typeface="Calibri" pitchFamily="34" charset="0"/>
              <a:cs typeface="Calibri" pitchFamily="34" charset="0"/>
            </a:endParaRP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17675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29031" y="0"/>
            <a:ext cx="2959510" cy="295951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Fiziksel Aktivite Uygunluk Karnesi</a:t>
            </a:r>
          </a:p>
        </p:txBody>
      </p:sp>
      <p:pic>
        <p:nvPicPr>
          <p:cNvPr id="6" name="Picture 2" descr="fiziksel aktivite uygunluk karnesi sunum ile ilgili görsel sonucu"/>
          <p:cNvPicPr>
            <a:picLocks noChangeAspect="1" noChangeArrowheads="1"/>
          </p:cNvPicPr>
          <p:nvPr/>
        </p:nvPicPr>
        <p:blipFill>
          <a:blip r:embed="rId2" cstate="print"/>
          <a:srcRect/>
          <a:stretch>
            <a:fillRect/>
          </a:stretch>
        </p:blipFill>
        <p:spPr bwMode="auto">
          <a:xfrm>
            <a:off x="4640827" y="1641987"/>
            <a:ext cx="5683748" cy="422787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85774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393291"/>
            <a:ext cx="10018713" cy="5397910"/>
          </a:xfrm>
        </p:spPr>
        <p:txBody>
          <a:bodyPr>
            <a:normAutofit fontScale="85000" lnSpcReduction="10000"/>
          </a:bodyPr>
          <a:lstStyle/>
          <a:p>
            <a:pPr algn="just">
              <a:lnSpc>
                <a:spcPct val="120000"/>
              </a:lnSpc>
              <a:buFont typeface="Wingdings" pitchFamily="2" charset="2"/>
              <a:buChar char="Ø"/>
              <a:defRPr/>
            </a:pPr>
            <a:endParaRPr lang="tr-TR" dirty="0" smtClean="0"/>
          </a:p>
          <a:p>
            <a:pPr algn="just">
              <a:lnSpc>
                <a:spcPct val="120000"/>
              </a:lnSpc>
              <a:buFont typeface="Wingdings" pitchFamily="2" charset="2"/>
              <a:buChar char="Ø"/>
              <a:defRPr/>
            </a:pPr>
            <a:endParaRPr lang="tr-TR" dirty="0"/>
          </a:p>
          <a:p>
            <a:pPr algn="just">
              <a:lnSpc>
                <a:spcPct val="120000"/>
              </a:lnSpc>
              <a:buFont typeface="Wingdings" pitchFamily="2" charset="2"/>
              <a:buChar char="Ø"/>
              <a:defRPr/>
            </a:pPr>
            <a:endParaRPr lang="tr-TR" dirty="0" smtClean="0"/>
          </a:p>
          <a:p>
            <a:pPr algn="just">
              <a:lnSpc>
                <a:spcPct val="120000"/>
              </a:lnSpc>
              <a:buFont typeface="Wingdings" pitchFamily="2" charset="2"/>
              <a:buChar char="Ø"/>
              <a:defRPr/>
            </a:pPr>
            <a:r>
              <a:rPr lang="tr-TR" sz="2600" dirty="0" smtClean="0">
                <a:latin typeface="Calibri" pitchFamily="34" charset="0"/>
                <a:cs typeface="Calibri" pitchFamily="34" charset="0"/>
              </a:rPr>
              <a:t>T.C</a:t>
            </a:r>
            <a:r>
              <a:rPr lang="tr-TR" sz="2600" dirty="0">
                <a:latin typeface="Calibri" panose="020F0502020204030204" pitchFamily="34" charset="0"/>
                <a:cs typeface="Calibri" panose="020F0502020204030204" pitchFamily="34" charset="0"/>
              </a:rPr>
              <a:t>. Sağlık Bakanlığı tarafından oluşturulan Türkiye Fiziksel Aktivite Rehberi de Dünya Sağlık Örgütü önerileri doğrultusunda hazırlanmış ve her yaş grubuna yönelik fiziksel aktivite önerilerini içermektedir. </a:t>
            </a:r>
          </a:p>
          <a:p>
            <a:pPr algn="just">
              <a:lnSpc>
                <a:spcPct val="120000"/>
              </a:lnSpc>
              <a:buFont typeface="Wingdings" pitchFamily="2" charset="2"/>
              <a:buChar char="Ø"/>
              <a:defRPr/>
            </a:pPr>
            <a:r>
              <a:rPr lang="tr-TR" sz="2600" dirty="0">
                <a:latin typeface="Calibri" panose="020F0502020204030204" pitchFamily="34" charset="0"/>
                <a:cs typeface="Calibri" panose="020F0502020204030204" pitchFamily="34" charset="0"/>
              </a:rPr>
              <a:t>Bakanlığımızca Sağlıklı Beslenme ve Fiziksel Aktivite ile ilgili MEB’e  önerileri sunularak bilim kurulu kararı ile “Fiziksel Aktivite Uygunluk Karnesi” geliştirilmiştir. </a:t>
            </a:r>
          </a:p>
          <a:p>
            <a:pPr algn="just">
              <a:lnSpc>
                <a:spcPct val="120000"/>
              </a:lnSpc>
              <a:defRPr/>
            </a:pPr>
            <a:endParaRPr lang="tr-TR" sz="2600" dirty="0">
              <a:latin typeface="Calibri" panose="020F0502020204030204" pitchFamily="34" charset="0"/>
              <a:cs typeface="Calibri" panose="020F0502020204030204" pitchFamily="34" charset="0"/>
            </a:endParaRPr>
          </a:p>
          <a:p>
            <a:pPr algn="just">
              <a:lnSpc>
                <a:spcPct val="120000"/>
              </a:lnSpc>
              <a:buFont typeface="Wingdings" pitchFamily="2" charset="2"/>
              <a:buChar char="Ø"/>
              <a:defRPr/>
            </a:pPr>
            <a:r>
              <a:rPr lang="tr-TR" sz="2600" dirty="0">
                <a:latin typeface="Calibri" panose="020F0502020204030204" pitchFamily="34" charset="0"/>
                <a:cs typeface="Calibri" panose="020F0502020204030204" pitchFamily="34" charset="0"/>
              </a:rPr>
              <a:t> Fiziksel Aktivite Uygunluk Karnesi eğitim ve öğretim yılı başında ve sonunda olmak üzere yılda 2 kez verilecek olup uygulamada mekik, </a:t>
            </a:r>
            <a:r>
              <a:rPr lang="tr-TR" sz="2600" dirty="0" err="1">
                <a:latin typeface="Calibri" panose="020F0502020204030204" pitchFamily="34" charset="0"/>
                <a:cs typeface="Calibri" panose="020F0502020204030204" pitchFamily="34" charset="0"/>
              </a:rPr>
              <a:t>şınav</a:t>
            </a:r>
            <a:r>
              <a:rPr lang="tr-TR" sz="2600" dirty="0">
                <a:latin typeface="Calibri" panose="020F0502020204030204" pitchFamily="34" charset="0"/>
                <a:cs typeface="Calibri" panose="020F0502020204030204" pitchFamily="34" charset="0"/>
              </a:rPr>
              <a:t>, otur-uzan esneklik ölçümü, vücut ağırlığı ve boy uzunluğu ölçümü değerlendirilecektir. </a:t>
            </a:r>
          </a:p>
          <a:p>
            <a:pPr algn="just">
              <a:lnSpc>
                <a:spcPct val="120000"/>
              </a:lnSpc>
              <a:defRPr/>
            </a:pPr>
            <a:endParaRPr lang="tr-TR" dirty="0">
              <a:latin typeface="Calibri" panose="020F0502020204030204" pitchFamily="34" charset="0"/>
              <a:cs typeface="Calibri" panose="020F0502020204030204" pitchFamily="34" charset="0"/>
            </a:endParaRPr>
          </a:p>
          <a:p>
            <a:pPr algn="just">
              <a:lnSpc>
                <a:spcPct val="120000"/>
              </a:lnSpc>
              <a:defRPr/>
            </a:pPr>
            <a:endParaRPr lang="tr-TR" dirty="0">
              <a:latin typeface="Calibri" panose="020F0502020204030204" pitchFamily="34" charset="0"/>
              <a:cs typeface="Calibri" panose="020F0502020204030204" pitchFamily="34" charset="0"/>
            </a:endParaRP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56694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99537" y="127819"/>
            <a:ext cx="3106992" cy="290051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Türkiye Bağımlılıkla Mücadele </a:t>
            </a:r>
          </a:p>
          <a:p>
            <a:pPr algn="ctr"/>
            <a:r>
              <a:rPr lang="tr-TR" sz="2800" b="1" dirty="0">
                <a:solidFill>
                  <a:srgbClr val="C00000"/>
                </a:solidFill>
                <a:latin typeface="Calibri" panose="020F0502020204030204" pitchFamily="34" charset="0"/>
                <a:cs typeface="Calibri" panose="020F0502020204030204" pitchFamily="34" charset="0"/>
              </a:rPr>
              <a:t>Eğitim Programı</a:t>
            </a:r>
          </a:p>
          <a:p>
            <a:endParaRPr lang="tr-TR" dirty="0"/>
          </a:p>
        </p:txBody>
      </p:sp>
      <p:pic>
        <p:nvPicPr>
          <p:cNvPr id="5" name="Picture 2" descr="türkiye ba&amp;gbreve;ımlılıkla mücadele e&amp;gbreve;itim programı ile ilgili görsel sonucu"/>
          <p:cNvPicPr>
            <a:picLocks noChangeAspect="1" noChangeArrowheads="1"/>
          </p:cNvPicPr>
          <p:nvPr/>
        </p:nvPicPr>
        <p:blipFill>
          <a:blip r:embed="rId2" cstate="print"/>
          <a:srcRect/>
          <a:stretch>
            <a:fillRect/>
          </a:stretch>
        </p:blipFill>
        <p:spPr bwMode="auto">
          <a:xfrm>
            <a:off x="4704039" y="1850491"/>
            <a:ext cx="5848916" cy="3655574"/>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0636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0142" y="314632"/>
            <a:ext cx="9752881" cy="6459793"/>
          </a:xfrm>
        </p:spPr>
        <p:txBody>
          <a:bodyPr>
            <a:noAutofit/>
          </a:bodyPr>
          <a:lstStyle/>
          <a:p>
            <a:r>
              <a:rPr lang="tr-TR" dirty="0">
                <a:latin typeface="Calibri" panose="020F0502020204030204" pitchFamily="34" charset="0"/>
                <a:cs typeface="Calibri" panose="020F0502020204030204" pitchFamily="34" charset="0"/>
              </a:rPr>
              <a:t>Bu eğitim programı ile sigara, alkol, uyuşturucu madde, teknoloji gibi çeşitli bağımlılıklarla ilgili olarak başta çocuklar ve gençler olmak üzere toplumun genelinde farkındalığın arttırılması ve bu maddelerin kullanımının bilgi ve bilinçle önüne geçilmesi amaçlanmaktadır.</a:t>
            </a:r>
          </a:p>
          <a:p>
            <a:pPr algn="just">
              <a:lnSpc>
                <a:spcPct val="150000"/>
              </a:lnSpc>
              <a:buFont typeface="Wingdings" pitchFamily="2" charset="2"/>
              <a:buChar char="Ø"/>
            </a:pPr>
            <a:r>
              <a:rPr lang="tr-TR" dirty="0">
                <a:latin typeface="Calibri" panose="020F0502020204030204" pitchFamily="34" charset="0"/>
                <a:cs typeface="Calibri" panose="020F0502020204030204" pitchFamily="34" charset="0"/>
              </a:rPr>
              <a:t>Eğitim programında kullanılan tüm içerikler Yeşilay Bilim Kurulu’nun da içinde bulunduğu profesyonel bir uzman kadrosu tarafından bilimsel temelli yaklaşım ile her yaş seviyesine uygun, bilimsel, kanıta dayalı ve modüler olarak hazırlanmıştır.</a:t>
            </a:r>
          </a:p>
          <a:p>
            <a:pPr algn="just">
              <a:lnSpc>
                <a:spcPct val="150000"/>
              </a:lnSpc>
            </a:pPr>
            <a:endParaRPr lang="tr-TR" dirty="0">
              <a:latin typeface="Calibri" panose="020F0502020204030204" pitchFamily="34" charset="0"/>
              <a:cs typeface="Calibri" panose="020F0502020204030204" pitchFamily="34" charset="0"/>
            </a:endParaRPr>
          </a:p>
          <a:p>
            <a:pPr marL="0" indent="0" algn="just">
              <a:lnSpc>
                <a:spcPct val="150000"/>
              </a:lnSpc>
              <a:buNone/>
            </a:pPr>
            <a:r>
              <a:rPr lang="tr-TR" dirty="0">
                <a:latin typeface="Calibri" panose="020F0502020204030204" pitchFamily="34" charset="0"/>
                <a:cs typeface="Calibri" panose="020F0502020204030204" pitchFamily="34" charset="0"/>
              </a:rPr>
              <a:t>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Pursaklar İlçe Milli Eğitim Müdürlüğü</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8229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914400"/>
            <a:ext cx="10018713" cy="5820697"/>
          </a:xfrm>
        </p:spPr>
        <p:txBody>
          <a:bodyPr/>
          <a:lstStyle/>
          <a:p>
            <a:r>
              <a:rPr lang="tr-TR" dirty="0">
                <a:latin typeface="Calibri" panose="020F0502020204030204" pitchFamily="34" charset="0"/>
                <a:cs typeface="Calibri" panose="020F0502020204030204" pitchFamily="34" charset="0"/>
              </a:rPr>
              <a:t>TBM öğrencilerin önleme bağlamındaki temel ihtiyaçları dikkate alınarak  geliştirilmiş olup </a:t>
            </a:r>
            <a:endParaRPr lang="tr-TR" dirty="0" smtClean="0">
              <a:latin typeface="Calibri" panose="020F0502020204030204" pitchFamily="34" charset="0"/>
              <a:cs typeface="Calibri" panose="020F0502020204030204" pitchFamily="34" charset="0"/>
            </a:endParaRPr>
          </a:p>
          <a:p>
            <a:r>
              <a:rPr lang="tr-TR" b="1"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’Tütün Bağımlılığı’’</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’Alkol Bağımlılığı</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’Madde Bağımlılığı</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’Teknoloji Bağımlılığı</a:t>
            </a:r>
            <a:r>
              <a:rPr lang="tr-TR" dirty="0">
                <a:latin typeface="Calibri" panose="020F0502020204030204" pitchFamily="34" charset="0"/>
                <a:cs typeface="Calibri" panose="020F0502020204030204" pitchFamily="34" charset="0"/>
              </a:rPr>
              <a:t>’’ ve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’Sağlıklı Yaşama</a:t>
            </a:r>
            <a:r>
              <a:rPr lang="tr-TR" dirty="0">
                <a:latin typeface="Calibri" panose="020F0502020204030204" pitchFamily="34" charset="0"/>
                <a:cs typeface="Calibri" panose="020F0502020204030204" pitchFamily="34" charset="0"/>
              </a:rPr>
              <a:t>’’ olmak üzere 5 alanda, </a:t>
            </a:r>
            <a:r>
              <a:rPr lang="tr-TR" b="1" dirty="0">
                <a:latin typeface="Calibri" panose="020F0502020204030204" pitchFamily="34" charset="0"/>
                <a:cs typeface="Calibri" panose="020F0502020204030204" pitchFamily="34" charset="0"/>
              </a:rPr>
              <a:t>anaokulu, ilkokul, ortaokul ve lise öğrencileri ile yetişkinler için hazırlanmış</a:t>
            </a:r>
            <a:r>
              <a:rPr lang="tr-TR" dirty="0">
                <a:latin typeface="Calibri" panose="020F0502020204030204" pitchFamily="34" charset="0"/>
                <a:cs typeface="Calibri" panose="020F0502020204030204" pitchFamily="34" charset="0"/>
              </a:rPr>
              <a:t>, kazanım  temelli toplam 18 modülden oluşmaktadır. </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 Yapacakları Çalışmalar</a:t>
            </a:r>
            <a:endParaRPr lang="tr-TR" sz="40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63457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70037" y="0"/>
            <a:ext cx="4375357" cy="408038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accent1"/>
                </a:solidFill>
                <a:latin typeface="Calibri" panose="020F0502020204030204" pitchFamily="34" charset="0"/>
                <a:cs typeface="Calibri" panose="020F0502020204030204" pitchFamily="34" charset="0"/>
              </a:rPr>
              <a:t>Teşekkürler</a:t>
            </a:r>
          </a:p>
        </p:txBody>
      </p:sp>
      <p:pic>
        <p:nvPicPr>
          <p:cNvPr id="6" name="Picture 2" descr="mutlu öğrenci resimleri ile ilgili görsel sonucu"/>
          <p:cNvPicPr>
            <a:picLocks noChangeAspect="1" noChangeArrowheads="1"/>
          </p:cNvPicPr>
          <p:nvPr/>
        </p:nvPicPr>
        <p:blipFill>
          <a:blip r:embed="rId2" cstate="print"/>
          <a:srcRect/>
          <a:stretch>
            <a:fillRect/>
          </a:stretch>
        </p:blipFill>
        <p:spPr bwMode="auto">
          <a:xfrm>
            <a:off x="5636793" y="1649632"/>
            <a:ext cx="5591336" cy="520836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7" y="0"/>
            <a:ext cx="1519083"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8101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1999" cy="875070"/>
          </a:xfrm>
          <a:prstGeom prst="snip2DiagRect">
            <a:avLst/>
          </a:prstGeom>
          <a:solidFill>
            <a:srgbClr val="FF0000"/>
          </a:solidFill>
          <a:ln w="57150">
            <a:solidFill>
              <a:schemeClr val="tx1"/>
            </a:solidFill>
          </a:ln>
        </p:spPr>
        <p:txBody>
          <a:bodyPr/>
          <a:lstStyle/>
          <a:p>
            <a:r>
              <a:rPr lang="tr-TR" b="1" dirty="0">
                <a:ln w="11430"/>
                <a:latin typeface="Calibri"/>
                <a:cs typeface="Arial" charset="0"/>
              </a:rPr>
              <a:t>Programın Tanıtımı ve Kapsamı </a:t>
            </a:r>
            <a:endParaRPr lang="tr-TR" dirty="0"/>
          </a:p>
        </p:txBody>
      </p:sp>
      <p:sp>
        <p:nvSpPr>
          <p:cNvPr id="3" name="İçerik Yer Tutucusu 2"/>
          <p:cNvSpPr>
            <a:spLocks noGrp="1"/>
          </p:cNvSpPr>
          <p:nvPr>
            <p:ph idx="1"/>
          </p:nvPr>
        </p:nvSpPr>
        <p:spPr>
          <a:xfrm>
            <a:off x="1425678" y="1045526"/>
            <a:ext cx="4680154" cy="5486399"/>
          </a:xfrm>
          <a:prstGeom prst="snip2DiagRect">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20000"/>
              </a:lnSpc>
            </a:pPr>
            <a:r>
              <a:rPr lang="tr-TR" sz="2000" b="1" dirty="0">
                <a:latin typeface="Calibri" pitchFamily="34" charset="0"/>
                <a:ea typeface="Verdana" pitchFamily="34" charset="0"/>
                <a:cs typeface="Calibri" pitchFamily="34" charset="0"/>
              </a:rPr>
              <a:t>Okul Sağlığı çalışmaları 6 başlık altında toplanmıştır: </a:t>
            </a:r>
          </a:p>
          <a:p>
            <a:pPr marL="0" indent="0">
              <a:lnSpc>
                <a:spcPct val="120000"/>
              </a:lnSpc>
              <a:buNone/>
            </a:pPr>
            <a:endParaRPr lang="tr-TR" sz="2000" dirty="0">
              <a:latin typeface="Calibri" pitchFamily="34" charset="0"/>
              <a:ea typeface="Verdana" pitchFamily="34" charset="0"/>
              <a:cs typeface="Calibri" pitchFamily="34" charset="0"/>
            </a:endParaRP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 Hizmetleri,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Sağlıklı ve Güvenli Okul Çevresi,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Sağlıklı Beslenme,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 Eğitimi,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Fiziksel Aktivite,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Aile/Toplum Katılımı</a:t>
            </a:r>
            <a:r>
              <a:rPr lang="tr-TR" sz="2000" dirty="0">
                <a:solidFill>
                  <a:schemeClr val="tx2"/>
                </a:solidFill>
                <a:latin typeface="Calibri" pitchFamily="34" charset="0"/>
                <a:ea typeface="Verdana" pitchFamily="34" charset="0"/>
                <a:cs typeface="Calibri" pitchFamily="34" charset="0"/>
              </a:rPr>
              <a:t> </a:t>
            </a:r>
          </a:p>
          <a:p>
            <a:endParaRPr lang="tr-TR" sz="2000" dirty="0">
              <a:latin typeface="Calibri" pitchFamily="34" charset="0"/>
              <a:cs typeface="Calibri" pitchFamily="34" charset="0"/>
            </a:endParaRPr>
          </a:p>
        </p:txBody>
      </p:sp>
      <p:grpSp>
        <p:nvGrpSpPr>
          <p:cNvPr id="6" name="Group 2"/>
          <p:cNvGrpSpPr>
            <a:grpSpLocks/>
          </p:cNvGrpSpPr>
          <p:nvPr/>
        </p:nvGrpSpPr>
        <p:grpSpPr bwMode="auto">
          <a:xfrm>
            <a:off x="6331975" y="1150374"/>
            <a:ext cx="5476567" cy="5381551"/>
            <a:chOff x="3098" y="160"/>
            <a:chExt cx="5725" cy="5798"/>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 y="198"/>
              <a:ext cx="5715" cy="57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98" y="160"/>
              <a:ext cx="5725" cy="5798"/>
            </a:xfrm>
            <a:prstGeom prst="rect">
              <a:avLst/>
            </a:prstGeom>
            <a:noFill/>
            <a:ln w="381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gr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119" y="-98324"/>
            <a:ext cx="1490951" cy="1388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3284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3139" y="98325"/>
            <a:ext cx="9949885" cy="1897624"/>
          </a:xfrm>
          <a:ln w="57150">
            <a:solidFill>
              <a:schemeClr val="tx1"/>
            </a:solidFill>
          </a:ln>
        </p:spPr>
        <p:txBody>
          <a:bodyPr>
            <a:noAutofit/>
          </a:bodyPr>
          <a:lstStyle/>
          <a:p>
            <a:r>
              <a:rPr lang="tr-TR" sz="2800" b="1" dirty="0" smtClean="0">
                <a:latin typeface="Times New Roman" panose="02020603050405020304" pitchFamily="18" charset="0"/>
                <a:ea typeface="Verdana" pitchFamily="34" charset="0"/>
                <a:cs typeface="Times New Roman" panose="02020603050405020304" pitchFamily="18" charset="0"/>
              </a:rPr>
              <a:t/>
            </a:r>
            <a:br>
              <a:rPr lang="tr-TR" sz="2800" b="1" dirty="0" smtClean="0">
                <a:latin typeface="Times New Roman" panose="02020603050405020304" pitchFamily="18" charset="0"/>
                <a:ea typeface="Verdana" pitchFamily="34" charset="0"/>
                <a:cs typeface="Times New Roman" panose="02020603050405020304" pitchFamily="18" charset="0"/>
              </a:rPr>
            </a:br>
            <a:r>
              <a:rPr lang="tr-TR" sz="2800" b="1" dirty="0" smtClean="0">
                <a:latin typeface="Calibri" pitchFamily="34" charset="0"/>
                <a:ea typeface="Verdana" pitchFamily="34" charset="0"/>
                <a:cs typeface="Calibri" pitchFamily="34" charset="0"/>
              </a:rPr>
              <a:t>P</a:t>
            </a:r>
            <a:r>
              <a:rPr lang="en-US" sz="2800" b="1" dirty="0" err="1">
                <a:latin typeface="Calibri" pitchFamily="34" charset="0"/>
                <a:ea typeface="Verdana" pitchFamily="34" charset="0"/>
                <a:cs typeface="Calibri" pitchFamily="34" charset="0"/>
              </a:rPr>
              <a:t>rogramın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temel</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enleri</a:t>
            </a:r>
            <a:r>
              <a:rPr lang="tr-TR" sz="2800" b="1" dirty="0">
                <a:latin typeface="Calibri" pitchFamily="34" charset="0"/>
                <a:ea typeface="Verdana" pitchFamily="34" charset="0"/>
                <a:cs typeface="Calibri" pitchFamily="34" charset="0"/>
              </a:rPr>
              <a:t> </a:t>
            </a:r>
            <a:r>
              <a:rPr lang="en-US" sz="2800" b="1" dirty="0">
                <a:latin typeface="Calibri" pitchFamily="34" charset="0"/>
                <a:ea typeface="Verdana" pitchFamily="34" charset="0"/>
                <a:cs typeface="Calibri" pitchFamily="34" charset="0"/>
              </a:rPr>
              <a:t>6 </a:t>
            </a:r>
            <a:r>
              <a:rPr lang="tr-TR" sz="2800" b="1" dirty="0">
                <a:latin typeface="Calibri" pitchFamily="34" charset="0"/>
                <a:ea typeface="Verdana" pitchFamily="34" charset="0"/>
                <a:cs typeface="Calibri" pitchFamily="34" charset="0"/>
              </a:rPr>
              <a:t>başlıktan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maktadır</a:t>
            </a:r>
            <a:r>
              <a:rPr lang="en-US" sz="2800" b="1" dirty="0">
                <a:latin typeface="Calibri" pitchFamily="34" charset="0"/>
                <a:ea typeface="Verdana" pitchFamily="34" charset="0"/>
                <a:cs typeface="Calibri" pitchFamily="34" charset="0"/>
              </a:rPr>
              <a:t>. Her </a:t>
            </a:r>
            <a:r>
              <a:rPr lang="en-US" sz="2800" b="1" dirty="0" err="1">
                <a:latin typeface="Calibri" pitchFamily="34" charset="0"/>
                <a:ea typeface="Verdana" pitchFamily="34" charset="0"/>
                <a:cs typeface="Calibri" pitchFamily="34" charset="0"/>
              </a:rPr>
              <a:t>bir</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kapsamında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formlar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turulmu</a:t>
            </a:r>
            <a:r>
              <a:rPr lang="tr-TR" sz="2800" b="1" dirty="0">
                <a:latin typeface="Calibri" pitchFamily="34" charset="0"/>
                <a:ea typeface="Verdana" pitchFamily="34" charset="0"/>
                <a:cs typeface="Calibri" pitchFamily="34" charset="0"/>
              </a:rPr>
              <a:t>ş</a:t>
            </a:r>
            <a:r>
              <a:rPr lang="en-US" sz="2800" b="1" dirty="0">
                <a:latin typeface="Calibri" pitchFamily="34" charset="0"/>
                <a:ea typeface="Verdana" pitchFamily="34" charset="0"/>
                <a:cs typeface="Calibri" pitchFamily="34" charset="0"/>
              </a:rPr>
              <a:t>tur. </a:t>
            </a:r>
            <a:r>
              <a:rPr lang="en-US" sz="2800" b="1" dirty="0" err="1">
                <a:latin typeface="Calibri" pitchFamily="34" charset="0"/>
                <a:ea typeface="Verdana" pitchFamily="34" charset="0"/>
                <a:cs typeface="Calibri" pitchFamily="34" charset="0"/>
              </a:rPr>
              <a:t>Formlarda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alan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tüm</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maddelerin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okullar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tarafından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mutlaka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yerine</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getirilmesi</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beklenmektedir</a:t>
            </a:r>
            <a:r>
              <a:rPr lang="en-US" sz="2800" b="1" dirty="0">
                <a:latin typeface="Calibri" pitchFamily="34" charset="0"/>
                <a:ea typeface="Verdana" pitchFamily="34" charset="0"/>
                <a:cs typeface="Calibri" pitchFamily="34" charset="0"/>
              </a:rPr>
              <a:t>.</a:t>
            </a:r>
            <a:r>
              <a:rPr lang="tr-TR" sz="2800" b="1" dirty="0">
                <a:latin typeface="Calibri" pitchFamily="34" charset="0"/>
                <a:ea typeface="Verdana" pitchFamily="34" charset="0"/>
                <a:cs typeface="Calibri" pitchFamily="34" charset="0"/>
              </a:rPr>
              <a:t/>
            </a:r>
            <a:br>
              <a:rPr lang="tr-TR" sz="2800" b="1" dirty="0">
                <a:latin typeface="Calibri" pitchFamily="34" charset="0"/>
                <a:ea typeface="Verdana" pitchFamily="34" charset="0"/>
                <a:cs typeface="Calibri" pitchFamily="34" charset="0"/>
              </a:rPr>
            </a:br>
            <a:endParaRPr lang="tr-TR" sz="2800" b="1" dirty="0">
              <a:latin typeface="Calibri" pitchFamily="34" charset="0"/>
              <a:cs typeface="Calibri" pitchFamily="34" charset="0"/>
            </a:endParaRPr>
          </a:p>
        </p:txBody>
      </p:sp>
      <p:pic>
        <p:nvPicPr>
          <p:cNvPr id="6" name="İçerik Yer Tutucusu 5"/>
          <p:cNvPicPr>
            <a:picLocks noGrp="1" noChangeAspect="1"/>
          </p:cNvPicPr>
          <p:nvPr>
            <p:ph idx="1"/>
          </p:nvPr>
        </p:nvPicPr>
        <p:blipFill>
          <a:blip r:embed="rId2"/>
          <a:stretch>
            <a:fillRect/>
          </a:stretch>
        </p:blipFill>
        <p:spPr>
          <a:xfrm>
            <a:off x="1553139" y="2349912"/>
            <a:ext cx="9949885" cy="3372462"/>
          </a:xfrm>
          <a:prstGeom prst="rect">
            <a:avLst/>
          </a:prstGeom>
          <a:ln w="57150">
            <a:solidFill>
              <a:schemeClr val="tx1"/>
            </a:solidFill>
          </a:ln>
        </p:spPr>
      </p:pic>
      <p:sp>
        <p:nvSpPr>
          <p:cNvPr id="9" name="Rectangle 1"/>
          <p:cNvSpPr>
            <a:spLocks noChangeArrowheads="1"/>
          </p:cNvSpPr>
          <p:nvPr/>
        </p:nvSpPr>
        <p:spPr bwMode="auto">
          <a:xfrm>
            <a:off x="2054942" y="5835974"/>
            <a:ext cx="9800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95275" algn="l"/>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Okul çalı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anlarının sağlığı ile ilgili çalı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malar, “Sağlık Hizmetleri” ve “Sağlık Eğitimi” bile</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enleri, psikososyal danı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manlık hizmetleri de “Sağlık Hizmetleri” Bileşen altında değerlendirilecektir.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7438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Paralaks</Template>
  <TotalTime>719</TotalTime>
  <Words>3434</Words>
  <Application>Microsoft Office PowerPoint</Application>
  <PresentationFormat>Geniş ekran</PresentationFormat>
  <Paragraphs>446</Paragraphs>
  <Slides>76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76</vt:i4>
      </vt:variant>
    </vt:vector>
  </HeadingPairs>
  <TitlesOfParts>
    <vt:vector size="83" baseType="lpstr">
      <vt:lpstr>Arial</vt:lpstr>
      <vt:lpstr>Calibri</vt:lpstr>
      <vt:lpstr>Corbel</vt:lpstr>
      <vt:lpstr>Times New Roman</vt:lpstr>
      <vt:lpstr>Verdana</vt:lpstr>
      <vt:lpstr>Wingdings</vt:lpstr>
      <vt:lpstr>Paralaks</vt:lpstr>
      <vt:lpstr>PowerPoint Sunusu</vt:lpstr>
      <vt:lpstr>PowerPoint Sunusu</vt:lpstr>
      <vt:lpstr>Sunum İçeriği</vt:lpstr>
      <vt:lpstr>PowerPoint Sunusu</vt:lpstr>
      <vt:lpstr>Programın Tanıtımı ve Kapsamı   </vt:lpstr>
      <vt:lpstr>Programın Tanıtımı ve Kapsamı </vt:lpstr>
      <vt:lpstr>Programın Tanıtımı ve Kapsamı </vt:lpstr>
      <vt:lpstr>Programın Tanıtımı ve Kapsamı </vt:lpstr>
      <vt:lpstr> Programın temel bileşenleri 6 başlıktan oluşmaktadır. Her bir bileşen kapsamında formlar oluşturulmuştur. Formlarda yer alan tüm maddelerin okullar tarafından mutlaka yerine getirilmesi beklenmektedir.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Pursaklar İlçe Milli Eğitim Müdürlüğü Tarafından Yapılan  Çalışmalar </vt:lpstr>
      <vt:lpstr>PowerPoint Sunusu</vt:lpstr>
      <vt:lpstr>PowerPoint Sunusu</vt:lpstr>
      <vt:lpstr>PowerPoint Sunusu</vt:lpstr>
      <vt:lpstr>Okul Sağlığı Hizmetleri  İşbirliği Protokolü  Uygulama Kılavuzu doğrultusunda  *İlçe Okul Sağlığı Kurulu oluşturulmuş ve çalışmalarına başlamıştır.  * İlçe Milli Eğitim Müdürlüğü tarafından   resmi ve özel tüm okulların isimleri ve bu okullardaki öğrenci mevcutlarını gösteren listeler hazırlanmıştır.    *İlçe Milli Eğitim Müdürlüğü ve Toplum Sağlığı Merkezinden İlçe Değerlendirme Ekibi oluşturulması amacıyla görevlendirilen personel listeleri alınmış ve okul değerlendirme ekipleri oluşturulmuştur.     </vt:lpstr>
      <vt:lpstr>     *İlçe  Millî  Eğitim  Müdürlüğümüz   bölgesinde  bulunan  okullarda oluşturulan okul sağlığı yönetim ekiplerine « Okulda Sağlığın Korunması ve Geliştirilmesi Programını» tanıtmak amacı ile toplantılar planlanmıştır. ** Yapılacak tanıtımda,  -Programın amaç, hedef ve beklentileri açıklanacak  ve okulların yapması gereken hazırlıklar hakkında bilgi verilecektir.          </vt:lpstr>
      <vt:lpstr>PowerPoint Sunusu</vt:lpstr>
      <vt:lpstr>PowerPoint Sunusu</vt:lpstr>
      <vt:lpstr>PowerPoint Sunusu</vt:lpstr>
      <vt:lpstr>PowerPoint Sunusu</vt:lpstr>
      <vt:lpstr> ÖNEMLİ</vt:lpstr>
      <vt:lpstr>EK – 2a: OKUL SAĞLIĞI YÖNETİM EKİBİ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FORM-3: PROGRAM BİLEŞENLERİ DEĞERLENDİRME FORMU </vt:lpstr>
      <vt:lpstr>3a. Sağlık Hizmetleri</vt:lpstr>
      <vt:lpstr> </vt:lpstr>
      <vt:lpstr>3c. Sağlıklı Beslenme</vt:lpstr>
      <vt:lpstr>PowerPoint Sunusu</vt:lpstr>
      <vt:lpstr>PowerPoint Sunusu</vt:lpstr>
      <vt:lpstr>EK - 1: ÇOCUK VE ERGEN İZLEMLERİ ÖZET TABLO</vt:lpstr>
      <vt:lpstr>FORM-1: ÖĞRENCİ MUAYENE/İZLEM BİLDİRİM FORMU (EK-3)</vt:lpstr>
      <vt:lpstr>ÇOCUK VE ERGEN İZLEM ZAMANLARI VE ARALIKLARI</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İlçemizde beyaz bayrak alan okul sayısı Başvuru yapan okul sayısı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Uzun</dc:creator>
  <cp:lastModifiedBy>Fatma Uzun</cp:lastModifiedBy>
  <cp:revision>207</cp:revision>
  <dcterms:created xsi:type="dcterms:W3CDTF">2018-12-14T11:34:09Z</dcterms:created>
  <dcterms:modified xsi:type="dcterms:W3CDTF">2019-01-02T08:56:38Z</dcterms:modified>
</cp:coreProperties>
</file>